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80" r:id="rId2"/>
    <p:sldId id="281" r:id="rId3"/>
    <p:sldId id="257" r:id="rId4"/>
    <p:sldId id="258" r:id="rId5"/>
    <p:sldId id="301" r:id="rId6"/>
    <p:sldId id="305" r:id="rId7"/>
    <p:sldId id="288" r:id="rId8"/>
    <p:sldId id="293" r:id="rId9"/>
    <p:sldId id="303" r:id="rId10"/>
    <p:sldId id="294" r:id="rId11"/>
    <p:sldId id="295" r:id="rId12"/>
    <p:sldId id="298" r:id="rId13"/>
    <p:sldId id="296" r:id="rId14"/>
    <p:sldId id="297" r:id="rId15"/>
    <p:sldId id="304" r:id="rId16"/>
    <p:sldId id="300" r:id="rId17"/>
    <p:sldId id="290" r:id="rId18"/>
    <p:sldId id="306" r:id="rId19"/>
    <p:sldId id="307" r:id="rId20"/>
    <p:sldId id="262" r:id="rId21"/>
    <p:sldId id="30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9900"/>
    <a:srgbClr val="FF0000"/>
    <a:srgbClr val="CC6600"/>
    <a:srgbClr val="800000"/>
    <a:srgbClr val="006600"/>
    <a:srgbClr val="FFD1FF"/>
    <a:srgbClr val="FFEB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947" autoAdjust="0"/>
    <p:restoredTop sz="89984" autoAdjust="0"/>
  </p:normalViewPr>
  <p:slideViewPr>
    <p:cSldViewPr>
      <p:cViewPr varScale="1">
        <p:scale>
          <a:sx n="82" d="100"/>
          <a:sy n="82" d="100"/>
        </p:scale>
        <p:origin x="-7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16.wmf"/><Relationship Id="rId7" Type="http://schemas.openxmlformats.org/officeDocument/2006/relationships/image" Target="../media/image24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23.wmf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image" Target="../media/image46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12" Type="http://schemas.openxmlformats.org/officeDocument/2006/relationships/image" Target="../media/image36.wmf"/><Relationship Id="rId2" Type="http://schemas.openxmlformats.org/officeDocument/2006/relationships/image" Target="../media/image39.wmf"/><Relationship Id="rId16" Type="http://schemas.openxmlformats.org/officeDocument/2006/relationships/image" Target="../media/image4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35.wmf"/><Relationship Id="rId5" Type="http://schemas.openxmlformats.org/officeDocument/2006/relationships/image" Target="../media/image42.wmf"/><Relationship Id="rId15" Type="http://schemas.openxmlformats.org/officeDocument/2006/relationships/image" Target="../media/image48.wmf"/><Relationship Id="rId10" Type="http://schemas.openxmlformats.org/officeDocument/2006/relationships/image" Target="../media/image34.wmf"/><Relationship Id="rId4" Type="http://schemas.openxmlformats.org/officeDocument/2006/relationships/image" Target="../media/image41.wmf"/><Relationship Id="rId9" Type="http://schemas.openxmlformats.org/officeDocument/2006/relationships/image" Target="../media/image33.wmf"/><Relationship Id="rId14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53D4DC-5B4A-4CDE-81CC-6F16E27758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4110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608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A6DA65-DE17-4A2F-BA80-B08EBD62795D}" type="slidenum">
              <a:rPr lang="ru-RU" smtClean="0"/>
              <a:pPr/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F37A78-44F9-4C9B-B962-FEDAD5741BBF}" type="slidenum">
              <a:rPr lang="ru-RU"/>
              <a:pPr/>
              <a:t>4</a:t>
            </a:fld>
            <a:endParaRPr lang="ru-RU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После определения числового выражения - переход на следующий слайд (верхняя кнопка)</a:t>
            </a:r>
          </a:p>
          <a:p>
            <a:r>
              <a:rPr lang="ru-RU" dirty="0"/>
              <a:t>Попадая повторно на этот слайд повторяем определение буквенных выражений. Далее:                     Чтобы получить второе определение – нажмите на «</a:t>
            </a:r>
            <a:r>
              <a:rPr lang="ru-RU" dirty="0" err="1"/>
              <a:t>Знайку</a:t>
            </a:r>
            <a:r>
              <a:rPr lang="ru-RU" dirty="0"/>
              <a:t>».                                                                  После определения буквенных выражений нажмите на вторую кнопу и Вы перейдете к практическому заданию.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3D4DC-5B4A-4CDE-81CC-6F16E277588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C0178-A49D-4548-A155-687ABCC4D8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B27DB-0DF2-4B6C-A301-813ABEFB84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C177A-C8EE-4077-8441-8BEB5C8CF4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D1B7262-ED1D-45C2-AD2E-73B9E3947A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A6BE9B4-27EA-4DE5-8B2F-0E2F2E1013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E51A9-44A1-4635-922B-1C5168F5DD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5D55E-0B7D-4E00-9162-DF93730930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ACDE2-E905-4C36-A5C1-E211F321F1F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C81865-BABD-48D6-86E0-7383453E9D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E7154-8C9E-4E77-9168-C412E257A4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C91EA-3291-4DA2-9629-92011E16BD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88A9F-81BE-4CB8-926B-9ACADAF43E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8DA37-1C11-48E1-9CF1-15239F5BE6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93C9BB-494C-4DC1-881B-74D894272A2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oleObject" Target="../embeddings/oleObject44.bin"/><Relationship Id="rId18" Type="http://schemas.openxmlformats.org/officeDocument/2006/relationships/oleObject" Target="../embeddings/oleObject4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12" Type="http://schemas.openxmlformats.org/officeDocument/2006/relationships/oleObject" Target="../embeddings/oleObject43.bin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7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6.bin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Relationship Id="rId14" Type="http://schemas.openxmlformats.org/officeDocument/2006/relationships/oleObject" Target="../embeddings/oleObject4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" Target="slide20.xml"/><Relationship Id="rId4" Type="http://schemas.openxmlformats.org/officeDocument/2006/relationships/image" Target="../media/image10.png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9.png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19.bin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428596" y="214290"/>
            <a:ext cx="8215370" cy="435771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«Нужно стремиться к тому,</a:t>
            </a:r>
          </a:p>
          <a:p>
            <a:pPr algn="ctr"/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 чтобы</a:t>
            </a:r>
          </a:p>
          <a:p>
            <a:pPr algn="ctr"/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каждый видел и знал больше, </a:t>
            </a:r>
          </a:p>
          <a:p>
            <a:pPr algn="ctr"/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чем видел</a:t>
            </a:r>
          </a:p>
          <a:p>
            <a:pPr algn="ctr"/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и знал его отец и дед.»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5143512"/>
            <a:ext cx="3721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Антон Павлович Чехов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285728"/>
            <a:ext cx="360951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АЛГОРИТМ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14375" y="1428750"/>
            <a:ext cx="771525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solidFill>
                  <a:srgbClr val="0000FF"/>
                </a:solidFill>
                <a:latin typeface="Calibri" pitchFamily="34" charset="0"/>
              </a:rPr>
              <a:t>1. Записываем целую           часть числа и ставим запятую </a:t>
            </a: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" y="4000500"/>
            <a:ext cx="536257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0" y="26431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5750" y="1500188"/>
            <a:ext cx="8572500" cy="250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200" b="1">
                <a:solidFill>
                  <a:srgbClr val="0000FF"/>
                </a:solidFill>
                <a:latin typeface="Calibri" pitchFamily="34" charset="0"/>
              </a:rPr>
              <a:t>2. </a:t>
            </a:r>
            <a:r>
              <a:rPr lang="ru-RU" sz="5000" b="1">
                <a:solidFill>
                  <a:srgbClr val="0000FF"/>
                </a:solidFill>
                <a:latin typeface="Calibri" pitchFamily="34" charset="0"/>
              </a:rPr>
              <a:t>После запятой поставим столько точек, сколько нулей в знаменателе дробной части</a:t>
            </a:r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50" y="3714750"/>
            <a:ext cx="63817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00063" y="1357313"/>
            <a:ext cx="8643937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>
                <a:solidFill>
                  <a:srgbClr val="0000FF"/>
                </a:solidFill>
                <a:latin typeface="Calibri" pitchFamily="34" charset="0"/>
              </a:rPr>
              <a:t>3. С последней точки записываем числитель, начиная с последнего знака</a:t>
            </a:r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3857625"/>
            <a:ext cx="7286625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85800" y="1447800"/>
            <a:ext cx="7215187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 dirty="0">
                <a:solidFill>
                  <a:srgbClr val="0000FF"/>
                </a:solidFill>
                <a:latin typeface="Calibri" pitchFamily="34" charset="0"/>
              </a:rPr>
              <a:t>4. Оставшиеся точки заменяем нулями</a:t>
            </a: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3786188"/>
            <a:ext cx="76962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xit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0" grpId="0"/>
      <p:bldP spid="10" grpId="1"/>
      <p:bldP spid="12" grpId="0"/>
      <p:bldP spid="12" grpId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428860" y="0"/>
            <a:ext cx="360951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u="sng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АЛГОРИТМ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5334000"/>
            <a:ext cx="815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9900CC"/>
                </a:solidFill>
                <a:latin typeface="Calibri" pitchFamily="34" charset="0"/>
              </a:rPr>
              <a:t>4. Оставшиеся точки заменяем нулями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0" y="4191000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Calibri" pitchFamily="34" charset="0"/>
              </a:rPr>
              <a:t>3. С последней точки записываем числитель, начиная с последнего знака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0" y="2500313"/>
            <a:ext cx="81534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339933"/>
                </a:solidFill>
                <a:latin typeface="Calibri" pitchFamily="34" charset="0"/>
              </a:rPr>
              <a:t>2. После запятой поставим столько точек, сколько нулей в знаменателе дробной части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04800" y="1295400"/>
            <a:ext cx="74485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>
                <a:solidFill>
                  <a:srgbClr val="0000FF"/>
                </a:solidFill>
                <a:latin typeface="Calibri" pitchFamily="34" charset="0"/>
              </a:rPr>
              <a:t>1. Записываем целую часть числа и ставим запятую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28596" y="142852"/>
            <a:ext cx="768032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ru-RU" sz="4400" b="1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Внимание ! </a:t>
            </a:r>
            <a:r>
              <a:rPr lang="ru-RU" sz="4400" b="1" kern="0" dirty="0">
                <a:solidFill>
                  <a:srgbClr val="336600"/>
                </a:solidFill>
                <a:latin typeface="+mj-lt"/>
                <a:ea typeface="+mj-ea"/>
                <a:cs typeface="+mj-cs"/>
              </a:rPr>
              <a:t>Если дробь </a:t>
            </a:r>
            <a:r>
              <a:rPr lang="ru-RU" sz="4400" b="1" i="1" kern="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правильная</a:t>
            </a:r>
            <a:r>
              <a:rPr lang="ru-RU" sz="4400" b="1" i="1" kern="0" dirty="0">
                <a:solidFill>
                  <a:srgbClr val="336600"/>
                </a:solidFill>
                <a:latin typeface="+mj-lt"/>
                <a:ea typeface="+mj-ea"/>
                <a:cs typeface="+mj-cs"/>
              </a:rPr>
              <a:t>, </a:t>
            </a:r>
            <a:r>
              <a:rPr lang="ru-RU" sz="4400" b="1" kern="0" dirty="0">
                <a:solidFill>
                  <a:srgbClr val="336600"/>
                </a:solidFill>
                <a:latin typeface="+mj-lt"/>
                <a:ea typeface="+mj-ea"/>
                <a:cs typeface="+mj-cs"/>
              </a:rPr>
              <a:t>то перед запятой пишут </a:t>
            </a:r>
            <a:r>
              <a:rPr lang="ru-RU" sz="4400" b="1" i="1" kern="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цифру 0</a:t>
            </a:r>
            <a:r>
              <a:rPr lang="ru-RU" sz="4400" b="1" i="1" kern="0" dirty="0">
                <a:solidFill>
                  <a:srgbClr val="336600"/>
                </a:solidFill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857224" y="3143248"/>
            <a:ext cx="7232676" cy="3105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ru-RU" sz="4000" b="1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Внимание !</a:t>
            </a:r>
            <a:r>
              <a:rPr lang="ru-RU" sz="4000" b="1" kern="0" dirty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4000" b="1" i="1" kern="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После запятой </a:t>
            </a:r>
            <a:r>
              <a:rPr lang="ru-RU" sz="4000" b="1" kern="0" dirty="0">
                <a:solidFill>
                  <a:srgbClr val="336600"/>
                </a:solidFill>
                <a:latin typeface="+mj-lt"/>
                <a:ea typeface="+mj-ea"/>
                <a:cs typeface="+mj-cs"/>
              </a:rPr>
              <a:t>числитель дробной части должен иметь столько же цифр, сколько </a:t>
            </a:r>
            <a:r>
              <a:rPr lang="ru-RU" sz="4000" b="1" i="1" kern="0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нулей</a:t>
            </a:r>
            <a:r>
              <a:rPr lang="ru-RU" sz="4000" b="1" i="1" kern="0" dirty="0">
                <a:solidFill>
                  <a:srgbClr val="3366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4000" b="1" kern="0" dirty="0">
                <a:solidFill>
                  <a:srgbClr val="336600"/>
                </a:solidFill>
                <a:latin typeface="+mj-lt"/>
                <a:ea typeface="+mj-ea"/>
                <a:cs typeface="+mj-cs"/>
              </a:rPr>
              <a:t>в знаменателе.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285728"/>
            <a:ext cx="464499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Прочитать:</a:t>
            </a:r>
            <a:endParaRPr lang="ru-RU" sz="54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2867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75" y="1928813"/>
            <a:ext cx="30765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Rectangle 3"/>
          <p:cNvSpPr>
            <a:spLocks noChangeArrowheads="1"/>
          </p:cNvSpPr>
          <p:nvPr/>
        </p:nvSpPr>
        <p:spPr bwMode="auto">
          <a:xfrm>
            <a:off x="0" y="16859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8678" name="TextBox 5"/>
          <p:cNvSpPr txBox="1">
            <a:spLocks noChangeArrowheads="1"/>
          </p:cNvSpPr>
          <p:nvPr/>
        </p:nvSpPr>
        <p:spPr bwMode="auto">
          <a:xfrm>
            <a:off x="928662" y="3500438"/>
            <a:ext cx="7786688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5400" b="1" dirty="0">
                <a:solidFill>
                  <a:srgbClr val="008000"/>
                </a:solidFill>
                <a:latin typeface="Calibri" pitchFamily="34" charset="0"/>
              </a:rPr>
              <a:t>Девять целых тридцать шесть десятитысячных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вал 10"/>
          <p:cNvSpPr/>
          <p:nvPr/>
        </p:nvSpPr>
        <p:spPr>
          <a:xfrm>
            <a:off x="5643563" y="2571750"/>
            <a:ext cx="1357312" cy="16430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857500" y="2500313"/>
            <a:ext cx="1571625" cy="185737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643063" y="2714625"/>
            <a:ext cx="1285875" cy="164306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701" name="Заголовок 1"/>
          <p:cNvSpPr>
            <a:spLocks noGrp="1"/>
          </p:cNvSpPr>
          <p:nvPr>
            <p:ph type="title"/>
          </p:nvPr>
        </p:nvSpPr>
        <p:spPr>
          <a:xfrm>
            <a:off x="304800" y="838200"/>
            <a:ext cx="7796213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Times New Roman" charset="0"/>
                <a:cs typeface="Times New Roman" charset="0"/>
              </a:rPr>
              <a:t>Выбери, какие числа можно записать в виде десятичных дробей:</a:t>
            </a:r>
          </a:p>
        </p:txBody>
      </p:sp>
      <p:graphicFrame>
        <p:nvGraphicFramePr>
          <p:cNvPr id="29702" name="Object 2"/>
          <p:cNvGraphicFramePr>
            <a:graphicFrameLocks noChangeAspect="1"/>
          </p:cNvGraphicFramePr>
          <p:nvPr/>
        </p:nvGraphicFramePr>
        <p:xfrm>
          <a:off x="642938" y="2786063"/>
          <a:ext cx="7500937" cy="1217612"/>
        </p:xfrm>
        <a:graphic>
          <a:graphicData uri="http://schemas.openxmlformats.org/presentationml/2006/ole">
            <p:oleObj spid="_x0000_s96260" name="Формула" r:id="rId4" imgW="2362200" imgH="393700" progId="Equation.3">
              <p:embed/>
            </p:oleObj>
          </a:graphicData>
        </a:graphic>
      </p:graphicFrame>
      <p:sp>
        <p:nvSpPr>
          <p:cNvPr id="7" name="Улыбающееся лицо 6"/>
          <p:cNvSpPr/>
          <p:nvPr/>
        </p:nvSpPr>
        <p:spPr>
          <a:xfrm>
            <a:off x="4286250" y="4929188"/>
            <a:ext cx="2214563" cy="17145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Выноска-облако 12"/>
          <p:cNvSpPr/>
          <p:nvPr/>
        </p:nvSpPr>
        <p:spPr>
          <a:xfrm>
            <a:off x="5857875" y="4071938"/>
            <a:ext cx="3071813" cy="1428750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" grpId="0" animBg="1"/>
      <p:bldP spid="9" grpId="0" animBg="1"/>
      <p:bldP spid="7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2165102"/>
          </a:xfrm>
        </p:spPr>
        <p:txBody>
          <a:bodyPr/>
          <a:lstStyle/>
          <a:p>
            <a:r>
              <a:rPr lang="ru-RU" sz="4800" b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Сколько знаков после запятой имеет десятичная дробь, если </a:t>
            </a:r>
            <a:r>
              <a:rPr lang="ru-RU" sz="4800" b="1" dirty="0" smtClean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знаменатель ее </a:t>
            </a:r>
            <a:r>
              <a:rPr lang="ru-RU" sz="4800" b="1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записи в виде обыкновенной дроби равен</a:t>
            </a:r>
            <a:r>
              <a:rPr lang="ru-RU" sz="4800" dirty="0">
                <a:solidFill>
                  <a:srgbClr val="FF0000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8416" y="3143248"/>
            <a:ext cx="8085584" cy="1296144"/>
          </a:xfrm>
        </p:spPr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5400" b="1" dirty="0">
                <a:latin typeface="Calibri"/>
                <a:ea typeface="Times New Roman"/>
                <a:cs typeface="Times New Roman"/>
              </a:rPr>
              <a:t>10, 100, 1000, 10 000, 100 000, 1 000 000</a:t>
            </a:r>
            <a:endParaRPr lang="ru-RU" sz="5400" b="1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7843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857224" y="1785926"/>
            <a:ext cx="5348326" cy="990608"/>
          </a:xfrm>
          <a:prstGeom prst="rect">
            <a:avLst/>
          </a:prstGeom>
        </p:spPr>
        <p:txBody>
          <a:bodyPr lIns="0" rIns="0" bIns="0" anchor="b"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Читаем числа:</a:t>
            </a:r>
            <a:r>
              <a:rPr lang="ru-RU" sz="60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60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</a:br>
            <a: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4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7282" name="Object 2"/>
          <p:cNvGraphicFramePr>
            <a:graphicFrameLocks noChangeAspect="1"/>
          </p:cNvGraphicFramePr>
          <p:nvPr/>
        </p:nvGraphicFramePr>
        <p:xfrm>
          <a:off x="2500298" y="1857364"/>
          <a:ext cx="4714908" cy="3162511"/>
        </p:xfrm>
        <a:graphic>
          <a:graphicData uri="http://schemas.openxmlformats.org/presentationml/2006/ole">
            <p:oleObj spid="_x0000_s97294" name="Формула" r:id="rId3" imgW="241195" imgH="203112" progId="Equation.3">
              <p:embed/>
            </p:oleObj>
          </a:graphicData>
        </a:graphic>
      </p:graphicFrame>
      <p:graphicFrame>
        <p:nvGraphicFramePr>
          <p:cNvPr id="97283" name="Object 3"/>
          <p:cNvGraphicFramePr>
            <a:graphicFrameLocks noChangeAspect="1"/>
          </p:cNvGraphicFramePr>
          <p:nvPr/>
        </p:nvGraphicFramePr>
        <p:xfrm>
          <a:off x="1785918" y="1928802"/>
          <a:ext cx="5572164" cy="3188515"/>
        </p:xfrm>
        <a:graphic>
          <a:graphicData uri="http://schemas.openxmlformats.org/presentationml/2006/ole">
            <p:oleObj spid="_x0000_s97295" name="Формула" r:id="rId4" imgW="279279" imgH="203112" progId="Equation.3">
              <p:embed/>
            </p:oleObj>
          </a:graphicData>
        </a:graphic>
      </p:graphicFrame>
      <p:graphicFrame>
        <p:nvGraphicFramePr>
          <p:cNvPr id="97284" name="Object 4"/>
          <p:cNvGraphicFramePr>
            <a:graphicFrameLocks noChangeAspect="1"/>
          </p:cNvGraphicFramePr>
          <p:nvPr/>
        </p:nvGraphicFramePr>
        <p:xfrm>
          <a:off x="2571736" y="1928802"/>
          <a:ext cx="4643470" cy="3036745"/>
        </p:xfrm>
        <a:graphic>
          <a:graphicData uri="http://schemas.openxmlformats.org/presentationml/2006/ole">
            <p:oleObj spid="_x0000_s97296" name="Формула" r:id="rId5" imgW="304536" imgH="203024" progId="Equation.3">
              <p:embed/>
            </p:oleObj>
          </a:graphicData>
        </a:graphic>
      </p:graphicFrame>
      <p:graphicFrame>
        <p:nvGraphicFramePr>
          <p:cNvPr id="97285" name="Object 5"/>
          <p:cNvGraphicFramePr>
            <a:graphicFrameLocks noChangeAspect="1"/>
          </p:cNvGraphicFramePr>
          <p:nvPr/>
        </p:nvGraphicFramePr>
        <p:xfrm>
          <a:off x="1785918" y="1857364"/>
          <a:ext cx="4559030" cy="2928958"/>
        </p:xfrm>
        <a:graphic>
          <a:graphicData uri="http://schemas.openxmlformats.org/presentationml/2006/ole">
            <p:oleObj spid="_x0000_s97297" name="Формула" r:id="rId6" imgW="469696" imgH="203112" progId="Equation.3">
              <p:embed/>
            </p:oleObj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214282" y="2071678"/>
          <a:ext cx="6215106" cy="2643206"/>
        </p:xfrm>
        <a:graphic>
          <a:graphicData uri="http://schemas.openxmlformats.org/presentationml/2006/ole">
            <p:oleObj spid="_x0000_s97298" name="Формула" r:id="rId7" imgW="533169" imgH="203112" progId="Equation.3">
              <p:embed/>
            </p:oleObj>
          </a:graphicData>
        </a:graphic>
      </p:graphicFrame>
      <p:pic>
        <p:nvPicPr>
          <p:cNvPr id="8" name="Picture 4" descr="Рисунок1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3000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3000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/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3000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3000"/>
                                        <p:tgtEl>
                                          <p:spTgt spid="9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3000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0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714348" y="1357298"/>
          <a:ext cx="1257300" cy="1190625"/>
        </p:xfrm>
        <a:graphic>
          <a:graphicData uri="http://schemas.openxmlformats.org/presentationml/2006/ole">
            <p:oleObj spid="_x0000_s63536" name="Формула" r:id="rId3" imgW="418918" imgH="393529" progId="Equation.3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4987925" y="1163638"/>
          <a:ext cx="1881188" cy="1314450"/>
        </p:xfrm>
        <a:graphic>
          <a:graphicData uri="http://schemas.openxmlformats.org/presentationml/2006/ole">
            <p:oleObj spid="_x0000_s63537" name="Формула" r:id="rId4" imgW="571252" imgH="393529" progId="Equation.3">
              <p:embed/>
            </p:oleObj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857224" y="3857628"/>
          <a:ext cx="1273175" cy="1285875"/>
        </p:xfrm>
        <a:graphic>
          <a:graphicData uri="http://schemas.openxmlformats.org/presentationml/2006/ole">
            <p:oleObj spid="_x0000_s63538" name="Формула" r:id="rId5" imgW="406048" imgH="393359" progId="Equation.3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4857752" y="4000504"/>
          <a:ext cx="1471612" cy="1176338"/>
        </p:xfrm>
        <a:graphic>
          <a:graphicData uri="http://schemas.openxmlformats.org/presentationml/2006/ole">
            <p:oleObj spid="_x0000_s63539" name="Формула" r:id="rId6" imgW="647419" imgH="393529" progId="Equation.3">
              <p:embed/>
            </p:oleObj>
          </a:graphicData>
        </a:graphic>
      </p:graphicFrame>
      <p:graphicFrame>
        <p:nvGraphicFramePr>
          <p:cNvPr id="6349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71059646"/>
              </p:ext>
            </p:extLst>
          </p:nvPr>
        </p:nvGraphicFramePr>
        <p:xfrm>
          <a:off x="742542" y="2564904"/>
          <a:ext cx="1198563" cy="1214438"/>
        </p:xfrm>
        <a:graphic>
          <a:graphicData uri="http://schemas.openxmlformats.org/presentationml/2006/ole">
            <p:oleObj spid="_x0000_s63540" name="Формула" r:id="rId7" imgW="469696" imgH="393529" progId="Equation.3">
              <p:embed/>
            </p:oleObj>
          </a:graphicData>
        </a:graphic>
      </p:graphicFrame>
      <p:graphicFrame>
        <p:nvGraphicFramePr>
          <p:cNvPr id="63497" name="Object 9"/>
          <p:cNvGraphicFramePr>
            <a:graphicFrameLocks noChangeAspect="1"/>
          </p:cNvGraphicFramePr>
          <p:nvPr/>
        </p:nvGraphicFramePr>
        <p:xfrm>
          <a:off x="5000628" y="2571744"/>
          <a:ext cx="1736725" cy="1176337"/>
        </p:xfrm>
        <a:graphic>
          <a:graphicData uri="http://schemas.openxmlformats.org/presentationml/2006/ole">
            <p:oleObj spid="_x0000_s63541" name="Формула" r:id="rId8" imgW="634725" imgH="393529" progId="Equation.3">
              <p:embed/>
            </p:oleObj>
          </a:graphicData>
        </a:graphic>
      </p:graphicFrame>
      <p:graphicFrame>
        <p:nvGraphicFramePr>
          <p:cNvPr id="63496" name="Object 8"/>
          <p:cNvGraphicFramePr>
            <a:graphicFrameLocks noChangeAspect="1"/>
          </p:cNvGraphicFramePr>
          <p:nvPr/>
        </p:nvGraphicFramePr>
        <p:xfrm>
          <a:off x="4929190" y="5357826"/>
          <a:ext cx="1677987" cy="1246188"/>
        </p:xfrm>
        <a:graphic>
          <a:graphicData uri="http://schemas.openxmlformats.org/presentationml/2006/ole">
            <p:oleObj spid="_x0000_s63542" name="Формула" r:id="rId9" imgW="799753" imgH="393529" progId="Equation.3">
              <p:embed/>
            </p:oleObj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642938" y="5286375"/>
          <a:ext cx="1857375" cy="1308100"/>
        </p:xfrm>
        <a:graphic>
          <a:graphicData uri="http://schemas.openxmlformats.org/presentationml/2006/ole">
            <p:oleObj spid="_x0000_s63543" name="Формула" r:id="rId10" imgW="558558" imgH="393529" progId="Equation.3">
              <p:embed/>
            </p:oleObj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714348" y="0"/>
            <a:ext cx="72801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Пробное задание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/>
        </p:nvGraphicFramePr>
        <p:xfrm>
          <a:off x="2214546" y="1714488"/>
          <a:ext cx="1000132" cy="782057"/>
        </p:xfrm>
        <a:graphic>
          <a:graphicData uri="http://schemas.openxmlformats.org/presentationml/2006/ole">
            <p:oleObj spid="_x0000_s63544" name="Формула" r:id="rId11" imgW="241195" imgH="203112" progId="Equation.3">
              <p:embed/>
            </p:oleObj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2285984" y="2786058"/>
          <a:ext cx="1428760" cy="818290"/>
        </p:xfrm>
        <a:graphic>
          <a:graphicData uri="http://schemas.openxmlformats.org/presentationml/2006/ole">
            <p:oleObj spid="_x0000_s63545" name="Формула" r:id="rId12" imgW="279279" imgH="203112" progId="Equation.3">
              <p:embed/>
            </p:oleObj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/>
        </p:nvGraphicFramePr>
        <p:xfrm>
          <a:off x="2214546" y="4143380"/>
          <a:ext cx="1214446" cy="857256"/>
        </p:xfrm>
        <a:graphic>
          <a:graphicData uri="http://schemas.openxmlformats.org/presentationml/2006/ole">
            <p:oleObj spid="_x0000_s63546" name="Формула" r:id="rId13" imgW="304536" imgH="203024" progId="Equation.3">
              <p:embed/>
            </p:oleObj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2500298" y="5643578"/>
          <a:ext cx="1928827" cy="785818"/>
        </p:xfrm>
        <a:graphic>
          <a:graphicData uri="http://schemas.openxmlformats.org/presentationml/2006/ole">
            <p:oleObj spid="_x0000_s63547" name="Формула" r:id="rId14" imgW="469696" imgH="203112" progId="Equation.3">
              <p:embed/>
            </p:oleObj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6929454" y="1500175"/>
          <a:ext cx="1500198" cy="862018"/>
        </p:xfrm>
        <a:graphic>
          <a:graphicData uri="http://schemas.openxmlformats.org/presentationml/2006/ole">
            <p:oleObj spid="_x0000_s63548" name="Формула" r:id="rId15" imgW="380835" imgH="203112" progId="Equation.3">
              <p:embed/>
            </p:oleObj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6715140" y="2786058"/>
          <a:ext cx="2214578" cy="857256"/>
        </p:xfrm>
        <a:graphic>
          <a:graphicData uri="http://schemas.openxmlformats.org/presentationml/2006/ole">
            <p:oleObj spid="_x0000_s63549" name="Формула" r:id="rId16" imgW="520474" imgH="203112" progId="Equation.3">
              <p:embed/>
            </p:oleObj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6429388" y="4286256"/>
          <a:ext cx="2286016" cy="785818"/>
        </p:xfrm>
        <a:graphic>
          <a:graphicData uri="http://schemas.openxmlformats.org/presentationml/2006/ole">
            <p:oleObj spid="_x0000_s63550" name="Формула" r:id="rId17" imgW="457002" imgH="203112" progId="Equation.3">
              <p:embed/>
            </p:oleObj>
          </a:graphicData>
        </a:graphic>
      </p:graphicFrame>
      <p:graphicFrame>
        <p:nvGraphicFramePr>
          <p:cNvPr id="30" name="Объект 29"/>
          <p:cNvGraphicFramePr>
            <a:graphicFrameLocks noChangeAspect="1"/>
          </p:cNvGraphicFramePr>
          <p:nvPr/>
        </p:nvGraphicFramePr>
        <p:xfrm>
          <a:off x="6786578" y="5643578"/>
          <a:ext cx="2000232" cy="754252"/>
        </p:xfrm>
        <a:graphic>
          <a:graphicData uri="http://schemas.openxmlformats.org/presentationml/2006/ole">
            <p:oleObj spid="_x0000_s63551" name="Формула" r:id="rId18" imgW="545626" imgH="20302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4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214282" y="2714620"/>
            <a:ext cx="628654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ru-RU" sz="5400" dirty="0" smtClean="0"/>
              <a:t> 05,3070 </a:t>
            </a:r>
            <a:r>
              <a:rPr lang="ru-RU" sz="5400" dirty="0"/>
              <a:t>= 5,307</a:t>
            </a:r>
            <a:r>
              <a:rPr lang="ru-RU" sz="5400" dirty="0" smtClean="0"/>
              <a:t>;</a:t>
            </a:r>
          </a:p>
          <a:p>
            <a:r>
              <a:rPr lang="ru-RU" sz="5400" dirty="0" smtClean="0"/>
              <a:t>    00306</a:t>
            </a:r>
            <a:r>
              <a:rPr lang="ru-RU" sz="5400" dirty="0" smtClean="0"/>
              <a:t> </a:t>
            </a:r>
            <a:r>
              <a:rPr lang="ru-RU" sz="5400" dirty="0" smtClean="0"/>
              <a:t>= 306</a:t>
            </a:r>
          </a:p>
          <a:p>
            <a:r>
              <a:rPr lang="ru-RU" sz="5400" dirty="0" smtClean="0"/>
              <a:t> 71,00000 = 71</a:t>
            </a:r>
            <a:r>
              <a:rPr lang="en-US" sz="5400" dirty="0" smtClean="0"/>
              <a:t> </a:t>
            </a:r>
            <a:endParaRPr lang="en-US" sz="5400" dirty="0"/>
          </a:p>
        </p:txBody>
      </p:sp>
      <p:pic>
        <p:nvPicPr>
          <p:cNvPr id="3" name="Picture 4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857224" y="357166"/>
            <a:ext cx="7746996" cy="1357322"/>
          </a:xfrm>
          <a:prstGeom prst="wedgeRoundRectCallout">
            <a:avLst>
              <a:gd name="adj1" fmla="val 36167"/>
              <a:gd name="adj2" fmla="val 163231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Объясните, почему между числами поставлен знак равенства?</a:t>
            </a:r>
            <a:endParaRPr lang="ru-RU" sz="2800" b="1" i="1" dirty="0">
              <a:solidFill>
                <a:schemeClr val="accent2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500062" y="571500"/>
            <a:ext cx="735808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sz="4800" b="1" dirty="0">
                <a:solidFill>
                  <a:srgbClr val="FF0000"/>
                </a:solidFill>
              </a:rPr>
              <a:t>2,17 = 2,170 = 2,1700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286250" y="1285875"/>
            <a:ext cx="4581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/>
              <a:t>Приписывание и отбрасывание справа одного, двух, трех и т.д. нулей к знакам, стоящим после запятой, не изменяет значения десятичной дроби.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3571876"/>
            <a:ext cx="94297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en-US" sz="4800" b="1" dirty="0">
                <a:solidFill>
                  <a:srgbClr val="FF0000"/>
                </a:solidFill>
              </a:rPr>
              <a:t>2,17 = 02,17 = 02,170 = 002,17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429125" y="4357688"/>
            <a:ext cx="431323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/>
              <a:t>Приписывание и отбрасывание слева одного, двух, трех и т.д. нулей к знакам, стоящим перед запятой, не изменяет значения десятичной дроби.</a:t>
            </a:r>
            <a:r>
              <a:rPr 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21" grpId="0"/>
      <p:bldP spid="9222" grpId="0"/>
      <p:bldP spid="92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1071563"/>
            <a:ext cx="11906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8" y="1071563"/>
            <a:ext cx="8667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75" y="1357313"/>
            <a:ext cx="10001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5" y="3786188"/>
            <a:ext cx="7334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3352800"/>
            <a:ext cx="82867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733800"/>
            <a:ext cx="16859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2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75" y="2714625"/>
            <a:ext cx="9525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38" y="2786063"/>
            <a:ext cx="7334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2143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 flipV="1">
            <a:off x="-214313" y="6215063"/>
            <a:ext cx="9144001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200400" y="0"/>
            <a:ext cx="2928938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solidFill>
                  <a:srgbClr val="66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Из чисел: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04800" y="4648200"/>
            <a:ext cx="2409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spc="50" dirty="0" smtClean="0">
                <a:ln w="11430"/>
                <a:solidFill>
                  <a:srgbClr val="660033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назовите</a:t>
            </a:r>
            <a:endParaRPr lang="ru-RU" sz="3200" b="1" spc="50" dirty="0">
              <a:ln w="11430"/>
              <a:solidFill>
                <a:srgbClr val="660033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57224" y="5572140"/>
            <a:ext cx="6346825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НАТУРАЛЬНЫЕ ЧИСЛА</a:t>
            </a:r>
            <a:endParaRPr lang="ru-RU" sz="4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42910" y="5429264"/>
            <a:ext cx="75724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ОБЫКНОВЕННЫЕ ДРОБИ</a:t>
            </a:r>
            <a:endParaRPr lang="ru-RU" sz="4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8662" y="5429264"/>
            <a:ext cx="6500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СМЕШАННЫЕ ЧИСЛА</a:t>
            </a:r>
            <a:endParaRPr lang="ru-RU" sz="40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28596" y="5500702"/>
            <a:ext cx="73225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 smtClean="0">
                <a:ln w="11430"/>
                <a:solidFill>
                  <a:srgbClr val="660066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КАКИЕ ЧИСЛА ОСТАЛИСЬ?</a:t>
            </a:r>
            <a:endParaRPr lang="ru-RU" sz="4000" b="1" spc="50" dirty="0">
              <a:ln w="11430"/>
              <a:solidFill>
                <a:srgbClr val="660066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15" grpId="0"/>
      <p:bldP spid="15" grpId="1"/>
      <p:bldP spid="16" grpId="0"/>
      <p:bldP spid="1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57158" y="0"/>
            <a:ext cx="8389938" cy="1785926"/>
          </a:xfrm>
          <a:prstGeom prst="wedgeRoundRectCallout">
            <a:avLst>
              <a:gd name="adj1" fmla="val 36167"/>
              <a:gd name="adj2" fmla="val 163231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chemeClr val="accent2"/>
                </a:solidFill>
                <a:latin typeface="Georgia" pitchFamily="18" charset="0"/>
              </a:rPr>
              <a:t>Среди приведенных ниже дробей надо найти дроби, равные 2,17. Из соответствующих им букв составьте слово</a:t>
            </a:r>
            <a:endParaRPr lang="ru-RU" sz="2800" b="1" i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11286" name="WordArt 22"/>
          <p:cNvSpPr>
            <a:spLocks noChangeArrowheads="1" noChangeShapeType="1" noTextEdit="1"/>
          </p:cNvSpPr>
          <p:nvPr/>
        </p:nvSpPr>
        <p:spPr bwMode="auto">
          <a:xfrm>
            <a:off x="1187450" y="5300663"/>
            <a:ext cx="5040313" cy="1036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Дружба!</a:t>
            </a:r>
            <a:endParaRPr lang="ru-RU" sz="36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Georgia"/>
            </a:endParaRPr>
          </a:p>
        </p:txBody>
      </p:sp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0" y="1785926"/>
            <a:ext cx="728664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К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2,017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– 2,1700          </a:t>
            </a:r>
          </a:p>
          <a:p>
            <a:pPr lvl="0"/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– 02,17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Ж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02,170  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</a:p>
          <a:p>
            <a:pPr lvl="0"/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20,17           </a:t>
            </a:r>
            <a:r>
              <a:rPr kumimoji="0" lang="ru-RU" sz="3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ru-RU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2,1700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      </a:t>
            </a:r>
          </a:p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Д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– 2,170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2,0017          </a:t>
            </a:r>
          </a:p>
          <a:p>
            <a:pPr lvl="0"/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Т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– 21,70            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2, 0107 </a:t>
            </a:r>
          </a:p>
          <a:p>
            <a:pPr lvl="0"/>
            <a:r>
              <a:rPr lang="ru-RU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3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Б </a:t>
            </a:r>
            <a:r>
              <a:rPr lang="ru-RU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– 002,17           </a:t>
            </a:r>
            <a:r>
              <a:rPr lang="ru-RU" sz="36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М</a:t>
            </a:r>
            <a:r>
              <a:rPr lang="ru-RU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– 002,107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b="1" i="1" dirty="0" smtClean="0">
                <a:solidFill>
                  <a:srgbClr val="009900"/>
                </a:solidFill>
              </a:rPr>
              <a:t>Домашнее задание:</a:t>
            </a:r>
            <a:endParaRPr lang="ru-RU" sz="4800" dirty="0" smtClean="0">
              <a:solidFill>
                <a:srgbClr val="009900"/>
              </a:solidFill>
            </a:endParaRPr>
          </a:p>
          <a:p>
            <a:pPr>
              <a:buNone/>
            </a:pPr>
            <a:r>
              <a:rPr lang="ru-RU" dirty="0" smtClean="0"/>
              <a:t>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</a:t>
            </a:r>
            <a:r>
              <a:rPr lang="ru-RU" sz="6000" b="1" dirty="0" smtClean="0">
                <a:solidFill>
                  <a:srgbClr val="993300"/>
                </a:solidFill>
              </a:rPr>
              <a:t>1166</a:t>
            </a:r>
            <a:r>
              <a:rPr lang="ru-RU" sz="6000" b="1" dirty="0" smtClean="0">
                <a:solidFill>
                  <a:srgbClr val="993300"/>
                </a:solidFill>
              </a:rPr>
              <a:t>, 1145, 1147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pic>
        <p:nvPicPr>
          <p:cNvPr id="3075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1571604" y="1000108"/>
            <a:ext cx="6335713" cy="2665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Новая запись</a:t>
            </a:r>
          </a:p>
          <a:p>
            <a:pPr algn="ctr"/>
            <a:r>
              <a:rPr lang="ru-RU" sz="3600" b="1" kern="10" dirty="0" smtClean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 числа.</a:t>
            </a:r>
            <a:endParaRPr lang="ru-RU" sz="3600" b="1" kern="10" dirty="0" smtClean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Рисунок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79388" y="260350"/>
            <a:ext cx="7705725" cy="2736850"/>
          </a:xfrm>
          <a:prstGeom prst="wedgeRoundRectCallout">
            <a:avLst>
              <a:gd name="adj1" fmla="val 45981"/>
              <a:gd name="adj2" fmla="val 80917"/>
              <a:gd name="adj3" fmla="val 16667"/>
            </a:avLst>
          </a:prstGeom>
          <a:solidFill>
            <a:srgbClr val="FFD1FF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200" b="1" i="1" dirty="0" smtClean="0">
                <a:latin typeface="Georgia" pitchFamily="18" charset="0"/>
              </a:rPr>
              <a:t>1000 000; 100 000; 10 000; 1000; 100; 10; 1 . . .</a:t>
            </a:r>
          </a:p>
          <a:p>
            <a:pPr algn="ctr"/>
            <a:r>
              <a:rPr lang="ru-RU" sz="3200" b="1" i="1" dirty="0" smtClean="0">
                <a:latin typeface="Georgia" pitchFamily="18" charset="0"/>
              </a:rPr>
              <a:t>Установите закономерность и продолжите ряд чисел на 3 числа</a:t>
            </a:r>
            <a:endParaRPr lang="ru-RU" sz="3200" b="1" i="1" dirty="0">
              <a:latin typeface="Georgia" pitchFamily="18" charset="0"/>
            </a:endParaRP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214282" y="3286124"/>
            <a:ext cx="6950075" cy="3240087"/>
          </a:xfrm>
          <a:prstGeom prst="wedgeRoundRectCallout">
            <a:avLst>
              <a:gd name="adj1" fmla="val 54796"/>
              <a:gd name="adj2" fmla="val -34907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3200" b="1" i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4103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43888" y="333375"/>
            <a:ext cx="576262" cy="576263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1125538"/>
            <a:ext cx="576262" cy="576262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/>
          </p:cNvGraphicFramePr>
          <p:nvPr/>
        </p:nvGraphicFramePr>
        <p:xfrm>
          <a:off x="1428728" y="1500174"/>
          <a:ext cx="6096000" cy="4064000"/>
        </p:xfrm>
        <a:graphic>
          <a:graphicData uri="http://schemas.openxmlformats.org/presentationml/2006/ole">
            <p:oleObj spid="_x0000_s36874" name="Формула" r:id="rId6" imgW="0" imgH="0" progId="Equation.3">
              <p:embed/>
            </p:oleObj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071538" y="3286124"/>
          <a:ext cx="1357322" cy="2182106"/>
        </p:xfrm>
        <a:graphic>
          <a:graphicData uri="http://schemas.openxmlformats.org/presentationml/2006/ole">
            <p:oleObj spid="_x0000_s36875" name="Формула" r:id="rId7" imgW="203112" imgH="393529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2928926" y="3357562"/>
          <a:ext cx="1326706" cy="2143140"/>
        </p:xfrm>
        <a:graphic>
          <a:graphicData uri="http://schemas.openxmlformats.org/presentationml/2006/ole">
            <p:oleObj spid="_x0000_s36876" name="Формула" r:id="rId8" imgW="279279" imgH="393529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4786314" y="3429000"/>
          <a:ext cx="1714512" cy="2000264"/>
        </p:xfrm>
        <a:graphic>
          <a:graphicData uri="http://schemas.openxmlformats.org/presentationml/2006/ole">
            <p:oleObj spid="_x0000_s36877" name="Формула" r:id="rId9" imgW="355292" imgH="393359" progId="Equation.3">
              <p:embed/>
            </p:oleObj>
          </a:graphicData>
        </a:graphic>
      </p:graphicFrame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;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14348" y="285728"/>
            <a:ext cx="8215370" cy="178595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>
                <a:solidFill>
                  <a:srgbClr val="6600FF"/>
                </a:solidFill>
                <a:latin typeface="+mj-lt"/>
                <a:ea typeface="+mj-ea"/>
                <a:cs typeface="+mj-cs"/>
              </a:rPr>
              <a:t>Числа  со  знаменателем </a:t>
            </a:r>
            <a:br>
              <a:rPr lang="ru-RU" sz="4000" b="1" dirty="0">
                <a:solidFill>
                  <a:srgbClr val="6600FF"/>
                </a:solidFill>
                <a:latin typeface="+mj-lt"/>
                <a:ea typeface="+mj-ea"/>
                <a:cs typeface="+mj-cs"/>
              </a:rPr>
            </a:br>
            <a:r>
              <a:rPr lang="ru-RU" sz="4000" b="1" dirty="0">
                <a:solidFill>
                  <a:srgbClr val="6600FF"/>
                </a:solidFill>
                <a:latin typeface="+mj-lt"/>
                <a:ea typeface="+mj-ea"/>
                <a:cs typeface="+mj-cs"/>
              </a:rPr>
              <a:t>10;  100; 1000 и т.д.  условились  записывать  без  знаменателя</a:t>
            </a:r>
          </a:p>
        </p:txBody>
      </p:sp>
      <p:graphicFrame>
        <p:nvGraphicFramePr>
          <p:cNvPr id="103426" name="Object 4"/>
          <p:cNvGraphicFramePr>
            <a:graphicFrameLocks noChangeAspect="1"/>
          </p:cNvGraphicFramePr>
          <p:nvPr/>
        </p:nvGraphicFramePr>
        <p:xfrm>
          <a:off x="714348" y="2214554"/>
          <a:ext cx="2016125" cy="1403350"/>
        </p:xfrm>
        <a:graphic>
          <a:graphicData uri="http://schemas.openxmlformats.org/presentationml/2006/ole">
            <p:oleObj spid="_x0000_s103438" name="Формула" r:id="rId3" imgW="609336" imgH="406224" progId="Equation.3">
              <p:embed/>
            </p:oleObj>
          </a:graphicData>
        </a:graphic>
      </p:graphicFrame>
      <p:graphicFrame>
        <p:nvGraphicFramePr>
          <p:cNvPr id="103427" name="Object 6"/>
          <p:cNvGraphicFramePr>
            <a:graphicFrameLocks noChangeAspect="1"/>
          </p:cNvGraphicFramePr>
          <p:nvPr/>
        </p:nvGraphicFramePr>
        <p:xfrm>
          <a:off x="785786" y="3714752"/>
          <a:ext cx="2160587" cy="1147762"/>
        </p:xfrm>
        <a:graphic>
          <a:graphicData uri="http://schemas.openxmlformats.org/presentationml/2006/ole">
            <p:oleObj spid="_x0000_s103439" name="Формула" r:id="rId4" imgW="774364" imgH="406224" progId="Equation.3">
              <p:embed/>
            </p:oleObj>
          </a:graphicData>
        </a:graphic>
      </p:graphicFrame>
      <p:graphicFrame>
        <p:nvGraphicFramePr>
          <p:cNvPr id="103428" name="Object 8"/>
          <p:cNvGraphicFramePr>
            <a:graphicFrameLocks noChangeAspect="1"/>
          </p:cNvGraphicFramePr>
          <p:nvPr/>
        </p:nvGraphicFramePr>
        <p:xfrm>
          <a:off x="642910" y="5072074"/>
          <a:ext cx="2857500" cy="1266825"/>
        </p:xfrm>
        <a:graphic>
          <a:graphicData uri="http://schemas.openxmlformats.org/presentationml/2006/ole">
            <p:oleObj spid="_x0000_s103440" name="Формула" r:id="rId5" imgW="926698" imgH="406224" progId="Equation.3">
              <p:embed/>
            </p:oleObj>
          </a:graphicData>
        </a:graphic>
      </p:graphicFrame>
      <p:graphicFrame>
        <p:nvGraphicFramePr>
          <p:cNvPr id="103429" name="Object 10"/>
          <p:cNvGraphicFramePr>
            <a:graphicFrameLocks noChangeAspect="1"/>
          </p:cNvGraphicFramePr>
          <p:nvPr/>
        </p:nvGraphicFramePr>
        <p:xfrm>
          <a:off x="4643438" y="2143116"/>
          <a:ext cx="2305050" cy="1408112"/>
        </p:xfrm>
        <a:graphic>
          <a:graphicData uri="http://schemas.openxmlformats.org/presentationml/2006/ole">
            <p:oleObj spid="_x0000_s103441" name="Формула" r:id="rId6" imgW="685800" imgH="419100" progId="Equation.3">
              <p:embed/>
            </p:oleObj>
          </a:graphicData>
        </a:graphic>
      </p:graphicFrame>
      <p:graphicFrame>
        <p:nvGraphicFramePr>
          <p:cNvPr id="103430" name="Object 12"/>
          <p:cNvGraphicFramePr>
            <a:graphicFrameLocks noChangeAspect="1"/>
          </p:cNvGraphicFramePr>
          <p:nvPr/>
        </p:nvGraphicFramePr>
        <p:xfrm>
          <a:off x="4572000" y="3643314"/>
          <a:ext cx="2881312" cy="1304925"/>
        </p:xfrm>
        <a:graphic>
          <a:graphicData uri="http://schemas.openxmlformats.org/presentationml/2006/ole">
            <p:oleObj spid="_x0000_s103442" name="Формула" r:id="rId7" imgW="901309" imgH="406224" progId="Equation.3">
              <p:embed/>
            </p:oleObj>
          </a:graphicData>
        </a:graphic>
      </p:graphicFrame>
      <p:graphicFrame>
        <p:nvGraphicFramePr>
          <p:cNvPr id="103431" name="Object 14"/>
          <p:cNvGraphicFramePr>
            <a:graphicFrameLocks noChangeAspect="1"/>
          </p:cNvGraphicFramePr>
          <p:nvPr/>
        </p:nvGraphicFramePr>
        <p:xfrm>
          <a:off x="4500562" y="5000636"/>
          <a:ext cx="3313112" cy="1271587"/>
        </p:xfrm>
        <a:graphic>
          <a:graphicData uri="http://schemas.openxmlformats.org/presentationml/2006/ole">
            <p:oleObj spid="_x0000_s103443" name="Формула" r:id="rId8" imgW="1066337" imgH="406224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8600"/>
            <a:ext cx="3097213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457200" y="3429000"/>
            <a:ext cx="3505200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85000"/>
              </a:lnSpc>
            </a:pPr>
            <a:r>
              <a:rPr lang="ru-RU" sz="3000" b="1" dirty="0" err="1"/>
              <a:t>Симон</a:t>
            </a:r>
            <a:r>
              <a:rPr lang="ru-RU" sz="3000" b="1" dirty="0"/>
              <a:t> </a:t>
            </a:r>
            <a:r>
              <a:rPr lang="ru-RU" sz="3000" b="1" dirty="0" err="1"/>
              <a:t>Стевин</a:t>
            </a:r>
            <a:r>
              <a:rPr lang="ru-RU" dirty="0"/>
              <a:t> </a:t>
            </a:r>
          </a:p>
          <a:p>
            <a:pPr>
              <a:lnSpc>
                <a:spcPct val="85000"/>
              </a:lnSpc>
            </a:pPr>
            <a:r>
              <a:rPr lang="ru-RU" sz="2600" dirty="0"/>
              <a:t>(1548-1620) </a:t>
            </a:r>
          </a:p>
          <a:p>
            <a:pPr>
              <a:lnSpc>
                <a:spcPct val="85000"/>
              </a:lnSpc>
            </a:pPr>
            <a:r>
              <a:rPr lang="ru-RU" sz="2600" dirty="0"/>
              <a:t>из Фландрии </a:t>
            </a:r>
          </a:p>
          <a:p>
            <a:pPr>
              <a:lnSpc>
                <a:spcPct val="85000"/>
              </a:lnSpc>
            </a:pPr>
            <a:r>
              <a:rPr lang="ru-RU" sz="2600" dirty="0"/>
              <a:t>(теперь Голландия). </a:t>
            </a:r>
          </a:p>
          <a:p>
            <a:pPr>
              <a:lnSpc>
                <a:spcPct val="85000"/>
              </a:lnSpc>
            </a:pPr>
            <a:r>
              <a:rPr lang="ru-RU" sz="2600" dirty="0"/>
              <a:t>Купец и выдающийся инженер-учёный.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57620" y="928670"/>
            <a:ext cx="4572000" cy="464742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Около пяти столетий назад математик </a:t>
            </a:r>
            <a:r>
              <a:rPr lang="ru-RU" sz="3200" b="1" dirty="0" err="1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Симон</a:t>
            </a:r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Стевин</a:t>
            </a:r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придумал для  дробей у которых в знаменателе </a:t>
            </a:r>
          </a:p>
          <a:p>
            <a:pPr lvl="0"/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10, 100, 1000 и т. д. более короткую и удобную </a:t>
            </a:r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новую запись</a:t>
            </a:r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такие дроби были</a:t>
            </a:r>
            <a:endParaRPr lang="ru-RU" sz="3200" b="1" dirty="0" smtClean="0">
              <a:solidFill>
                <a:srgbClr val="0070C0"/>
              </a:solidFill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названы </a:t>
            </a:r>
          </a:p>
          <a:p>
            <a:pPr lvl="0"/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десятичными </a:t>
            </a:r>
            <a:r>
              <a:rPr lang="ru-RU" sz="3600" b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дробями</a:t>
            </a:r>
            <a:r>
              <a:rPr lang="ru-RU" sz="32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3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5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59" name="Rectangle 9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062" name="Rectangle 15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5" name="Object 14"/>
          <p:cNvGraphicFramePr>
            <a:graphicFrameLocks noChangeAspect="1"/>
          </p:cNvGraphicFramePr>
          <p:nvPr/>
        </p:nvGraphicFramePr>
        <p:xfrm>
          <a:off x="6500826" y="3214686"/>
          <a:ext cx="1419225" cy="1231900"/>
        </p:xfrm>
        <a:graphic>
          <a:graphicData uri="http://schemas.openxmlformats.org/presentationml/2006/ole">
            <p:oleObj spid="_x0000_s61460" name="Формула" r:id="rId3" imgW="457002" imgH="393529" progId="Equation.3">
              <p:embed/>
            </p:oleObj>
          </a:graphicData>
        </a:graphic>
      </p:graphicFrame>
      <p:sp>
        <p:nvSpPr>
          <p:cNvPr id="2063" name="Rectangle 1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6" name="Object 16"/>
          <p:cNvGraphicFramePr>
            <a:graphicFrameLocks noChangeAspect="1"/>
          </p:cNvGraphicFramePr>
          <p:nvPr/>
        </p:nvGraphicFramePr>
        <p:xfrm>
          <a:off x="2571736" y="3214686"/>
          <a:ext cx="2435225" cy="1395412"/>
        </p:xfrm>
        <a:graphic>
          <a:graphicData uri="http://schemas.openxmlformats.org/presentationml/2006/ole">
            <p:oleObj spid="_x0000_s61461" name="Формула" r:id="rId4" imgW="710891" imgH="406224" progId="Equation.3">
              <p:embed/>
            </p:oleObj>
          </a:graphicData>
        </a:graphic>
      </p:graphicFrame>
      <p:pic>
        <p:nvPicPr>
          <p:cNvPr id="16" name="Picture 4" descr="dd36efffaa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2428875" cy="3960813"/>
          </a:xfrm>
          <a:prstGeom prst="rect">
            <a:avLst/>
          </a:prstGeom>
          <a:noFill/>
        </p:spPr>
      </p:pic>
      <p:graphicFrame>
        <p:nvGraphicFramePr>
          <p:cNvPr id="61449" name="Object 1"/>
          <p:cNvGraphicFramePr>
            <a:graphicFrameLocks noChangeAspect="1"/>
          </p:cNvGraphicFramePr>
          <p:nvPr/>
        </p:nvGraphicFramePr>
        <p:xfrm>
          <a:off x="2928926" y="214290"/>
          <a:ext cx="1279525" cy="1214437"/>
        </p:xfrm>
        <a:graphic>
          <a:graphicData uri="http://schemas.openxmlformats.org/presentationml/2006/ole">
            <p:oleObj spid="_x0000_s61462" name="Формула" r:id="rId6" imgW="291973" imgH="393529" progId="Equation.3">
              <p:embed/>
            </p:oleObj>
          </a:graphicData>
        </a:graphic>
      </p:graphicFrame>
      <p:graphicFrame>
        <p:nvGraphicFramePr>
          <p:cNvPr id="61450" name="Object 2"/>
          <p:cNvGraphicFramePr>
            <a:graphicFrameLocks noChangeAspect="1"/>
          </p:cNvGraphicFramePr>
          <p:nvPr/>
        </p:nvGraphicFramePr>
        <p:xfrm>
          <a:off x="3143240" y="1785926"/>
          <a:ext cx="1447800" cy="990600"/>
        </p:xfrm>
        <a:graphic>
          <a:graphicData uri="http://schemas.openxmlformats.org/presentationml/2006/ole">
            <p:oleObj spid="_x0000_s61463" name="Формула" r:id="rId7" imgW="355292" imgH="393359" progId="Equation.3">
              <p:embed/>
            </p:oleObj>
          </a:graphicData>
        </a:graphic>
      </p:graphicFrame>
      <p:graphicFrame>
        <p:nvGraphicFramePr>
          <p:cNvPr id="61451" name="Object 3"/>
          <p:cNvGraphicFramePr>
            <a:graphicFrameLocks noChangeAspect="1"/>
          </p:cNvGraphicFramePr>
          <p:nvPr/>
        </p:nvGraphicFramePr>
        <p:xfrm>
          <a:off x="6286512" y="285728"/>
          <a:ext cx="1525588" cy="1071562"/>
        </p:xfrm>
        <a:graphic>
          <a:graphicData uri="http://schemas.openxmlformats.org/presentationml/2006/ole">
            <p:oleObj spid="_x0000_s61464" name="Формула" r:id="rId8" imgW="457002" imgH="393529" progId="Equation.3">
              <p:embed/>
            </p:oleObj>
          </a:graphicData>
        </a:graphic>
      </p:graphicFrame>
      <p:graphicFrame>
        <p:nvGraphicFramePr>
          <p:cNvPr id="61452" name="Object 6"/>
          <p:cNvGraphicFramePr>
            <a:graphicFrameLocks noChangeAspect="1"/>
          </p:cNvGraphicFramePr>
          <p:nvPr/>
        </p:nvGraphicFramePr>
        <p:xfrm>
          <a:off x="6429388" y="1714488"/>
          <a:ext cx="1447800" cy="1068387"/>
        </p:xfrm>
        <a:graphic>
          <a:graphicData uri="http://schemas.openxmlformats.org/presentationml/2006/ole">
            <p:oleObj spid="_x0000_s61465" name="Формула" r:id="rId9" imgW="533169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1"/>
          <p:cNvSpPr>
            <a:spLocks noChangeArrowheads="1"/>
          </p:cNvSpPr>
          <p:nvPr/>
        </p:nvSpPr>
        <p:spPr bwMode="auto">
          <a:xfrm>
            <a:off x="428596" y="4214818"/>
            <a:ext cx="2181228" cy="1862142"/>
          </a:xfrm>
          <a:prstGeom prst="ellipse">
            <a:avLst/>
          </a:prstGeom>
          <a:solidFill>
            <a:srgbClr val="008080"/>
          </a:solidFill>
          <a:ln w="76200" cap="rnd">
            <a:solidFill>
              <a:srgbClr val="33CC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ДЕЙСТВИЯ </a:t>
            </a:r>
          </a:p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С ДЕСЯТИЧНЫМИ  </a:t>
            </a:r>
          </a:p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ДРОБЯМИ</a:t>
            </a:r>
          </a:p>
          <a:p>
            <a:endParaRPr lang="ru-RU" sz="9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" name="Oval 42"/>
          <p:cNvSpPr>
            <a:spLocks noChangeArrowheads="1"/>
          </p:cNvSpPr>
          <p:nvPr/>
        </p:nvSpPr>
        <p:spPr bwMode="auto">
          <a:xfrm>
            <a:off x="2786050" y="2643182"/>
            <a:ext cx="3214710" cy="2071702"/>
          </a:xfrm>
          <a:prstGeom prst="ellipse">
            <a:avLst/>
          </a:prstGeom>
          <a:solidFill>
            <a:srgbClr val="008080"/>
          </a:solidFill>
          <a:ln w="76200" cap="rnd">
            <a:solidFill>
              <a:srgbClr val="33CC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ru-RU" sz="3200" dirty="0">
                <a:solidFill>
                  <a:schemeClr val="bg1"/>
                </a:solidFill>
                <a:latin typeface="Calibri" pitchFamily="34" charset="0"/>
              </a:rPr>
              <a:t>Десятичные </a:t>
            </a:r>
          </a:p>
          <a:p>
            <a:r>
              <a:rPr lang="ru-RU" sz="3200" dirty="0">
                <a:solidFill>
                  <a:schemeClr val="bg1"/>
                </a:solidFill>
                <a:latin typeface="Calibri" pitchFamily="34" charset="0"/>
              </a:rPr>
              <a:t>     дроби</a:t>
            </a:r>
            <a:endParaRPr lang="ru-RU" sz="3200" dirty="0">
              <a:latin typeface="Calibri" pitchFamily="34" charset="0"/>
            </a:endParaRPr>
          </a:p>
        </p:txBody>
      </p:sp>
      <p:sp>
        <p:nvSpPr>
          <p:cNvPr id="5" name="Oval 43"/>
          <p:cNvSpPr>
            <a:spLocks noChangeArrowheads="1"/>
          </p:cNvSpPr>
          <p:nvPr/>
        </p:nvSpPr>
        <p:spPr bwMode="auto">
          <a:xfrm>
            <a:off x="3500430" y="5029200"/>
            <a:ext cx="2138370" cy="1828800"/>
          </a:xfrm>
          <a:prstGeom prst="ellipse">
            <a:avLst/>
          </a:prstGeom>
          <a:solidFill>
            <a:srgbClr val="008080"/>
          </a:solidFill>
          <a:ln w="76200" cap="rnd">
            <a:solidFill>
              <a:srgbClr val="33CC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КАК</a:t>
            </a:r>
          </a:p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СРАВНИВАТЬ</a:t>
            </a: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6" name="Oval 44"/>
          <p:cNvSpPr>
            <a:spLocks noChangeArrowheads="1"/>
          </p:cNvSpPr>
          <p:nvPr/>
        </p:nvSpPr>
        <p:spPr bwMode="auto">
          <a:xfrm>
            <a:off x="6143636" y="1500174"/>
            <a:ext cx="2400304" cy="1714512"/>
          </a:xfrm>
          <a:prstGeom prst="ellipse">
            <a:avLst/>
          </a:prstGeom>
          <a:solidFill>
            <a:srgbClr val="008080"/>
          </a:solidFill>
          <a:ln w="76200" cap="rnd">
            <a:solidFill>
              <a:srgbClr val="33CC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КАК  </a:t>
            </a:r>
          </a:p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ЧИТАЮТСЯ</a:t>
            </a: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7" name="Oval 52"/>
          <p:cNvSpPr>
            <a:spLocks noChangeArrowheads="1"/>
          </p:cNvSpPr>
          <p:nvPr/>
        </p:nvSpPr>
        <p:spPr bwMode="auto">
          <a:xfrm>
            <a:off x="5929322" y="4000504"/>
            <a:ext cx="2571768" cy="1571636"/>
          </a:xfrm>
          <a:prstGeom prst="ellipse">
            <a:avLst/>
          </a:prstGeom>
          <a:solidFill>
            <a:srgbClr val="008080"/>
          </a:solidFill>
          <a:ln w="76200" cap="rnd">
            <a:solidFill>
              <a:srgbClr val="33CC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ИСТОРИЯ  </a:t>
            </a:r>
          </a:p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ВОЗНИКНОВЕНИЯ</a:t>
            </a: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8" name="Oval 53"/>
          <p:cNvSpPr>
            <a:spLocks noChangeArrowheads="1"/>
          </p:cNvSpPr>
          <p:nvPr/>
        </p:nvSpPr>
        <p:spPr bwMode="auto">
          <a:xfrm>
            <a:off x="428596" y="1500174"/>
            <a:ext cx="2262190" cy="1428752"/>
          </a:xfrm>
          <a:prstGeom prst="ellipse">
            <a:avLst/>
          </a:prstGeom>
          <a:solidFill>
            <a:srgbClr val="008080"/>
          </a:solidFill>
          <a:ln w="76200" cap="rnd">
            <a:solidFill>
              <a:srgbClr val="33CC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ДЛЯ  ЧЕГО </a:t>
            </a:r>
          </a:p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НУЖНЫ</a:t>
            </a:r>
          </a:p>
          <a:p>
            <a:endParaRPr lang="ru-RU" dirty="0">
              <a:latin typeface="Calibri" pitchFamily="34" charset="0"/>
            </a:endParaRPr>
          </a:p>
        </p:txBody>
      </p:sp>
      <p:sp>
        <p:nvSpPr>
          <p:cNvPr id="9" name="Oval 54"/>
          <p:cNvSpPr>
            <a:spLocks noChangeArrowheads="1"/>
          </p:cNvSpPr>
          <p:nvPr/>
        </p:nvSpPr>
        <p:spPr bwMode="auto">
          <a:xfrm>
            <a:off x="3143240" y="500042"/>
            <a:ext cx="2500330" cy="1571636"/>
          </a:xfrm>
          <a:prstGeom prst="ellipse">
            <a:avLst/>
          </a:prstGeom>
          <a:solidFill>
            <a:srgbClr val="008080"/>
          </a:solidFill>
          <a:ln w="76200" cap="rnd">
            <a:solidFill>
              <a:srgbClr val="33CCCC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КАК </a:t>
            </a:r>
          </a:p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ЗАПИСЫВАЮТСЯ</a:t>
            </a:r>
          </a:p>
          <a:p>
            <a:endParaRPr lang="ru-RU" sz="1600" dirty="0">
              <a:latin typeface="Calibri" pitchFamily="34" charset="0"/>
            </a:endParaRPr>
          </a:p>
        </p:txBody>
      </p:sp>
      <p:sp>
        <p:nvSpPr>
          <p:cNvPr id="10" name="Line 55"/>
          <p:cNvSpPr>
            <a:spLocks noChangeShapeType="1"/>
          </p:cNvSpPr>
          <p:nvPr/>
        </p:nvSpPr>
        <p:spPr bwMode="auto">
          <a:xfrm>
            <a:off x="2500298" y="2786058"/>
            <a:ext cx="457200" cy="304800"/>
          </a:xfrm>
          <a:prstGeom prst="line">
            <a:avLst/>
          </a:prstGeom>
          <a:noFill/>
          <a:ln w="635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56"/>
          <p:cNvSpPr>
            <a:spLocks noChangeShapeType="1"/>
          </p:cNvSpPr>
          <p:nvPr/>
        </p:nvSpPr>
        <p:spPr bwMode="auto">
          <a:xfrm flipV="1">
            <a:off x="2571736" y="4357694"/>
            <a:ext cx="642942" cy="428628"/>
          </a:xfrm>
          <a:prstGeom prst="line">
            <a:avLst/>
          </a:prstGeom>
          <a:noFill/>
          <a:ln w="635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57"/>
          <p:cNvSpPr>
            <a:spLocks noChangeShapeType="1"/>
          </p:cNvSpPr>
          <p:nvPr/>
        </p:nvSpPr>
        <p:spPr bwMode="auto">
          <a:xfrm>
            <a:off x="4357686" y="2214554"/>
            <a:ext cx="45719" cy="357190"/>
          </a:xfrm>
          <a:prstGeom prst="line">
            <a:avLst/>
          </a:prstGeom>
          <a:noFill/>
          <a:ln w="635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58"/>
          <p:cNvSpPr>
            <a:spLocks noChangeShapeType="1"/>
          </p:cNvSpPr>
          <p:nvPr/>
        </p:nvSpPr>
        <p:spPr bwMode="auto">
          <a:xfrm flipV="1">
            <a:off x="5786446" y="2714620"/>
            <a:ext cx="428628" cy="285752"/>
          </a:xfrm>
          <a:prstGeom prst="line">
            <a:avLst/>
          </a:prstGeom>
          <a:noFill/>
          <a:ln w="635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59"/>
          <p:cNvSpPr>
            <a:spLocks noChangeShapeType="1"/>
          </p:cNvSpPr>
          <p:nvPr/>
        </p:nvSpPr>
        <p:spPr bwMode="auto">
          <a:xfrm flipH="1">
            <a:off x="4648200" y="4800600"/>
            <a:ext cx="76200" cy="228600"/>
          </a:xfrm>
          <a:prstGeom prst="line">
            <a:avLst/>
          </a:prstGeom>
          <a:noFill/>
          <a:ln w="635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60"/>
          <p:cNvSpPr>
            <a:spLocks noChangeShapeType="1"/>
          </p:cNvSpPr>
          <p:nvPr/>
        </p:nvSpPr>
        <p:spPr bwMode="auto">
          <a:xfrm>
            <a:off x="5867400" y="4419600"/>
            <a:ext cx="381000" cy="228600"/>
          </a:xfrm>
          <a:prstGeom prst="line">
            <a:avLst/>
          </a:prstGeom>
          <a:noFill/>
          <a:ln w="63500">
            <a:solidFill>
              <a:srgbClr val="33CCC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800" decel="500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6" name="Object 4"/>
          <p:cNvGraphicFramePr>
            <a:graphicFrameLocks noChangeAspect="1"/>
          </p:cNvGraphicFramePr>
          <p:nvPr/>
        </p:nvGraphicFramePr>
        <p:xfrm>
          <a:off x="142844" y="214290"/>
          <a:ext cx="2016125" cy="1403350"/>
        </p:xfrm>
        <a:graphic>
          <a:graphicData uri="http://schemas.openxmlformats.org/presentationml/2006/ole">
            <p:oleObj spid="_x0000_s104478" name="Формула" r:id="rId3" imgW="609336" imgH="406224" progId="Equation.3">
              <p:embed/>
            </p:oleObj>
          </a:graphicData>
        </a:graphic>
      </p:graphicFrame>
      <p:graphicFrame>
        <p:nvGraphicFramePr>
          <p:cNvPr id="103427" name="Object 6"/>
          <p:cNvGraphicFramePr>
            <a:graphicFrameLocks noChangeAspect="1"/>
          </p:cNvGraphicFramePr>
          <p:nvPr/>
        </p:nvGraphicFramePr>
        <p:xfrm>
          <a:off x="2928926" y="214290"/>
          <a:ext cx="2160587" cy="1147762"/>
        </p:xfrm>
        <a:graphic>
          <a:graphicData uri="http://schemas.openxmlformats.org/presentationml/2006/ole">
            <p:oleObj spid="_x0000_s104479" name="Формула" r:id="rId4" imgW="774364" imgH="406224" progId="Equation.3">
              <p:embed/>
            </p:oleObj>
          </a:graphicData>
        </a:graphic>
      </p:graphicFrame>
      <p:graphicFrame>
        <p:nvGraphicFramePr>
          <p:cNvPr id="103428" name="Object 8"/>
          <p:cNvGraphicFramePr>
            <a:graphicFrameLocks noChangeAspect="1"/>
          </p:cNvGraphicFramePr>
          <p:nvPr/>
        </p:nvGraphicFramePr>
        <p:xfrm>
          <a:off x="5857884" y="214290"/>
          <a:ext cx="2857500" cy="1266825"/>
        </p:xfrm>
        <a:graphic>
          <a:graphicData uri="http://schemas.openxmlformats.org/presentationml/2006/ole">
            <p:oleObj spid="_x0000_s104480" name="Формула" r:id="rId5" imgW="926698" imgH="406224" progId="Equation.3">
              <p:embed/>
            </p:oleObj>
          </a:graphicData>
        </a:graphic>
      </p:graphicFrame>
      <p:graphicFrame>
        <p:nvGraphicFramePr>
          <p:cNvPr id="103430" name="Object 12"/>
          <p:cNvGraphicFramePr>
            <a:graphicFrameLocks noChangeAspect="1"/>
          </p:cNvGraphicFramePr>
          <p:nvPr/>
        </p:nvGraphicFramePr>
        <p:xfrm>
          <a:off x="928662" y="1785926"/>
          <a:ext cx="2881312" cy="1304925"/>
        </p:xfrm>
        <a:graphic>
          <a:graphicData uri="http://schemas.openxmlformats.org/presentationml/2006/ole">
            <p:oleObj spid="_x0000_s104481" name="Формула" r:id="rId6" imgW="901309" imgH="406224" progId="Equation.3">
              <p:embed/>
            </p:oleObj>
          </a:graphicData>
        </a:graphic>
      </p:graphicFrame>
      <p:graphicFrame>
        <p:nvGraphicFramePr>
          <p:cNvPr id="103431" name="Object 14"/>
          <p:cNvGraphicFramePr>
            <a:graphicFrameLocks noChangeAspect="1"/>
          </p:cNvGraphicFramePr>
          <p:nvPr/>
        </p:nvGraphicFramePr>
        <p:xfrm>
          <a:off x="4786314" y="1857364"/>
          <a:ext cx="3313112" cy="1271587"/>
        </p:xfrm>
        <a:graphic>
          <a:graphicData uri="http://schemas.openxmlformats.org/presentationml/2006/ole">
            <p:oleObj spid="_x0000_s104482" name="Формула" r:id="rId7" imgW="1066337" imgH="406224" progId="Equation.3">
              <p:embed/>
            </p:oleObj>
          </a:graphicData>
        </a:graphic>
      </p:graphicFrame>
      <p:graphicFrame>
        <p:nvGraphicFramePr>
          <p:cNvPr id="104456" name="Object 1"/>
          <p:cNvGraphicFramePr>
            <a:graphicFrameLocks noChangeAspect="1"/>
          </p:cNvGraphicFramePr>
          <p:nvPr/>
        </p:nvGraphicFramePr>
        <p:xfrm>
          <a:off x="357158" y="3643314"/>
          <a:ext cx="1279525" cy="1214437"/>
        </p:xfrm>
        <a:graphic>
          <a:graphicData uri="http://schemas.openxmlformats.org/presentationml/2006/ole">
            <p:oleObj spid="_x0000_s104483" name="Формула" r:id="rId8" imgW="291973" imgH="393529" progId="Equation.3">
              <p:embed/>
            </p:oleObj>
          </a:graphicData>
        </a:graphic>
      </p:graphicFrame>
      <p:graphicFrame>
        <p:nvGraphicFramePr>
          <p:cNvPr id="104457" name="Object 2"/>
          <p:cNvGraphicFramePr>
            <a:graphicFrameLocks noChangeAspect="1"/>
          </p:cNvGraphicFramePr>
          <p:nvPr/>
        </p:nvGraphicFramePr>
        <p:xfrm>
          <a:off x="428596" y="5214950"/>
          <a:ext cx="1447800" cy="990600"/>
        </p:xfrm>
        <a:graphic>
          <a:graphicData uri="http://schemas.openxmlformats.org/presentationml/2006/ole">
            <p:oleObj spid="_x0000_s104484" name="Формула" r:id="rId9" imgW="355292" imgH="393359" progId="Equation.3">
              <p:embed/>
            </p:oleObj>
          </a:graphicData>
        </a:graphic>
      </p:graphicFrame>
      <p:graphicFrame>
        <p:nvGraphicFramePr>
          <p:cNvPr id="104458" name="Object 3"/>
          <p:cNvGraphicFramePr>
            <a:graphicFrameLocks noChangeAspect="1"/>
          </p:cNvGraphicFramePr>
          <p:nvPr/>
        </p:nvGraphicFramePr>
        <p:xfrm>
          <a:off x="3571868" y="3786190"/>
          <a:ext cx="1525588" cy="1071563"/>
        </p:xfrm>
        <a:graphic>
          <a:graphicData uri="http://schemas.openxmlformats.org/presentationml/2006/ole">
            <p:oleObj spid="_x0000_s104485" name="Формула" r:id="rId10" imgW="457002" imgH="393529" progId="Equation.3">
              <p:embed/>
            </p:oleObj>
          </a:graphicData>
        </a:graphic>
      </p:graphicFrame>
      <p:graphicFrame>
        <p:nvGraphicFramePr>
          <p:cNvPr id="104459" name="Object 6"/>
          <p:cNvGraphicFramePr>
            <a:graphicFrameLocks noChangeAspect="1"/>
          </p:cNvGraphicFramePr>
          <p:nvPr/>
        </p:nvGraphicFramePr>
        <p:xfrm>
          <a:off x="3714744" y="5429264"/>
          <a:ext cx="1447800" cy="1068388"/>
        </p:xfrm>
        <a:graphic>
          <a:graphicData uri="http://schemas.openxmlformats.org/presentationml/2006/ole">
            <p:oleObj spid="_x0000_s104486" name="Формула" r:id="rId11" imgW="533169" imgH="393529" progId="Equation.3">
              <p:embed/>
            </p:oleObj>
          </a:graphicData>
        </a:graphic>
      </p:graphicFrame>
      <p:graphicFrame>
        <p:nvGraphicFramePr>
          <p:cNvPr id="104460" name="Object 14"/>
          <p:cNvGraphicFramePr>
            <a:graphicFrameLocks noChangeAspect="1"/>
          </p:cNvGraphicFramePr>
          <p:nvPr/>
        </p:nvGraphicFramePr>
        <p:xfrm>
          <a:off x="6643702" y="3714752"/>
          <a:ext cx="1419225" cy="1231900"/>
        </p:xfrm>
        <a:graphic>
          <a:graphicData uri="http://schemas.openxmlformats.org/presentationml/2006/ole">
            <p:oleObj spid="_x0000_s104487" name="Формула" r:id="rId12" imgW="457002" imgH="393529" progId="Equation.3">
              <p:embed/>
            </p:oleObj>
          </a:graphicData>
        </a:graphic>
      </p:graphicFrame>
      <p:graphicFrame>
        <p:nvGraphicFramePr>
          <p:cNvPr id="104461" name="Object 16"/>
          <p:cNvGraphicFramePr>
            <a:graphicFrameLocks noChangeAspect="1"/>
          </p:cNvGraphicFramePr>
          <p:nvPr/>
        </p:nvGraphicFramePr>
        <p:xfrm>
          <a:off x="6286513" y="5259514"/>
          <a:ext cx="2357454" cy="1350848"/>
        </p:xfrm>
        <a:graphic>
          <a:graphicData uri="http://schemas.openxmlformats.org/presentationml/2006/ole">
            <p:oleObj spid="_x0000_s104488" name="Формула" r:id="rId13" imgW="710891" imgH="406224" progId="Equation.3">
              <p:embed/>
            </p:oleObj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1000100" y="3071810"/>
            <a:ext cx="6129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Записать десятичной дробью:</a:t>
            </a:r>
            <a:endParaRPr lang="ru-RU" sz="2800" b="1" i="1" u="sng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529</Words>
  <Application>Microsoft Office PowerPoint</Application>
  <PresentationFormat>Экран (4:3)</PresentationFormat>
  <Paragraphs>88</Paragraphs>
  <Slides>21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Оформление по умолчанию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Выбери, какие числа можно записать в виде десятичных дробей:</vt:lpstr>
      <vt:lpstr>Сколько знаков после запятой имеет десятичная дробь, если знаменатель ее записи в виде обыкновенной дроби равен 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UCL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Rima</cp:lastModifiedBy>
  <cp:revision>94</cp:revision>
  <dcterms:created xsi:type="dcterms:W3CDTF">2009-07-09T09:57:32Z</dcterms:created>
  <dcterms:modified xsi:type="dcterms:W3CDTF">2014-02-19T14:38:52Z</dcterms:modified>
</cp:coreProperties>
</file>