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  <a:srgbClr val="FFFFCC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72766970_1301397954_9b92bd22717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-34925"/>
            <a:ext cx="9775825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4960938" y="1833563"/>
            <a:ext cx="4811712" cy="4756150"/>
            <a:chOff x="4961048" y="1833669"/>
            <a:chExt cx="4811455" cy="4756377"/>
          </a:xfrm>
        </p:grpSpPr>
        <p:pic>
          <p:nvPicPr>
            <p:cNvPr id="5" name="Рисунок 8" descr="80326048_large_kTs_Jardin_orchidees2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17528">
              <a:off x="5986462" y="1833669"/>
              <a:ext cx="3786041" cy="420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9" descr="80326049_large_kTs_Jardin_orchidees21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01374" flipH="1">
              <a:off x="4961048" y="3053276"/>
              <a:ext cx="3777432" cy="270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0326054_large_kTs_Jardin_orchidees12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766569">
              <a:off x="7571265" y="3810623"/>
              <a:ext cx="1786325" cy="2578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0326052_large_kTs_Jardin_orchidees13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1882302">
              <a:off x="6221348" y="3902131"/>
              <a:ext cx="1784253" cy="2687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2" descr="80326053_large_kTs_Jardin_orchidees1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3121233">
              <a:off x="6486326" y="3276820"/>
              <a:ext cx="2778793" cy="2741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5424-31F4-4358-900B-5FEE8F2FE698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0166-8CB3-4473-A134-205661B0A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80326052_large_kTs_Jardin_orchidees1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21070">
            <a:off x="6221413" y="3225800"/>
            <a:ext cx="2784475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564B-589D-45B1-AF6E-4636CC4344FE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A257-E163-4C92-B7B9-6072A1146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80326054_large_kTs_Jardin_orchidees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22012">
            <a:off x="6899275" y="3792538"/>
            <a:ext cx="2193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D82C-4FEB-4320-A304-78FF215F2648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27D83-B240-41CF-88B7-74D2A5717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80326053_large_kTs_Jardin_orchidees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08663">
            <a:off x="5683250" y="4191000"/>
            <a:ext cx="3186113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D1DEE-FE25-4F15-8231-D657D7BBBCF4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8B7F-8122-4530-9EFC-8E07EEFA7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80326048_large_kTs_Jardin_orchidees2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5496">
            <a:off x="6400800" y="3644900"/>
            <a:ext cx="2855913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FAB41-3524-4287-9695-4D822C268C3B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95B2C-5B1E-4F01-A78C-19FFD90E3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80326049_large_kTs_Jardin_orchidees2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692373">
            <a:off x="5640388" y="3929062"/>
            <a:ext cx="37782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3551-9DC1-4CBF-987C-E7C833BF50BA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3E451-05FF-44B3-8E47-D2DAAE835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CC"/>
            </a:gs>
            <a:gs pos="9000">
              <a:srgbClr val="FFFFCC"/>
            </a:gs>
            <a:gs pos="48000">
              <a:srgbClr val="CCFFCC"/>
            </a:gs>
            <a:gs pos="70000">
              <a:srgbClr val="CCFFCC"/>
            </a:gs>
            <a:gs pos="96001">
              <a:srgbClr val="FFCCCC"/>
            </a:gs>
            <a:gs pos="97000">
              <a:srgbClr val="FFCCFF"/>
            </a:gs>
            <a:gs pos="100000">
              <a:srgbClr val="FFFFC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EC60E5-1551-468D-9275-2C3FE6C0FA88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0BC684-BED0-4F51-AFD3-1ED93FEBA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8.png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7.png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5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827088" y="1341438"/>
            <a:ext cx="7561262" cy="439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От показательных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уравнений -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к показательным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неравенствам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84213" y="549275"/>
            <a:ext cx="7921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33CC"/>
                </a:solidFill>
              </a:rPr>
              <a:t>Урок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0033CC"/>
                </a:solidFill>
              </a:rPr>
              <a:t>в 11 </a:t>
            </a:r>
            <a:r>
              <a:rPr lang="ru-RU" sz="2800" b="1" dirty="0" smtClean="0">
                <a:solidFill>
                  <a:srgbClr val="0033CC"/>
                </a:solidFill>
              </a:rPr>
              <a:t>классе </a:t>
            </a:r>
            <a:r>
              <a:rPr lang="ru-RU" sz="2800" b="1" dirty="0">
                <a:solidFill>
                  <a:srgbClr val="0033CC"/>
                </a:solidFill>
              </a:rPr>
              <a:t>по теме</a:t>
            </a:r>
            <a:r>
              <a:rPr lang="en-US" sz="2800" b="1" dirty="0">
                <a:solidFill>
                  <a:srgbClr val="0033CC"/>
                </a:solidFill>
              </a:rPr>
              <a:t>: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608263" y="5870575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.</a:t>
            </a:r>
            <a:endParaRPr lang="ru-RU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2"/>
          <p:cNvSpPr txBox="1">
            <a:spLocks noChangeArrowheads="1"/>
          </p:cNvSpPr>
          <p:nvPr/>
        </p:nvSpPr>
        <p:spPr bwMode="auto">
          <a:xfrm>
            <a:off x="585788" y="301625"/>
            <a:ext cx="83073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990000"/>
                </a:solidFill>
              </a:rPr>
              <a:t>Решить неравенства,</a:t>
            </a:r>
          </a:p>
          <a:p>
            <a:pPr algn="ctr"/>
            <a:r>
              <a:rPr lang="ru-RU" sz="2800" b="1" i="1">
                <a:solidFill>
                  <a:srgbClr val="990000"/>
                </a:solidFill>
              </a:rPr>
              <a:t> используя функционально-графический метод</a:t>
            </a:r>
          </a:p>
        </p:txBody>
      </p:sp>
      <p:sp>
        <p:nvSpPr>
          <p:cNvPr id="7177" name="Line 3"/>
          <p:cNvSpPr>
            <a:spLocks noChangeShapeType="1"/>
          </p:cNvSpPr>
          <p:nvPr/>
        </p:nvSpPr>
        <p:spPr bwMode="auto">
          <a:xfrm>
            <a:off x="755650" y="1341438"/>
            <a:ext cx="7488238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116013" y="1196975"/>
          <a:ext cx="6840537" cy="1054100"/>
        </p:xfrm>
        <a:graphic>
          <a:graphicData uri="http://schemas.openxmlformats.org/presentationml/2006/ole">
            <p:oleObj spid="_x0000_s26626" name="Формула" r:id="rId3" imgW="2552400" imgH="393480" progId="Equation.3">
              <p:embed/>
            </p:oleObj>
          </a:graphicData>
        </a:graphic>
      </p:graphicFrame>
      <p:sp>
        <p:nvSpPr>
          <p:cNvPr id="7178" name="Line 5"/>
          <p:cNvSpPr>
            <a:spLocks noChangeShapeType="1"/>
          </p:cNvSpPr>
          <p:nvPr/>
        </p:nvSpPr>
        <p:spPr bwMode="auto">
          <a:xfrm>
            <a:off x="971550" y="2205038"/>
            <a:ext cx="69850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9" name="Text Box 6"/>
          <p:cNvSpPr txBox="1">
            <a:spLocks noChangeArrowheads="1"/>
          </p:cNvSpPr>
          <p:nvPr/>
        </p:nvSpPr>
        <p:spPr bwMode="auto">
          <a:xfrm>
            <a:off x="900113" y="2349500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90000"/>
                </a:solidFill>
              </a:rPr>
              <a:t>1) Решение.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95288" y="2609850"/>
            <a:ext cx="4275137" cy="820738"/>
            <a:chOff x="249" y="1644"/>
            <a:chExt cx="2693" cy="517"/>
          </a:xfrm>
        </p:grpSpPr>
        <p:sp>
          <p:nvSpPr>
            <p:cNvPr id="7198" name="Text Box 7"/>
            <p:cNvSpPr txBox="1">
              <a:spLocks noChangeArrowheads="1"/>
            </p:cNvSpPr>
            <p:nvPr/>
          </p:nvSpPr>
          <p:spPr bwMode="auto">
            <a:xfrm>
              <a:off x="249" y="1752"/>
              <a:ext cx="2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990000"/>
                  </a:solidFill>
                </a:rPr>
                <a:t>1.</a:t>
              </a:r>
              <a:r>
                <a:rPr lang="ru-RU"/>
                <a:t> </a:t>
              </a:r>
            </a:p>
          </p:txBody>
        </p:sp>
        <p:graphicFrame>
          <p:nvGraphicFramePr>
            <p:cNvPr id="7174" name="Object 8"/>
            <p:cNvGraphicFramePr>
              <a:graphicFrameLocks noChangeAspect="1"/>
            </p:cNvGraphicFramePr>
            <p:nvPr/>
          </p:nvGraphicFramePr>
          <p:xfrm>
            <a:off x="484" y="1644"/>
            <a:ext cx="983" cy="517"/>
          </p:xfrm>
          <a:graphic>
            <a:graphicData uri="http://schemas.openxmlformats.org/presentationml/2006/ole">
              <p:oleObj spid="_x0000_s26630" name="Формула" r:id="rId4" imgW="749160" imgH="393480" progId="Equation.3">
                <p:embed/>
              </p:oleObj>
            </a:graphicData>
          </a:graphic>
        </p:graphicFrame>
        <p:sp>
          <p:nvSpPr>
            <p:cNvPr id="7199" name="Text Box 9"/>
            <p:cNvSpPr txBox="1">
              <a:spLocks noChangeArrowheads="1"/>
            </p:cNvSpPr>
            <p:nvPr/>
          </p:nvSpPr>
          <p:spPr bwMode="auto">
            <a:xfrm>
              <a:off x="1746" y="1752"/>
              <a:ext cx="1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990000"/>
                  </a:solidFill>
                </a:rPr>
                <a:t>убывает на </a:t>
              </a:r>
              <a:r>
                <a:rPr lang="en-US">
                  <a:solidFill>
                    <a:srgbClr val="990000"/>
                  </a:solidFill>
                </a:rPr>
                <a:t>R</a:t>
              </a:r>
              <a:endParaRPr lang="ru-RU">
                <a:solidFill>
                  <a:srgbClr val="990000"/>
                </a:solidFill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95288" y="3284538"/>
            <a:ext cx="4681537" cy="492125"/>
            <a:chOff x="249" y="2069"/>
            <a:chExt cx="2949" cy="310"/>
          </a:xfrm>
        </p:grpSpPr>
        <p:sp>
          <p:nvSpPr>
            <p:cNvPr id="7196" name="Text Box 10"/>
            <p:cNvSpPr txBox="1">
              <a:spLocks noChangeArrowheads="1"/>
            </p:cNvSpPr>
            <p:nvPr/>
          </p:nvSpPr>
          <p:spPr bwMode="auto">
            <a:xfrm>
              <a:off x="249" y="2069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990000"/>
                  </a:solidFill>
                </a:rPr>
                <a:t>2.</a:t>
              </a:r>
            </a:p>
          </p:txBody>
        </p:sp>
        <p:graphicFrame>
          <p:nvGraphicFramePr>
            <p:cNvPr id="7173" name="Object 11"/>
            <p:cNvGraphicFramePr>
              <a:graphicFrameLocks noChangeAspect="1"/>
            </p:cNvGraphicFramePr>
            <p:nvPr/>
          </p:nvGraphicFramePr>
          <p:xfrm>
            <a:off x="556" y="2095"/>
            <a:ext cx="1154" cy="284"/>
          </p:xfrm>
          <a:graphic>
            <a:graphicData uri="http://schemas.openxmlformats.org/presentationml/2006/ole">
              <p:oleObj spid="_x0000_s26629" name="Формула" r:id="rId5" imgW="825480" imgH="203040" progId="Equation.3">
                <p:embed/>
              </p:oleObj>
            </a:graphicData>
          </a:graphic>
        </p:graphicFrame>
        <p:sp>
          <p:nvSpPr>
            <p:cNvPr id="7197" name="Text Box 12"/>
            <p:cNvSpPr txBox="1">
              <a:spLocks noChangeArrowheads="1"/>
            </p:cNvSpPr>
            <p:nvPr/>
          </p:nvSpPr>
          <p:spPr bwMode="auto">
            <a:xfrm>
              <a:off x="1701" y="2069"/>
              <a:ext cx="14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990000"/>
                  </a:solidFill>
                </a:rPr>
                <a:t>возрастает на </a:t>
              </a:r>
              <a:r>
                <a:rPr lang="en-US">
                  <a:solidFill>
                    <a:srgbClr val="990000"/>
                  </a:solidFill>
                </a:rPr>
                <a:t>R</a:t>
              </a:r>
              <a:endParaRPr lang="ru-RU">
                <a:solidFill>
                  <a:srgbClr val="990000"/>
                </a:solidFill>
              </a:endParaRPr>
            </a:p>
          </p:txBody>
        </p:sp>
      </p:grp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395288" y="3716338"/>
            <a:ext cx="4025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990000"/>
                </a:solidFill>
              </a:rPr>
              <a:t>3. Уравнение </a:t>
            </a:r>
            <a:r>
              <a:rPr lang="en-US" b="1" i="1">
                <a:solidFill>
                  <a:srgbClr val="0033CC"/>
                </a:solidFill>
              </a:rPr>
              <a:t>f(x)=g(x)</a:t>
            </a:r>
            <a:r>
              <a:rPr lang="en-US" i="1">
                <a:solidFill>
                  <a:srgbClr val="990000"/>
                </a:solidFill>
              </a:rPr>
              <a:t> </a:t>
            </a:r>
            <a:r>
              <a:rPr lang="ru-RU" i="1">
                <a:solidFill>
                  <a:srgbClr val="990000"/>
                </a:solidFill>
              </a:rPr>
              <a:t>имеет</a:t>
            </a:r>
          </a:p>
          <a:p>
            <a:pPr algn="ctr"/>
            <a:r>
              <a:rPr lang="ru-RU">
                <a:solidFill>
                  <a:srgbClr val="990000"/>
                </a:solidFill>
              </a:rPr>
              <a:t>не более одного корня</a:t>
            </a:r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>
            <a:off x="395288" y="4365625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0000"/>
                </a:solidFill>
              </a:rPr>
              <a:t>4. Подбором </a:t>
            </a:r>
            <a:r>
              <a:rPr lang="en-US">
                <a:solidFill>
                  <a:srgbClr val="0033CC"/>
                </a:solidFill>
              </a:rPr>
              <a:t>x=0</a:t>
            </a:r>
            <a:endParaRPr lang="ru-RU">
              <a:solidFill>
                <a:srgbClr val="0033CC"/>
              </a:solidFill>
            </a:endParaRPr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395288" y="4724400"/>
            <a:ext cx="4506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990000"/>
                </a:solidFill>
              </a:rPr>
              <a:t>5</a:t>
            </a:r>
            <a:r>
              <a:rPr lang="ru-RU">
                <a:solidFill>
                  <a:srgbClr val="990000"/>
                </a:solidFill>
              </a:rPr>
              <a:t>. Строим схематически графики</a:t>
            </a:r>
          </a:p>
          <a:p>
            <a:pPr algn="ctr"/>
            <a:r>
              <a:rPr lang="ru-RU">
                <a:solidFill>
                  <a:srgbClr val="990000"/>
                </a:solidFill>
              </a:rPr>
              <a:t>через точку (</a:t>
            </a:r>
            <a:r>
              <a:rPr lang="en-US">
                <a:solidFill>
                  <a:srgbClr val="990000"/>
                </a:solidFill>
              </a:rPr>
              <a:t>0</a:t>
            </a:r>
            <a:r>
              <a:rPr lang="ru-RU">
                <a:solidFill>
                  <a:srgbClr val="990000"/>
                </a:solidFill>
              </a:rPr>
              <a:t>, </a:t>
            </a:r>
            <a:r>
              <a:rPr lang="en-US">
                <a:solidFill>
                  <a:srgbClr val="990000"/>
                </a:solidFill>
              </a:rPr>
              <a:t>1</a:t>
            </a:r>
            <a:r>
              <a:rPr lang="ru-RU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92138" y="5897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23850" y="5373688"/>
            <a:ext cx="4435475" cy="822325"/>
            <a:chOff x="204" y="3385"/>
            <a:chExt cx="2794" cy="518"/>
          </a:xfrm>
        </p:grpSpPr>
        <p:sp>
          <p:nvSpPr>
            <p:cNvPr id="7195" name="Text Box 18"/>
            <p:cNvSpPr txBox="1">
              <a:spLocks noChangeArrowheads="1"/>
            </p:cNvSpPr>
            <p:nvPr/>
          </p:nvSpPr>
          <p:spPr bwMode="auto">
            <a:xfrm>
              <a:off x="204" y="3385"/>
              <a:ext cx="279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990000"/>
                  </a:solidFill>
                </a:rPr>
                <a:t>6. Неравенство выполняется при</a:t>
              </a:r>
            </a:p>
            <a:p>
              <a:r>
                <a:rPr lang="ru-RU">
                  <a:solidFill>
                    <a:srgbClr val="990000"/>
                  </a:solidFill>
                </a:rPr>
                <a:t> </a:t>
              </a:r>
            </a:p>
          </p:txBody>
        </p:sp>
        <p:graphicFrame>
          <p:nvGraphicFramePr>
            <p:cNvPr id="7172" name="Object 19"/>
            <p:cNvGraphicFramePr>
              <a:graphicFrameLocks noChangeAspect="1"/>
            </p:cNvGraphicFramePr>
            <p:nvPr/>
          </p:nvGraphicFramePr>
          <p:xfrm>
            <a:off x="1216" y="3566"/>
            <a:ext cx="561" cy="281"/>
          </p:xfrm>
          <a:graphic>
            <a:graphicData uri="http://schemas.openxmlformats.org/presentationml/2006/ole">
              <p:oleObj spid="_x0000_s26628" name="Формула" r:id="rId6" imgW="355320" imgH="177480" progId="Equation.3">
                <p:embed/>
              </p:oleObj>
            </a:graphicData>
          </a:graphic>
        </p:graphicFrame>
      </p:grpSp>
      <p:sp>
        <p:nvSpPr>
          <p:cNvPr id="7187" name="Line 21"/>
          <p:cNvSpPr>
            <a:spLocks noChangeShapeType="1"/>
          </p:cNvSpPr>
          <p:nvPr/>
        </p:nvSpPr>
        <p:spPr bwMode="auto">
          <a:xfrm flipV="1">
            <a:off x="971550" y="65246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47675" y="5949950"/>
            <a:ext cx="2932113" cy="565150"/>
            <a:chOff x="282" y="3748"/>
            <a:chExt cx="1847" cy="356"/>
          </a:xfrm>
        </p:grpSpPr>
        <p:graphicFrame>
          <p:nvGraphicFramePr>
            <p:cNvPr id="7171" name="Object 20"/>
            <p:cNvGraphicFramePr>
              <a:graphicFrameLocks noChangeAspect="1"/>
            </p:cNvGraphicFramePr>
            <p:nvPr/>
          </p:nvGraphicFramePr>
          <p:xfrm>
            <a:off x="476" y="3748"/>
            <a:ext cx="1653" cy="356"/>
          </p:xfrm>
          <a:graphic>
            <a:graphicData uri="http://schemas.openxmlformats.org/presentationml/2006/ole">
              <p:oleObj spid="_x0000_s26627" name="Формула" r:id="rId7" imgW="1002960" imgH="215640" progId="Equation.3">
                <p:embed/>
              </p:oleObj>
            </a:graphicData>
          </a:graphic>
        </p:graphicFrame>
        <p:sp>
          <p:nvSpPr>
            <p:cNvPr id="7194" name="Text Box 22"/>
            <p:cNvSpPr txBox="1">
              <a:spLocks noChangeArrowheads="1"/>
            </p:cNvSpPr>
            <p:nvPr/>
          </p:nvSpPr>
          <p:spPr bwMode="auto">
            <a:xfrm>
              <a:off x="282" y="3748"/>
              <a:ext cx="2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990000"/>
                  </a:solidFill>
                </a:rPr>
                <a:t>7.</a:t>
              </a:r>
            </a:p>
          </p:txBody>
        </p:sp>
      </p:grpSp>
      <p:pic>
        <p:nvPicPr>
          <p:cNvPr id="207899" name="Picture 2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4775" y="2349500"/>
            <a:ext cx="39592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04" name="Picture 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636838"/>
            <a:ext cx="4067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003800" y="2492375"/>
            <a:ext cx="3529013" cy="3240088"/>
            <a:chOff x="1610" y="754"/>
            <a:chExt cx="3538" cy="2688"/>
          </a:xfrm>
        </p:grpSpPr>
        <p:pic>
          <p:nvPicPr>
            <p:cNvPr id="7192" name="Picture 37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10" y="754"/>
              <a:ext cx="3538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3" name="Oval 38"/>
            <p:cNvSpPr>
              <a:spLocks noChangeArrowheads="1"/>
            </p:cNvSpPr>
            <p:nvPr/>
          </p:nvSpPr>
          <p:spPr bwMode="auto">
            <a:xfrm>
              <a:off x="2789" y="2931"/>
              <a:ext cx="91" cy="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7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6" grpId="0"/>
      <p:bldP spid="207887" grpId="0"/>
      <p:bldP spid="2078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2"/>
          <p:cNvSpPr txBox="1">
            <a:spLocks noChangeArrowheads="1"/>
          </p:cNvSpPr>
          <p:nvPr/>
        </p:nvSpPr>
        <p:spPr bwMode="auto">
          <a:xfrm>
            <a:off x="585788" y="301625"/>
            <a:ext cx="81629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990000"/>
                </a:solidFill>
              </a:rPr>
              <a:t>Решить неравенства,</a:t>
            </a:r>
          </a:p>
          <a:p>
            <a:pPr algn="ctr"/>
            <a:r>
              <a:rPr lang="ru-RU" sz="2800" b="1" i="1">
                <a:solidFill>
                  <a:srgbClr val="990000"/>
                </a:solidFill>
              </a:rPr>
              <a:t> используя функционально-графический метод</a:t>
            </a:r>
          </a:p>
        </p:txBody>
      </p:sp>
      <p:sp>
        <p:nvSpPr>
          <p:cNvPr id="8202" name="Line 3"/>
          <p:cNvSpPr>
            <a:spLocks noChangeShapeType="1"/>
          </p:cNvSpPr>
          <p:nvPr/>
        </p:nvSpPr>
        <p:spPr bwMode="auto">
          <a:xfrm>
            <a:off x="755650" y="1341438"/>
            <a:ext cx="7488238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116013" y="1196975"/>
          <a:ext cx="6807200" cy="1049338"/>
        </p:xfrm>
        <a:graphic>
          <a:graphicData uri="http://schemas.openxmlformats.org/presentationml/2006/ole">
            <p:oleObj spid="_x0000_s27650" name="Формула" r:id="rId3" imgW="2552400" imgH="393480" progId="Equation.3">
              <p:embed/>
            </p:oleObj>
          </a:graphicData>
        </a:graphic>
      </p:graphicFrame>
      <p:sp>
        <p:nvSpPr>
          <p:cNvPr id="8203" name="Line 5"/>
          <p:cNvSpPr>
            <a:spLocks noChangeShapeType="1"/>
          </p:cNvSpPr>
          <p:nvPr/>
        </p:nvSpPr>
        <p:spPr bwMode="auto">
          <a:xfrm>
            <a:off x="971550" y="2205038"/>
            <a:ext cx="69850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900113" y="2349500"/>
            <a:ext cx="179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2) Решение.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95288" y="2781300"/>
            <a:ext cx="4384675" cy="476250"/>
            <a:chOff x="249" y="1752"/>
            <a:chExt cx="2762" cy="300"/>
          </a:xfrm>
        </p:grpSpPr>
        <p:sp>
          <p:nvSpPr>
            <p:cNvPr id="8224" name="Text Box 7"/>
            <p:cNvSpPr txBox="1">
              <a:spLocks noChangeArrowheads="1"/>
            </p:cNvSpPr>
            <p:nvPr/>
          </p:nvSpPr>
          <p:spPr bwMode="auto">
            <a:xfrm>
              <a:off x="249" y="1752"/>
              <a:ext cx="2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990000"/>
                  </a:solidFill>
                </a:rPr>
                <a:t>1.</a:t>
              </a:r>
              <a:r>
                <a:rPr lang="ru-RU"/>
                <a:t> </a:t>
              </a:r>
            </a:p>
          </p:txBody>
        </p:sp>
        <p:graphicFrame>
          <p:nvGraphicFramePr>
            <p:cNvPr id="8199" name="Object 8"/>
            <p:cNvGraphicFramePr>
              <a:graphicFrameLocks noChangeAspect="1"/>
            </p:cNvGraphicFramePr>
            <p:nvPr/>
          </p:nvGraphicFramePr>
          <p:xfrm>
            <a:off x="567" y="1752"/>
            <a:ext cx="817" cy="300"/>
          </p:xfrm>
          <a:graphic>
            <a:graphicData uri="http://schemas.openxmlformats.org/presentationml/2006/ole">
              <p:oleObj spid="_x0000_s27655" name="Формула" r:id="rId4" imgW="622080" imgH="228600" progId="Equation.3">
                <p:embed/>
              </p:oleObj>
            </a:graphicData>
          </a:graphic>
        </p:graphicFrame>
        <p:sp>
          <p:nvSpPr>
            <p:cNvPr id="8225" name="Text Box 9"/>
            <p:cNvSpPr txBox="1">
              <a:spLocks noChangeArrowheads="1"/>
            </p:cNvSpPr>
            <p:nvPr/>
          </p:nvSpPr>
          <p:spPr bwMode="auto">
            <a:xfrm>
              <a:off x="1746" y="1752"/>
              <a:ext cx="1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990000"/>
                  </a:solidFill>
                </a:rPr>
                <a:t>возраст. на </a:t>
              </a:r>
              <a:r>
                <a:rPr lang="en-US" b="1">
                  <a:solidFill>
                    <a:srgbClr val="990000"/>
                  </a:solidFill>
                </a:rPr>
                <a:t>R</a:t>
              </a:r>
              <a:endParaRPr lang="ru-RU" b="1">
                <a:solidFill>
                  <a:srgbClr val="990000"/>
                </a:solidFill>
              </a:endParaRPr>
            </a:p>
          </p:txBody>
        </p:sp>
      </p:grpSp>
      <p:sp>
        <p:nvSpPr>
          <p:cNvPr id="206862" name="Text Box 14"/>
          <p:cNvSpPr txBox="1">
            <a:spLocks noChangeArrowheads="1"/>
          </p:cNvSpPr>
          <p:nvPr/>
        </p:nvSpPr>
        <p:spPr bwMode="auto">
          <a:xfrm>
            <a:off x="395288" y="3573463"/>
            <a:ext cx="4175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990000"/>
                </a:solidFill>
              </a:rPr>
              <a:t>3. Уравнение </a:t>
            </a:r>
            <a:r>
              <a:rPr lang="en-US" b="1" i="1">
                <a:solidFill>
                  <a:srgbClr val="0033CC"/>
                </a:solidFill>
              </a:rPr>
              <a:t>f(x)=g(x)</a:t>
            </a:r>
            <a:r>
              <a:rPr lang="en-US" b="1" i="1">
                <a:solidFill>
                  <a:srgbClr val="990000"/>
                </a:solidFill>
              </a:rPr>
              <a:t> </a:t>
            </a:r>
            <a:r>
              <a:rPr lang="ru-RU" b="1" i="1">
                <a:solidFill>
                  <a:srgbClr val="990000"/>
                </a:solidFill>
              </a:rPr>
              <a:t>имеет</a:t>
            </a:r>
          </a:p>
          <a:p>
            <a:pPr algn="ctr"/>
            <a:r>
              <a:rPr lang="ru-RU" b="1">
                <a:solidFill>
                  <a:srgbClr val="990000"/>
                </a:solidFill>
              </a:rPr>
              <a:t>не более одного корня</a:t>
            </a:r>
          </a:p>
        </p:txBody>
      </p:sp>
      <p:sp>
        <p:nvSpPr>
          <p:cNvPr id="206863" name="Text Box 15"/>
          <p:cNvSpPr txBox="1">
            <a:spLocks noChangeArrowheads="1"/>
          </p:cNvSpPr>
          <p:nvPr/>
        </p:nvSpPr>
        <p:spPr bwMode="auto">
          <a:xfrm>
            <a:off x="395288" y="4292600"/>
            <a:ext cx="242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4. Подбором </a:t>
            </a:r>
            <a:r>
              <a:rPr lang="en-US" b="1">
                <a:solidFill>
                  <a:srgbClr val="0033CC"/>
                </a:solidFill>
              </a:rPr>
              <a:t>x=1</a:t>
            </a:r>
            <a:endParaRPr lang="ru-RU" b="1">
              <a:solidFill>
                <a:srgbClr val="0033CC"/>
              </a:solidFill>
            </a:endParaRPr>
          </a:p>
        </p:txBody>
      </p:sp>
      <p:sp>
        <p:nvSpPr>
          <p:cNvPr id="206864" name="Text Box 16"/>
          <p:cNvSpPr txBox="1">
            <a:spLocks noChangeArrowheads="1"/>
          </p:cNvSpPr>
          <p:nvPr/>
        </p:nvSpPr>
        <p:spPr bwMode="auto">
          <a:xfrm>
            <a:off x="395288" y="4581525"/>
            <a:ext cx="4819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5</a:t>
            </a:r>
            <a:r>
              <a:rPr lang="ru-RU" b="1">
                <a:solidFill>
                  <a:srgbClr val="990000"/>
                </a:solidFill>
              </a:rPr>
              <a:t>. Строим схематически графики</a:t>
            </a:r>
          </a:p>
          <a:p>
            <a:pPr algn="ctr"/>
            <a:r>
              <a:rPr lang="ru-RU" b="1">
                <a:solidFill>
                  <a:srgbClr val="990000"/>
                </a:solidFill>
              </a:rPr>
              <a:t>через точку (1, 2)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92138" y="5897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6866" name="Text Box 18"/>
          <p:cNvSpPr txBox="1">
            <a:spLocks noChangeArrowheads="1"/>
          </p:cNvSpPr>
          <p:nvPr/>
        </p:nvSpPr>
        <p:spPr bwMode="auto">
          <a:xfrm>
            <a:off x="395288" y="5229225"/>
            <a:ext cx="4764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6. Неравенство выполняется при</a:t>
            </a:r>
          </a:p>
          <a:p>
            <a:r>
              <a:rPr lang="ru-RU"/>
              <a:t> </a:t>
            </a:r>
          </a:p>
        </p:txBody>
      </p:sp>
      <p:graphicFrame>
        <p:nvGraphicFramePr>
          <p:cNvPr id="206867" name="Object 19"/>
          <p:cNvGraphicFramePr>
            <a:graphicFrameLocks noChangeAspect="1"/>
          </p:cNvGraphicFramePr>
          <p:nvPr/>
        </p:nvGraphicFramePr>
        <p:xfrm>
          <a:off x="1692275" y="5661025"/>
          <a:ext cx="1368425" cy="446088"/>
        </p:xfrm>
        <a:graphic>
          <a:graphicData uri="http://schemas.openxmlformats.org/presentationml/2006/ole">
            <p:oleObj spid="_x0000_s27651" name="Формула" r:id="rId5" imgW="545760" imgH="177480" progId="Equation.3">
              <p:embed/>
            </p:oleObj>
          </a:graphicData>
        </a:graphic>
      </p:graphicFrame>
      <p:sp>
        <p:nvSpPr>
          <p:cNvPr id="8211" name="Line 21"/>
          <p:cNvSpPr>
            <a:spLocks noChangeShapeType="1"/>
          </p:cNvSpPr>
          <p:nvPr/>
        </p:nvSpPr>
        <p:spPr bwMode="auto">
          <a:xfrm flipV="1">
            <a:off x="971550" y="65246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95288" y="3141663"/>
            <a:ext cx="4824412" cy="534987"/>
            <a:chOff x="249" y="1979"/>
            <a:chExt cx="3039" cy="337"/>
          </a:xfrm>
        </p:grpSpPr>
        <p:graphicFrame>
          <p:nvGraphicFramePr>
            <p:cNvPr id="8197" name="Object 13"/>
            <p:cNvGraphicFramePr>
              <a:graphicFrameLocks noChangeAspect="1"/>
            </p:cNvGraphicFramePr>
            <p:nvPr/>
          </p:nvGraphicFramePr>
          <p:xfrm>
            <a:off x="2789" y="2024"/>
            <a:ext cx="499" cy="250"/>
          </p:xfrm>
          <a:graphic>
            <a:graphicData uri="http://schemas.openxmlformats.org/presentationml/2006/ole">
              <p:oleObj spid="_x0000_s27653" name="Формула" r:id="rId6" imgW="431640" imgH="215640" progId="Equation.3">
                <p:embed/>
              </p:oleObj>
            </a:graphicData>
          </a:graphic>
        </p:graphicFrame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49" y="1979"/>
              <a:ext cx="2903" cy="337"/>
              <a:chOff x="249" y="1979"/>
              <a:chExt cx="2903" cy="337"/>
            </a:xfrm>
          </p:grpSpPr>
          <p:graphicFrame>
            <p:nvGraphicFramePr>
              <p:cNvPr id="8198" name="Object 11"/>
              <p:cNvGraphicFramePr>
                <a:graphicFrameLocks noChangeAspect="1"/>
              </p:cNvGraphicFramePr>
              <p:nvPr/>
            </p:nvGraphicFramePr>
            <p:xfrm>
              <a:off x="521" y="1979"/>
              <a:ext cx="1225" cy="337"/>
            </p:xfrm>
            <a:graphic>
              <a:graphicData uri="http://schemas.openxmlformats.org/presentationml/2006/ole">
                <p:oleObj spid="_x0000_s27654" name="Формула" r:id="rId7" imgW="876240" imgH="241200" progId="Equation.3">
                  <p:embed/>
                </p:oleObj>
              </a:graphicData>
            </a:graphic>
          </p:graphicFrame>
          <p:sp>
            <p:nvSpPr>
              <p:cNvPr id="8222" name="Text Box 12"/>
              <p:cNvSpPr txBox="1">
                <a:spLocks noChangeArrowheads="1"/>
              </p:cNvSpPr>
              <p:nvPr/>
            </p:nvSpPr>
            <p:spPr bwMode="auto">
              <a:xfrm>
                <a:off x="1701" y="1979"/>
                <a:ext cx="14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>
                    <a:solidFill>
                      <a:srgbClr val="990000"/>
                    </a:solidFill>
                  </a:rPr>
                  <a:t>убывает на</a:t>
                </a:r>
                <a:r>
                  <a:rPr lang="ru-RU">
                    <a:solidFill>
                      <a:srgbClr val="990000"/>
                    </a:solidFill>
                  </a:rPr>
                  <a:t> </a:t>
                </a:r>
              </a:p>
            </p:txBody>
          </p:sp>
          <p:sp>
            <p:nvSpPr>
              <p:cNvPr id="8223" name="Text Box 24"/>
              <p:cNvSpPr txBox="1">
                <a:spLocks noChangeArrowheads="1"/>
              </p:cNvSpPr>
              <p:nvPr/>
            </p:nvSpPr>
            <p:spPr bwMode="auto">
              <a:xfrm>
                <a:off x="249" y="2024"/>
                <a:ext cx="4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b="1">
                    <a:solidFill>
                      <a:srgbClr val="990000"/>
                    </a:solidFill>
                  </a:rPr>
                  <a:t>2.</a:t>
                </a:r>
              </a:p>
            </p:txBody>
          </p:sp>
        </p:grp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95288" y="6021388"/>
            <a:ext cx="2662237" cy="565150"/>
            <a:chOff x="204" y="3793"/>
            <a:chExt cx="1677" cy="356"/>
          </a:xfrm>
        </p:grpSpPr>
        <p:graphicFrame>
          <p:nvGraphicFramePr>
            <p:cNvPr id="8196" name="Object 20"/>
            <p:cNvGraphicFramePr>
              <a:graphicFrameLocks noChangeAspect="1"/>
            </p:cNvGraphicFramePr>
            <p:nvPr/>
          </p:nvGraphicFramePr>
          <p:xfrm>
            <a:off x="521" y="3793"/>
            <a:ext cx="1360" cy="356"/>
          </p:xfrm>
          <a:graphic>
            <a:graphicData uri="http://schemas.openxmlformats.org/presentationml/2006/ole">
              <p:oleObj spid="_x0000_s27652" name="Формула" r:id="rId8" imgW="825480" imgH="215640" progId="Equation.3">
                <p:embed/>
              </p:oleObj>
            </a:graphicData>
          </a:graphic>
        </p:graphicFrame>
        <p:sp>
          <p:nvSpPr>
            <p:cNvPr id="8220" name="Text Box 29"/>
            <p:cNvSpPr txBox="1">
              <a:spLocks noChangeArrowheads="1"/>
            </p:cNvSpPr>
            <p:nvPr/>
          </p:nvSpPr>
          <p:spPr bwMode="auto">
            <a:xfrm>
              <a:off x="204" y="3793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990000"/>
                  </a:solidFill>
                </a:rPr>
                <a:t>7.</a:t>
              </a:r>
            </a:p>
          </p:txBody>
        </p:sp>
      </p:grpSp>
      <p:pic>
        <p:nvPicPr>
          <p:cNvPr id="206879" name="Picture 3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2420938"/>
            <a:ext cx="36734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83" name="Picture 3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2636838"/>
            <a:ext cx="3671887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292725" y="2276475"/>
            <a:ext cx="3851275" cy="3741738"/>
            <a:chOff x="1066" y="255"/>
            <a:chExt cx="2993" cy="2856"/>
          </a:xfrm>
        </p:grpSpPr>
        <p:pic>
          <p:nvPicPr>
            <p:cNvPr id="8217" name="Picture 3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" y="255"/>
              <a:ext cx="2993" cy="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8" name="Oval 38"/>
            <p:cNvSpPr>
              <a:spLocks noChangeArrowheads="1"/>
            </p:cNvSpPr>
            <p:nvPr/>
          </p:nvSpPr>
          <p:spPr bwMode="auto">
            <a:xfrm>
              <a:off x="2971" y="2568"/>
              <a:ext cx="91" cy="9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9" name="Oval 39"/>
            <p:cNvSpPr>
              <a:spLocks noChangeArrowheads="1"/>
            </p:cNvSpPr>
            <p:nvPr/>
          </p:nvSpPr>
          <p:spPr bwMode="auto">
            <a:xfrm>
              <a:off x="3198" y="2568"/>
              <a:ext cx="91" cy="9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6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6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2" grpId="0"/>
      <p:bldP spid="206863" grpId="0"/>
      <p:bldP spid="206864" grpId="0"/>
      <p:bldP spid="2068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1527175" y="10461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1816100" y="12620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1087438" y="1844675"/>
          <a:ext cx="6899275" cy="1050925"/>
        </p:xfrm>
        <a:graphic>
          <a:graphicData uri="http://schemas.openxmlformats.org/presentationml/2006/ole">
            <p:oleObj spid="_x0000_s28674" name="Формула" r:id="rId3" imgW="1523880" imgH="228600" progId="Equation.3">
              <p:embed/>
            </p:oleObj>
          </a:graphicData>
        </a:graphic>
      </p:graphicFrame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1958975" y="464661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sp>
        <p:nvSpPr>
          <p:cNvPr id="9226" name="Text Box 7"/>
          <p:cNvSpPr txBox="1">
            <a:spLocks noChangeArrowheads="1"/>
          </p:cNvSpPr>
          <p:nvPr/>
        </p:nvSpPr>
        <p:spPr bwMode="auto">
          <a:xfrm>
            <a:off x="250825" y="327025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 </a:t>
            </a:r>
            <a:r>
              <a:rPr lang="en-US" sz="3200">
                <a:solidFill>
                  <a:srgbClr val="990000"/>
                </a:solidFill>
              </a:rPr>
              <a:t>- </a:t>
            </a:r>
            <a:r>
              <a:rPr lang="ru-RU" sz="3200">
                <a:solidFill>
                  <a:srgbClr val="990000"/>
                </a:solidFill>
              </a:rPr>
              <a:t>Каков общий вид простейших</a:t>
            </a:r>
            <a:r>
              <a:rPr lang="en-US" sz="3200">
                <a:solidFill>
                  <a:srgbClr val="990000"/>
                </a:solidFill>
              </a:rPr>
              <a:t> </a:t>
            </a:r>
            <a:r>
              <a:rPr lang="ru-RU" sz="3200">
                <a:solidFill>
                  <a:srgbClr val="990000"/>
                </a:solidFill>
              </a:rPr>
              <a:t>показательных </a:t>
            </a:r>
            <a:r>
              <a:rPr lang="en-US" sz="3200">
                <a:solidFill>
                  <a:srgbClr val="990000"/>
                </a:solidFill>
              </a:rPr>
              <a:t>        </a:t>
            </a:r>
            <a:r>
              <a:rPr lang="ru-RU" sz="3200">
                <a:solidFill>
                  <a:srgbClr val="990000"/>
                </a:solidFill>
              </a:rPr>
              <a:t>неравенств</a:t>
            </a:r>
            <a:r>
              <a:rPr lang="en-US" sz="3200">
                <a:solidFill>
                  <a:srgbClr val="990000"/>
                </a:solidFill>
              </a:rPr>
              <a:t>?</a:t>
            </a:r>
            <a:endParaRPr lang="ru-RU" sz="3200">
              <a:solidFill>
                <a:srgbClr val="990000"/>
              </a:solidFill>
            </a:endParaRPr>
          </a:p>
        </p:txBody>
      </p:sp>
      <p:sp>
        <p:nvSpPr>
          <p:cNvPr id="9227" name="Text Box 8"/>
          <p:cNvSpPr txBox="1">
            <a:spLocks noChangeArrowheads="1"/>
          </p:cNvSpPr>
          <p:nvPr/>
        </p:nvSpPr>
        <p:spPr bwMode="auto">
          <a:xfrm>
            <a:off x="303213" y="16224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sp>
        <p:nvSpPr>
          <p:cNvPr id="9228" name="Text Box 9"/>
          <p:cNvSpPr txBox="1">
            <a:spLocks noChangeArrowheads="1"/>
          </p:cNvSpPr>
          <p:nvPr/>
        </p:nvSpPr>
        <p:spPr bwMode="auto">
          <a:xfrm>
            <a:off x="4227513" y="1196975"/>
            <a:ext cx="20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/>
          </a:p>
        </p:txBody>
      </p:sp>
      <p:sp>
        <p:nvSpPr>
          <p:cNvPr id="9229" name="Text Box 10"/>
          <p:cNvSpPr txBox="1">
            <a:spLocks noChangeArrowheads="1"/>
          </p:cNvSpPr>
          <p:nvPr/>
        </p:nvSpPr>
        <p:spPr bwMode="auto">
          <a:xfrm>
            <a:off x="519113" y="1262063"/>
            <a:ext cx="3333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990000"/>
                </a:solidFill>
              </a:rPr>
              <a:t>- Метод решения</a:t>
            </a:r>
            <a:r>
              <a:rPr lang="en-US" sz="3200">
                <a:solidFill>
                  <a:srgbClr val="990000"/>
                </a:solidFill>
              </a:rPr>
              <a:t>?</a:t>
            </a:r>
            <a:endParaRPr lang="ru-RU" sz="3200">
              <a:solidFill>
                <a:srgbClr val="990000"/>
              </a:solidFill>
            </a:endParaRPr>
          </a:p>
        </p:txBody>
      </p:sp>
      <p:sp>
        <p:nvSpPr>
          <p:cNvPr id="9230" name="Text Box 11"/>
          <p:cNvSpPr txBox="1">
            <a:spLocks noChangeArrowheads="1"/>
          </p:cNvSpPr>
          <p:nvPr/>
        </p:nvSpPr>
        <p:spPr bwMode="auto">
          <a:xfrm>
            <a:off x="250825" y="2636838"/>
            <a:ext cx="8893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990000"/>
                </a:solidFill>
              </a:rPr>
              <a:t>1) Равносильно неравенству  </a:t>
            </a:r>
            <a:r>
              <a:rPr lang="en-US" sz="3200" b="1" i="1">
                <a:solidFill>
                  <a:srgbClr val="0033CC"/>
                </a:solidFill>
              </a:rPr>
              <a:t>f</a:t>
            </a:r>
            <a:r>
              <a:rPr lang="ru-RU" sz="3200" b="1" i="1">
                <a:solidFill>
                  <a:srgbClr val="0033CC"/>
                </a:solidFill>
              </a:rPr>
              <a:t>(</a:t>
            </a:r>
            <a:r>
              <a:rPr lang="en-US" sz="3200" b="1" i="1">
                <a:solidFill>
                  <a:srgbClr val="0033CC"/>
                </a:solidFill>
              </a:rPr>
              <a:t>x</a:t>
            </a:r>
            <a:r>
              <a:rPr lang="ru-RU" sz="3200" b="1" i="1">
                <a:solidFill>
                  <a:srgbClr val="0033CC"/>
                </a:solidFill>
              </a:rPr>
              <a:t>) </a:t>
            </a:r>
            <a:r>
              <a:rPr lang="en-US" sz="3200" b="1" i="1">
                <a:solidFill>
                  <a:srgbClr val="0033CC"/>
                </a:solidFill>
              </a:rPr>
              <a:t>&gt;</a:t>
            </a:r>
            <a:r>
              <a:rPr lang="ru-RU" sz="3200" b="1" i="1">
                <a:solidFill>
                  <a:srgbClr val="0033CC"/>
                </a:solidFill>
              </a:rPr>
              <a:t> </a:t>
            </a:r>
            <a:r>
              <a:rPr lang="en-US" sz="3200" b="1" i="1">
                <a:solidFill>
                  <a:srgbClr val="0033CC"/>
                </a:solidFill>
              </a:rPr>
              <a:t>g</a:t>
            </a:r>
            <a:r>
              <a:rPr lang="ru-RU" sz="3200" b="1" i="1">
                <a:solidFill>
                  <a:srgbClr val="0033CC"/>
                </a:solidFill>
              </a:rPr>
              <a:t>(</a:t>
            </a:r>
            <a:r>
              <a:rPr lang="en-US" sz="3200" b="1" i="1">
                <a:solidFill>
                  <a:srgbClr val="0033CC"/>
                </a:solidFill>
              </a:rPr>
              <a:t>x</a:t>
            </a:r>
            <a:r>
              <a:rPr lang="ru-RU" sz="3200" b="1" i="1">
                <a:solidFill>
                  <a:srgbClr val="0033CC"/>
                </a:solidFill>
              </a:rPr>
              <a:t>), а</a:t>
            </a:r>
            <a:r>
              <a:rPr lang="en-US" sz="3200" b="1" i="1">
                <a:solidFill>
                  <a:srgbClr val="0033CC"/>
                </a:solidFill>
              </a:rPr>
              <a:t>&gt;</a:t>
            </a:r>
            <a:r>
              <a:rPr lang="ru-RU" sz="3200" b="1" i="1">
                <a:solidFill>
                  <a:srgbClr val="0033CC"/>
                </a:solidFill>
              </a:rPr>
              <a:t>1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9231" name="Text Box 12"/>
          <p:cNvSpPr txBox="1">
            <a:spLocks noChangeArrowheads="1"/>
          </p:cNvSpPr>
          <p:nvPr/>
        </p:nvSpPr>
        <p:spPr bwMode="auto">
          <a:xfrm>
            <a:off x="0" y="4005263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990000"/>
                </a:solidFill>
              </a:rPr>
              <a:t>Обоснование</a:t>
            </a:r>
            <a:r>
              <a:rPr lang="en-US" b="1" u="sng">
                <a:solidFill>
                  <a:srgbClr val="990000"/>
                </a:solidFill>
              </a:rPr>
              <a:t>:</a:t>
            </a:r>
            <a:endParaRPr lang="ru-RU" b="1" u="sng">
              <a:solidFill>
                <a:srgbClr val="990000"/>
              </a:solidFill>
            </a:endParaRPr>
          </a:p>
        </p:txBody>
      </p:sp>
      <p:sp>
        <p:nvSpPr>
          <p:cNvPr id="9232" name="Text Box 13"/>
          <p:cNvSpPr txBox="1">
            <a:spLocks noChangeArrowheads="1"/>
          </p:cNvSpPr>
          <p:nvPr/>
        </p:nvSpPr>
        <p:spPr bwMode="auto">
          <a:xfrm>
            <a:off x="2051050" y="4005263"/>
            <a:ext cx="7092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b="1" i="1">
                <a:solidFill>
                  <a:srgbClr val="990000"/>
                </a:solidFill>
              </a:rPr>
              <a:t>а)   Показательная функция     монотонно возрастает </a:t>
            </a:r>
            <a:r>
              <a:rPr lang="ru-RU" b="1" i="1">
                <a:solidFill>
                  <a:srgbClr val="0033CC"/>
                </a:solidFill>
              </a:rPr>
              <a:t>(убывает)</a:t>
            </a:r>
            <a:r>
              <a:rPr lang="ru-RU" b="1" i="1">
                <a:solidFill>
                  <a:srgbClr val="990000"/>
                </a:solidFill>
              </a:rPr>
              <a:t> на </a:t>
            </a:r>
            <a:r>
              <a:rPr lang="en-US" b="1" i="1">
                <a:solidFill>
                  <a:srgbClr val="990000"/>
                </a:solidFill>
              </a:rPr>
              <a:t>R</a:t>
            </a:r>
            <a:r>
              <a:rPr lang="ru-RU" b="1" i="1">
                <a:solidFill>
                  <a:srgbClr val="990000"/>
                </a:solidFill>
              </a:rPr>
              <a:t>, поэтому большему </a:t>
            </a:r>
            <a:r>
              <a:rPr lang="ru-RU" b="1" i="1">
                <a:solidFill>
                  <a:srgbClr val="0033CC"/>
                </a:solidFill>
              </a:rPr>
              <a:t>(меньшему)</a:t>
            </a:r>
            <a:r>
              <a:rPr lang="ru-RU" b="1" i="1">
                <a:solidFill>
                  <a:srgbClr val="990000"/>
                </a:solidFill>
              </a:rPr>
              <a:t>  значению функции соответствует большее значение аргумента.</a:t>
            </a:r>
            <a:r>
              <a:rPr lang="ru-RU" b="1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9233" name="Text Box 14"/>
          <p:cNvSpPr txBox="1">
            <a:spLocks noChangeArrowheads="1"/>
          </p:cNvSpPr>
          <p:nvPr/>
        </p:nvSpPr>
        <p:spPr bwMode="auto">
          <a:xfrm>
            <a:off x="539750" y="5445125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990000"/>
                </a:solidFill>
              </a:rPr>
              <a:t>б) Если </a:t>
            </a:r>
            <a:r>
              <a:rPr lang="en-US" b="1" i="1">
                <a:solidFill>
                  <a:srgbClr val="990000"/>
                </a:solidFill>
              </a:rPr>
              <a:t>a</a:t>
            </a:r>
            <a:r>
              <a:rPr lang="ru-RU" b="1" i="1">
                <a:solidFill>
                  <a:srgbClr val="990000"/>
                </a:solidFill>
              </a:rPr>
              <a:t>&gt;1, то из неравенства                       </a:t>
            </a:r>
            <a:endParaRPr lang="ru-RU" sz="3200">
              <a:solidFill>
                <a:srgbClr val="990000"/>
              </a:solidFill>
            </a:endParaRPr>
          </a:p>
        </p:txBody>
      </p:sp>
      <p:sp>
        <p:nvSpPr>
          <p:cNvPr id="923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9" name="Object 16"/>
          <p:cNvGraphicFramePr>
            <a:graphicFrameLocks noChangeAspect="1"/>
          </p:cNvGraphicFramePr>
          <p:nvPr/>
        </p:nvGraphicFramePr>
        <p:xfrm>
          <a:off x="5148263" y="5373688"/>
          <a:ext cx="3097212" cy="587375"/>
        </p:xfrm>
        <a:graphic>
          <a:graphicData uri="http://schemas.openxmlformats.org/presentationml/2006/ole">
            <p:oleObj spid="_x0000_s28675" name="Формула" r:id="rId4" imgW="1054100" imgH="203200" progId="Equation.3">
              <p:embed/>
            </p:oleObj>
          </a:graphicData>
        </a:graphic>
      </p:graphicFrame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20" name="Object 19"/>
          <p:cNvGraphicFramePr>
            <a:graphicFrameLocks noChangeAspect="1"/>
          </p:cNvGraphicFramePr>
          <p:nvPr/>
        </p:nvGraphicFramePr>
        <p:xfrm>
          <a:off x="5148263" y="5805488"/>
          <a:ext cx="3382962" cy="628650"/>
        </p:xfrm>
        <a:graphic>
          <a:graphicData uri="http://schemas.openxmlformats.org/presentationml/2006/ole">
            <p:oleObj spid="_x0000_s28676" name="Формула" r:id="rId5" imgW="1079032" imgH="203112" progId="Equation.3">
              <p:embed/>
            </p:oleObj>
          </a:graphicData>
        </a:graphic>
      </p:graphicFrame>
      <p:sp>
        <p:nvSpPr>
          <p:cNvPr id="9237" name="Line 20"/>
          <p:cNvSpPr>
            <a:spLocks noChangeShapeType="1"/>
          </p:cNvSpPr>
          <p:nvPr/>
        </p:nvSpPr>
        <p:spPr bwMode="auto">
          <a:xfrm>
            <a:off x="1042988" y="6669088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8" name="Text Box 21"/>
          <p:cNvSpPr txBox="1">
            <a:spLocks noChangeArrowheads="1"/>
          </p:cNvSpPr>
          <p:nvPr/>
        </p:nvSpPr>
        <p:spPr bwMode="auto">
          <a:xfrm>
            <a:off x="2124075" y="3573463"/>
            <a:ext cx="513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CC"/>
                </a:solidFill>
              </a:rPr>
              <a:t>(сравнение показателей)</a:t>
            </a:r>
          </a:p>
        </p:txBody>
      </p:sp>
      <p:sp>
        <p:nvSpPr>
          <p:cNvPr id="9239" name="Text Box 22"/>
          <p:cNvSpPr txBox="1">
            <a:spLocks noChangeArrowheads="1"/>
          </p:cNvSpPr>
          <p:nvPr/>
        </p:nvSpPr>
        <p:spPr bwMode="auto">
          <a:xfrm>
            <a:off x="250825" y="3068638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990000"/>
                </a:solidFill>
              </a:rPr>
              <a:t>2) Равносильно неравенству </a:t>
            </a:r>
            <a:r>
              <a:rPr lang="en-US" sz="3200" b="1" i="1">
                <a:solidFill>
                  <a:schemeClr val="accent1"/>
                </a:solidFill>
              </a:rPr>
              <a:t>f</a:t>
            </a:r>
            <a:r>
              <a:rPr lang="ru-RU" sz="3200" b="1" i="1">
                <a:solidFill>
                  <a:schemeClr val="accent1"/>
                </a:solidFill>
              </a:rPr>
              <a:t>(</a:t>
            </a:r>
            <a:r>
              <a:rPr lang="en-US" sz="3200" b="1" i="1">
                <a:solidFill>
                  <a:schemeClr val="accent1"/>
                </a:solidFill>
              </a:rPr>
              <a:t>x</a:t>
            </a:r>
            <a:r>
              <a:rPr lang="ru-RU" sz="3200" b="1" i="1">
                <a:solidFill>
                  <a:schemeClr val="accent1"/>
                </a:solidFill>
              </a:rPr>
              <a:t>) </a:t>
            </a:r>
            <a:r>
              <a:rPr lang="en-US" sz="3200" b="1" i="1">
                <a:solidFill>
                  <a:schemeClr val="accent1"/>
                </a:solidFill>
              </a:rPr>
              <a:t>&lt;</a:t>
            </a:r>
            <a:r>
              <a:rPr lang="ru-RU" sz="3200" b="1" i="1">
                <a:solidFill>
                  <a:schemeClr val="accent1"/>
                </a:solidFill>
              </a:rPr>
              <a:t> </a:t>
            </a:r>
            <a:r>
              <a:rPr lang="en-US" sz="3200" b="1" i="1">
                <a:solidFill>
                  <a:schemeClr val="accent1"/>
                </a:solidFill>
              </a:rPr>
              <a:t>g</a:t>
            </a:r>
            <a:r>
              <a:rPr lang="ru-RU" sz="3200" b="1" i="1">
                <a:solidFill>
                  <a:schemeClr val="accent1"/>
                </a:solidFill>
              </a:rPr>
              <a:t>(</a:t>
            </a:r>
            <a:r>
              <a:rPr lang="en-US" sz="3200" b="1" i="1">
                <a:solidFill>
                  <a:schemeClr val="accent1"/>
                </a:solidFill>
              </a:rPr>
              <a:t>x</a:t>
            </a:r>
            <a:r>
              <a:rPr lang="ru-RU" sz="3200" b="1" i="1">
                <a:solidFill>
                  <a:schemeClr val="accent1"/>
                </a:solidFill>
              </a:rPr>
              <a:t>),</a:t>
            </a:r>
            <a:r>
              <a:rPr lang="ru-RU" sz="3200" b="1">
                <a:solidFill>
                  <a:schemeClr val="accent1"/>
                </a:solidFill>
              </a:rPr>
              <a:t> 0</a:t>
            </a:r>
            <a:r>
              <a:rPr lang="en-US" sz="3200" b="1">
                <a:solidFill>
                  <a:schemeClr val="accent1"/>
                </a:solidFill>
              </a:rPr>
              <a:t>&lt;</a:t>
            </a:r>
            <a:r>
              <a:rPr lang="ru-RU" sz="3200" b="1" i="1">
                <a:solidFill>
                  <a:schemeClr val="accent1"/>
                </a:solidFill>
              </a:rPr>
              <a:t>а</a:t>
            </a:r>
            <a:r>
              <a:rPr lang="en-US" sz="3200" b="1" i="1">
                <a:solidFill>
                  <a:schemeClr val="accent1"/>
                </a:solidFill>
              </a:rPr>
              <a:t>&lt;1</a:t>
            </a:r>
            <a:r>
              <a:rPr lang="ru-RU" sz="3200" b="1" i="1">
                <a:solidFill>
                  <a:schemeClr val="accent1"/>
                </a:solidFill>
              </a:rPr>
              <a:t>.</a:t>
            </a:r>
            <a:endParaRPr lang="ru-RU" sz="3200" b="1">
              <a:solidFill>
                <a:schemeClr val="accent1"/>
              </a:solidFill>
            </a:endParaRPr>
          </a:p>
        </p:txBody>
      </p:sp>
      <p:sp>
        <p:nvSpPr>
          <p:cNvPr id="9240" name="Text Box 23"/>
          <p:cNvSpPr txBox="1">
            <a:spLocks noChangeArrowheads="1"/>
          </p:cNvSpPr>
          <p:nvPr/>
        </p:nvSpPr>
        <p:spPr bwMode="auto">
          <a:xfrm>
            <a:off x="827088" y="5876925"/>
            <a:ext cx="648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990000"/>
                </a:solidFill>
              </a:rPr>
              <a:t>если 0&lt;</a:t>
            </a:r>
            <a:r>
              <a:rPr lang="en-US" b="1" i="1">
                <a:solidFill>
                  <a:srgbClr val="990000"/>
                </a:solidFill>
              </a:rPr>
              <a:t>a</a:t>
            </a:r>
            <a:r>
              <a:rPr lang="ru-RU" b="1" i="1">
                <a:solidFill>
                  <a:srgbClr val="990000"/>
                </a:solidFill>
              </a:rPr>
              <a:t>&lt;1, то из неравенства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708400" y="476250"/>
            <a:ext cx="174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990000"/>
                </a:solidFill>
              </a:rPr>
              <a:t>«Ключ»</a:t>
            </a:r>
          </a:p>
        </p:txBody>
      </p:sp>
      <p:graphicFrame>
        <p:nvGraphicFramePr>
          <p:cNvPr id="208941" name="Group 45"/>
          <p:cNvGraphicFramePr>
            <a:graphicFrameLocks noGrp="1"/>
          </p:cNvGraphicFramePr>
          <p:nvPr/>
        </p:nvGraphicFramePr>
        <p:xfrm>
          <a:off x="1547813" y="2060575"/>
          <a:ext cx="6143625" cy="4119564"/>
        </p:xfrm>
        <a:graphic>
          <a:graphicData uri="http://schemas.openxmlformats.org/drawingml/2006/table">
            <a:tbl>
              <a:tblPr/>
              <a:tblGrid>
                <a:gridCol w="3071812"/>
                <a:gridCol w="3071813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0242" name="Object 23"/>
          <p:cNvGraphicFramePr>
            <a:graphicFrameLocks noChangeAspect="1"/>
          </p:cNvGraphicFramePr>
          <p:nvPr/>
        </p:nvGraphicFramePr>
        <p:xfrm>
          <a:off x="2268538" y="5229225"/>
          <a:ext cx="1944687" cy="787400"/>
        </p:xfrm>
        <a:graphic>
          <a:graphicData uri="http://schemas.openxmlformats.org/presentationml/2006/ole">
            <p:oleObj spid="_x0000_s29698" name="Формула" r:id="rId3" imgW="533160" imgH="215640" progId="Equation.3">
              <p:embed/>
            </p:oleObj>
          </a:graphicData>
        </a:graphic>
      </p:graphicFrame>
      <p:graphicFrame>
        <p:nvGraphicFramePr>
          <p:cNvPr id="10243" name="Object 24"/>
          <p:cNvGraphicFramePr>
            <a:graphicFrameLocks noChangeAspect="1"/>
          </p:cNvGraphicFramePr>
          <p:nvPr/>
        </p:nvGraphicFramePr>
        <p:xfrm>
          <a:off x="5364163" y="5229225"/>
          <a:ext cx="1655762" cy="741363"/>
        </p:xfrm>
        <a:graphic>
          <a:graphicData uri="http://schemas.openxmlformats.org/presentationml/2006/ole">
            <p:oleObj spid="_x0000_s29699" name="Формула" r:id="rId4" imgW="431640" imgH="215640" progId="Equation.3">
              <p:embed/>
            </p:oleObj>
          </a:graphicData>
        </a:graphic>
      </p:graphicFrame>
      <p:sp>
        <p:nvSpPr>
          <p:cNvPr id="10263" name="Text Box 58"/>
          <p:cNvSpPr txBox="1">
            <a:spLocks noChangeArrowheads="1"/>
          </p:cNvSpPr>
          <p:nvPr/>
        </p:nvSpPr>
        <p:spPr bwMode="auto">
          <a:xfrm>
            <a:off x="1908175" y="1341438"/>
            <a:ext cx="273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64" name="Text Box 59"/>
          <p:cNvSpPr txBox="1">
            <a:spLocks noChangeArrowheads="1"/>
          </p:cNvSpPr>
          <p:nvPr/>
        </p:nvSpPr>
        <p:spPr bwMode="auto">
          <a:xfrm>
            <a:off x="1835150" y="1341438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</a:rPr>
              <a:t>Вариант – 1                      Вариант - 2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6"/>
          <p:cNvGraphicFramePr>
            <a:graphicFrameLocks noChangeAspect="1"/>
          </p:cNvGraphicFramePr>
          <p:nvPr/>
        </p:nvGraphicFramePr>
        <p:xfrm>
          <a:off x="8243888" y="3860800"/>
          <a:ext cx="422275" cy="504825"/>
        </p:xfrm>
        <a:graphic>
          <a:graphicData uri="http://schemas.openxmlformats.org/presentationml/2006/ole">
            <p:oleObj spid="_x0000_s30722" name="Формула" r:id="rId3" imgW="126720" imgH="152280" progId="Equation.3">
              <p:embed/>
            </p:oleObj>
          </a:graphicData>
        </a:graphic>
      </p:graphicFrame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3203575" y="1341438"/>
          <a:ext cx="1939925" cy="911225"/>
        </p:xfrm>
        <a:graphic>
          <a:graphicData uri="http://schemas.openxmlformats.org/presentationml/2006/ole">
            <p:oleObj spid="_x0000_s30723" name="Формула" r:id="rId4" imgW="901440" imgH="393480" progId="Equation.3">
              <p:embed/>
            </p:oleObj>
          </a:graphicData>
        </a:graphic>
      </p:graphicFrame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3779838" y="3824288"/>
          <a:ext cx="3816350" cy="720725"/>
        </p:xfrm>
        <a:graphic>
          <a:graphicData uri="http://schemas.openxmlformats.org/presentationml/2006/ole">
            <p:oleObj spid="_x0000_s30724" name="Формула" r:id="rId5" imgW="1346040" imgH="253800" progId="Equation.3">
              <p:embed/>
            </p:oleObj>
          </a:graphicData>
        </a:graphic>
      </p:graphicFrame>
      <p:graphicFrame>
        <p:nvGraphicFramePr>
          <p:cNvPr id="11269" name="Object 8"/>
          <p:cNvGraphicFramePr>
            <a:graphicFrameLocks noChangeAspect="1"/>
          </p:cNvGraphicFramePr>
          <p:nvPr/>
        </p:nvGraphicFramePr>
        <p:xfrm>
          <a:off x="3348038" y="4508500"/>
          <a:ext cx="4371975" cy="1033463"/>
        </p:xfrm>
        <a:graphic>
          <a:graphicData uri="http://schemas.openxmlformats.org/presentationml/2006/ole">
            <p:oleObj spid="_x0000_s30725" name="Формула" r:id="rId6" imgW="1358640" imgH="393480" progId="Equation.3">
              <p:embed/>
            </p:oleObj>
          </a:graphicData>
        </a:graphic>
      </p:graphicFrame>
      <p:sp>
        <p:nvSpPr>
          <p:cNvPr id="11275" name="Text Box 9"/>
          <p:cNvSpPr txBox="1">
            <a:spLocks noChangeArrowheads="1"/>
          </p:cNvSpPr>
          <p:nvPr/>
        </p:nvSpPr>
        <p:spPr bwMode="auto">
          <a:xfrm>
            <a:off x="2484438" y="549275"/>
            <a:ext cx="412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solidFill>
                  <a:srgbClr val="990000"/>
                </a:solidFill>
              </a:rPr>
              <a:t>Задания группам</a:t>
            </a:r>
            <a:r>
              <a:rPr lang="en-US" sz="3200" b="1" u="sng">
                <a:solidFill>
                  <a:srgbClr val="990000"/>
                </a:solidFill>
              </a:rPr>
              <a:t>:</a:t>
            </a:r>
            <a:endParaRPr lang="ru-RU" sz="3200" b="1" u="sng">
              <a:solidFill>
                <a:srgbClr val="990000"/>
              </a:solidFill>
            </a:endParaRPr>
          </a:p>
        </p:txBody>
      </p:sp>
      <p:sp>
        <p:nvSpPr>
          <p:cNvPr id="11276" name="Text Box 10"/>
          <p:cNvSpPr txBox="1">
            <a:spLocks noChangeArrowheads="1"/>
          </p:cNvSpPr>
          <p:nvPr/>
        </p:nvSpPr>
        <p:spPr bwMode="auto">
          <a:xfrm>
            <a:off x="950913" y="1550988"/>
            <a:ext cx="1028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/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684213" y="1484313"/>
            <a:ext cx="2016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0000"/>
                </a:solidFill>
              </a:rPr>
              <a:t>1 группа</a:t>
            </a:r>
          </a:p>
        </p:txBody>
      </p:sp>
      <p:sp>
        <p:nvSpPr>
          <p:cNvPr id="11278" name="Text Box 12"/>
          <p:cNvSpPr txBox="1">
            <a:spLocks noChangeArrowheads="1"/>
          </p:cNvSpPr>
          <p:nvPr/>
        </p:nvSpPr>
        <p:spPr bwMode="auto">
          <a:xfrm>
            <a:off x="684213" y="2276475"/>
            <a:ext cx="1774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00"/>
                </a:solidFill>
              </a:rPr>
              <a:t>2 группа</a:t>
            </a:r>
          </a:p>
        </p:txBody>
      </p:sp>
      <p:sp>
        <p:nvSpPr>
          <p:cNvPr id="11279" name="Text Box 13"/>
          <p:cNvSpPr txBox="1">
            <a:spLocks noChangeArrowheads="1"/>
          </p:cNvSpPr>
          <p:nvPr/>
        </p:nvSpPr>
        <p:spPr bwMode="auto">
          <a:xfrm>
            <a:off x="611188" y="3213100"/>
            <a:ext cx="1944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0000"/>
                </a:solidFill>
              </a:rPr>
              <a:t>3 группа</a:t>
            </a:r>
          </a:p>
        </p:txBody>
      </p:sp>
      <p:sp>
        <p:nvSpPr>
          <p:cNvPr id="11280" name="Text Box 14"/>
          <p:cNvSpPr txBox="1">
            <a:spLocks noChangeArrowheads="1"/>
          </p:cNvSpPr>
          <p:nvPr/>
        </p:nvSpPr>
        <p:spPr bwMode="auto">
          <a:xfrm>
            <a:off x="539750" y="4005263"/>
            <a:ext cx="177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00"/>
                </a:solidFill>
              </a:rPr>
              <a:t>4 группа</a:t>
            </a: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539750" y="4941888"/>
            <a:ext cx="177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00"/>
                </a:solidFill>
              </a:rPr>
              <a:t>5 группа</a:t>
            </a:r>
          </a:p>
        </p:txBody>
      </p:sp>
      <p:graphicFrame>
        <p:nvGraphicFramePr>
          <p:cNvPr id="11270" name="Object 17"/>
          <p:cNvGraphicFramePr>
            <a:graphicFrameLocks noChangeAspect="1"/>
          </p:cNvGraphicFramePr>
          <p:nvPr/>
        </p:nvGraphicFramePr>
        <p:xfrm>
          <a:off x="3132138" y="3141663"/>
          <a:ext cx="3235325" cy="693737"/>
        </p:xfrm>
        <a:graphic>
          <a:graphicData uri="http://schemas.openxmlformats.org/presentationml/2006/ole">
            <p:oleObj spid="_x0000_s30726" name="Формула" r:id="rId7" imgW="977760" imgH="228600" progId="Equation.3">
              <p:embed/>
            </p:oleObj>
          </a:graphicData>
        </a:graphic>
      </p:graphicFrame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5529263"/>
            <a:ext cx="8893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/>
              <a:t>  </a:t>
            </a:r>
            <a:r>
              <a:rPr lang="ru-RU" b="1" i="1">
                <a:solidFill>
                  <a:srgbClr val="990000"/>
                </a:solidFill>
              </a:rPr>
              <a:t>В каждом уравнении замените знак равенства на указанный знак неравенства и решите полученное неравенство. </a:t>
            </a:r>
          </a:p>
          <a:p>
            <a:pPr algn="ctr"/>
            <a:r>
              <a:rPr lang="ru-RU" b="1" i="1">
                <a:solidFill>
                  <a:srgbClr val="990000"/>
                </a:solidFill>
              </a:rPr>
              <a:t>(Используйте при необходимости метод интервалов).   </a:t>
            </a:r>
          </a:p>
        </p:txBody>
      </p:sp>
      <p:graphicFrame>
        <p:nvGraphicFramePr>
          <p:cNvPr id="11271" name="Object 19"/>
          <p:cNvGraphicFramePr>
            <a:graphicFrameLocks noChangeAspect="1"/>
          </p:cNvGraphicFramePr>
          <p:nvPr/>
        </p:nvGraphicFramePr>
        <p:xfrm>
          <a:off x="4356100" y="2276475"/>
          <a:ext cx="4032250" cy="771525"/>
        </p:xfrm>
        <a:graphic>
          <a:graphicData uri="http://schemas.openxmlformats.org/presentationml/2006/ole">
            <p:oleObj spid="_x0000_s30727" name="Формула" r:id="rId8" imgW="1854000" imgH="355320" progId="Equation.3">
              <p:embed/>
            </p:oleObj>
          </a:graphicData>
        </a:graphic>
      </p:graphicFrame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5651500" y="1484313"/>
            <a:ext cx="1008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33CC"/>
                </a:solidFill>
              </a:rPr>
              <a:t>(</a:t>
            </a:r>
            <a:r>
              <a:rPr lang="en-US" sz="3200" b="1">
                <a:solidFill>
                  <a:srgbClr val="0033CC"/>
                </a:solidFill>
              </a:rPr>
              <a:t>&gt;</a:t>
            </a:r>
            <a:r>
              <a:rPr lang="ru-RU" sz="3200" b="1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11284" name="Text Box 22"/>
          <p:cNvSpPr txBox="1">
            <a:spLocks noChangeArrowheads="1"/>
          </p:cNvSpPr>
          <p:nvPr/>
        </p:nvSpPr>
        <p:spPr bwMode="auto">
          <a:xfrm>
            <a:off x="8385175" y="2349500"/>
            <a:ext cx="758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33CC"/>
                </a:solidFill>
              </a:rPr>
              <a:t>(</a:t>
            </a:r>
            <a:r>
              <a:rPr lang="en-US" sz="3200" b="1">
                <a:solidFill>
                  <a:srgbClr val="0033CC"/>
                </a:solidFill>
              </a:rPr>
              <a:t>   </a:t>
            </a:r>
            <a:r>
              <a:rPr lang="ru-RU" sz="3200" b="1">
                <a:solidFill>
                  <a:srgbClr val="0033CC"/>
                </a:solidFill>
              </a:rPr>
              <a:t>)</a:t>
            </a:r>
          </a:p>
          <a:p>
            <a:endParaRPr lang="ru-RU" sz="3200"/>
          </a:p>
        </p:txBody>
      </p:sp>
      <p:graphicFrame>
        <p:nvGraphicFramePr>
          <p:cNvPr id="11272" name="Object 23"/>
          <p:cNvGraphicFramePr>
            <a:graphicFrameLocks noChangeAspect="1"/>
          </p:cNvGraphicFramePr>
          <p:nvPr/>
        </p:nvGraphicFramePr>
        <p:xfrm>
          <a:off x="8604250" y="2349500"/>
          <a:ext cx="300038" cy="503238"/>
        </p:xfrm>
        <a:graphic>
          <a:graphicData uri="http://schemas.openxmlformats.org/presentationml/2006/ole">
            <p:oleObj spid="_x0000_s30728" name="Формула" r:id="rId9" imgW="126720" imgH="152280" progId="Equation.3">
              <p:embed/>
            </p:oleObj>
          </a:graphicData>
        </a:graphic>
      </p:graphicFrame>
      <p:sp>
        <p:nvSpPr>
          <p:cNvPr id="11285" name="Text Box 24"/>
          <p:cNvSpPr txBox="1">
            <a:spLocks noChangeArrowheads="1"/>
          </p:cNvSpPr>
          <p:nvPr/>
        </p:nvSpPr>
        <p:spPr bwMode="auto">
          <a:xfrm>
            <a:off x="7885113" y="46529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</a:rPr>
              <a:t>(&lt;)</a:t>
            </a:r>
            <a:endParaRPr lang="ru-RU" sz="3200" b="1">
              <a:solidFill>
                <a:srgbClr val="0033CC"/>
              </a:solidFill>
            </a:endParaRPr>
          </a:p>
        </p:txBody>
      </p:sp>
      <p:graphicFrame>
        <p:nvGraphicFramePr>
          <p:cNvPr id="11273" name="Object 25"/>
          <p:cNvGraphicFramePr>
            <a:graphicFrameLocks noChangeAspect="1"/>
          </p:cNvGraphicFramePr>
          <p:nvPr/>
        </p:nvGraphicFramePr>
        <p:xfrm>
          <a:off x="4686300" y="3417888"/>
          <a:ext cx="69850" cy="82550"/>
        </p:xfrm>
        <a:graphic>
          <a:graphicData uri="http://schemas.openxmlformats.org/presentationml/2006/ole">
            <p:oleObj spid="_x0000_s30729" name="Формула" r:id="rId10" imgW="126720" imgH="152280" progId="Equation.3">
              <p:embed/>
            </p:oleObj>
          </a:graphicData>
        </a:graphic>
      </p:graphicFrame>
      <p:sp>
        <p:nvSpPr>
          <p:cNvPr id="11286" name="Text Box 27"/>
          <p:cNvSpPr txBox="1">
            <a:spLocks noChangeArrowheads="1"/>
          </p:cNvSpPr>
          <p:nvPr/>
        </p:nvSpPr>
        <p:spPr bwMode="auto">
          <a:xfrm>
            <a:off x="8101013" y="3860800"/>
            <a:ext cx="758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</a:rPr>
              <a:t>(   )</a:t>
            </a:r>
            <a:endParaRPr lang="ru-RU" sz="3200" b="1">
              <a:solidFill>
                <a:srgbClr val="0033CC"/>
              </a:solidFill>
            </a:endParaRPr>
          </a:p>
        </p:txBody>
      </p:sp>
      <p:sp>
        <p:nvSpPr>
          <p:cNvPr id="11287" name="Text Box 28"/>
          <p:cNvSpPr txBox="1">
            <a:spLocks noChangeArrowheads="1"/>
          </p:cNvSpPr>
          <p:nvPr/>
        </p:nvSpPr>
        <p:spPr bwMode="auto">
          <a:xfrm>
            <a:off x="6588125" y="3068638"/>
            <a:ext cx="1008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33CC"/>
                </a:solidFill>
              </a:rPr>
              <a:t>( &gt; )</a:t>
            </a:r>
            <a:endParaRPr lang="ru-RU" sz="3200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468313" y="1628775"/>
            <a:ext cx="8135937" cy="410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Спасибо</a:t>
            </a:r>
            <a:endParaRPr lang="ru-RU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Bookman Old Style"/>
            </a:endParaRPr>
          </a:p>
          <a:p>
            <a:pPr algn="ctr"/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WordArt 5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8351838" cy="3960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   "Что значит решить 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задачу? 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Это значит 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свести ее к уже </a:t>
            </a:r>
          </a:p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решенным"</a:t>
            </a:r>
          </a:p>
        </p:txBody>
      </p:sp>
      <p:sp>
        <p:nvSpPr>
          <p:cNvPr id="191494" name="WordArt 6"/>
          <p:cNvSpPr>
            <a:spLocks noChangeArrowheads="1" noChangeShapeType="1" noTextEdit="1"/>
          </p:cNvSpPr>
          <p:nvPr/>
        </p:nvSpPr>
        <p:spPr bwMode="auto">
          <a:xfrm>
            <a:off x="3995738" y="5157788"/>
            <a:ext cx="47529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С.А. Яновская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  <p:bldP spid="1914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Text Box 4"/>
          <p:cNvSpPr txBox="1">
            <a:spLocks noChangeArrowheads="1"/>
          </p:cNvSpPr>
          <p:nvPr/>
        </p:nvSpPr>
        <p:spPr bwMode="auto">
          <a:xfrm>
            <a:off x="539750" y="398463"/>
            <a:ext cx="77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990000"/>
                </a:solidFill>
              </a:rPr>
              <a:t>- </a:t>
            </a:r>
            <a:r>
              <a:rPr lang="ru-RU" sz="2800" b="1" dirty="0">
                <a:solidFill>
                  <a:srgbClr val="990000"/>
                </a:solidFill>
              </a:rPr>
              <a:t>Какие из данных уравнений являются</a:t>
            </a:r>
          </a:p>
          <a:p>
            <a:pPr algn="ctr"/>
            <a:r>
              <a:rPr lang="ru-RU" sz="2800" b="1" dirty="0">
                <a:solidFill>
                  <a:srgbClr val="990000"/>
                </a:solidFill>
              </a:rPr>
              <a:t> </a:t>
            </a:r>
            <a:r>
              <a:rPr lang="en-US" sz="2800" b="1" dirty="0">
                <a:solidFill>
                  <a:srgbClr val="990000"/>
                </a:solidFill>
              </a:rPr>
              <a:t> </a:t>
            </a:r>
            <a:r>
              <a:rPr lang="ru-RU" sz="2800" b="1" dirty="0">
                <a:solidFill>
                  <a:srgbClr val="990000"/>
                </a:solidFill>
              </a:rPr>
              <a:t>показательными</a:t>
            </a:r>
            <a:r>
              <a:rPr lang="en-US" sz="2800" b="1" dirty="0">
                <a:solidFill>
                  <a:srgbClr val="990000"/>
                </a:solidFill>
              </a:rPr>
              <a:t>?</a:t>
            </a:r>
            <a:endParaRPr lang="ru-RU" sz="2800" b="1" dirty="0">
              <a:solidFill>
                <a:srgbClr val="990000"/>
              </a:solidFill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971550" y="1557338"/>
          <a:ext cx="3024188" cy="528637"/>
        </p:xfrm>
        <a:graphic>
          <a:graphicData uri="http://schemas.openxmlformats.org/presentationml/2006/ole">
            <p:oleObj spid="_x0000_s20482" name="Формула" r:id="rId3" imgW="1307880" imgH="228600" progId="Equation.3">
              <p:embed/>
            </p:oleObj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900113" y="2205038"/>
          <a:ext cx="2305050" cy="512762"/>
        </p:xfrm>
        <a:graphic>
          <a:graphicData uri="http://schemas.openxmlformats.org/presentationml/2006/ole">
            <p:oleObj spid="_x0000_s20483" name="Формула" r:id="rId4" imgW="1028520" imgH="228600" progId="Equation.3">
              <p:embed/>
            </p:oleObj>
          </a:graphicData>
        </a:graphic>
      </p:graphicFrame>
      <p:graphicFrame>
        <p:nvGraphicFramePr>
          <p:cNvPr id="195592" name="Object 8"/>
          <p:cNvGraphicFramePr>
            <a:graphicFrameLocks noChangeAspect="1"/>
          </p:cNvGraphicFramePr>
          <p:nvPr/>
        </p:nvGraphicFramePr>
        <p:xfrm>
          <a:off x="4787900" y="2708275"/>
          <a:ext cx="2239963" cy="485775"/>
        </p:xfrm>
        <a:graphic>
          <a:graphicData uri="http://schemas.openxmlformats.org/presentationml/2006/ole">
            <p:oleObj spid="_x0000_s20484" name="Формула" r:id="rId5" imgW="1231560" imgH="241200" progId="Equation.3">
              <p:embed/>
            </p:oleObj>
          </a:graphicData>
        </a:graphic>
      </p:graphicFrame>
      <p:graphicFrame>
        <p:nvGraphicFramePr>
          <p:cNvPr id="1029" name="Object 9"/>
          <p:cNvGraphicFramePr>
            <a:graphicFrameLocks noChangeAspect="1"/>
          </p:cNvGraphicFramePr>
          <p:nvPr/>
        </p:nvGraphicFramePr>
        <p:xfrm>
          <a:off x="900113" y="3284538"/>
          <a:ext cx="3024187" cy="552450"/>
        </p:xfrm>
        <a:graphic>
          <a:graphicData uri="http://schemas.openxmlformats.org/presentationml/2006/ole">
            <p:oleObj spid="_x0000_s20485" name="Формула" r:id="rId6" imgW="1282680" imgH="241200" progId="Equation.3">
              <p:embed/>
            </p:oleObj>
          </a:graphicData>
        </a:graphic>
      </p:graphicFrame>
      <p:graphicFrame>
        <p:nvGraphicFramePr>
          <p:cNvPr id="1030" name="Object 10"/>
          <p:cNvGraphicFramePr>
            <a:graphicFrameLocks noChangeAspect="1"/>
          </p:cNvGraphicFramePr>
          <p:nvPr/>
        </p:nvGraphicFramePr>
        <p:xfrm>
          <a:off x="971550" y="3789363"/>
          <a:ext cx="2232025" cy="517525"/>
        </p:xfrm>
        <a:graphic>
          <a:graphicData uri="http://schemas.openxmlformats.org/presentationml/2006/ole">
            <p:oleObj spid="_x0000_s20486" name="Формула" r:id="rId7" imgW="863280" imgH="228600" progId="Equation.3">
              <p:embed/>
            </p:oleObj>
          </a:graphicData>
        </a:graphic>
      </p:graphicFrame>
      <p:graphicFrame>
        <p:nvGraphicFramePr>
          <p:cNvPr id="1031" name="Object 11"/>
          <p:cNvGraphicFramePr>
            <a:graphicFrameLocks noChangeAspect="1"/>
          </p:cNvGraphicFramePr>
          <p:nvPr/>
        </p:nvGraphicFramePr>
        <p:xfrm>
          <a:off x="971550" y="4292600"/>
          <a:ext cx="2736850" cy="555625"/>
        </p:xfrm>
        <a:graphic>
          <a:graphicData uri="http://schemas.openxmlformats.org/presentationml/2006/ole">
            <p:oleObj spid="_x0000_s20487" name="Формула" r:id="rId8" imgW="1282680" imgH="253800" progId="Equation.3">
              <p:embed/>
            </p:oleObj>
          </a:graphicData>
        </a:graphic>
      </p:graphicFrame>
      <p:graphicFrame>
        <p:nvGraphicFramePr>
          <p:cNvPr id="1032" name="Object 12"/>
          <p:cNvGraphicFramePr>
            <a:graphicFrameLocks noChangeAspect="1"/>
          </p:cNvGraphicFramePr>
          <p:nvPr/>
        </p:nvGraphicFramePr>
        <p:xfrm>
          <a:off x="971550" y="4941888"/>
          <a:ext cx="4752975" cy="458787"/>
        </p:xfrm>
        <a:graphic>
          <a:graphicData uri="http://schemas.openxmlformats.org/presentationml/2006/ole">
            <p:oleObj spid="_x0000_s20488" name="Формула" r:id="rId9" imgW="2514600" imgH="228600" progId="Equation.3">
              <p:embed/>
            </p:oleObj>
          </a:graphicData>
        </a:graphic>
      </p:graphicFrame>
      <p:graphicFrame>
        <p:nvGraphicFramePr>
          <p:cNvPr id="1033" name="Object 13"/>
          <p:cNvGraphicFramePr>
            <a:graphicFrameLocks noChangeAspect="1"/>
          </p:cNvGraphicFramePr>
          <p:nvPr/>
        </p:nvGraphicFramePr>
        <p:xfrm>
          <a:off x="971550" y="5445125"/>
          <a:ext cx="1800225" cy="720725"/>
        </p:xfrm>
        <a:graphic>
          <a:graphicData uri="http://schemas.openxmlformats.org/presentationml/2006/ole">
            <p:oleObj spid="_x0000_s20489" name="Формула" r:id="rId10" imgW="990360" imgH="368280" progId="Equation.3">
              <p:embed/>
            </p:oleObj>
          </a:graphicData>
        </a:graphic>
      </p:graphicFrame>
      <p:graphicFrame>
        <p:nvGraphicFramePr>
          <p:cNvPr id="1034" name="Object 14"/>
          <p:cNvGraphicFramePr>
            <a:graphicFrameLocks noChangeAspect="1"/>
          </p:cNvGraphicFramePr>
          <p:nvPr/>
        </p:nvGraphicFramePr>
        <p:xfrm>
          <a:off x="4716463" y="1557337"/>
          <a:ext cx="2447825" cy="631977"/>
        </p:xfrm>
        <a:graphic>
          <a:graphicData uri="http://schemas.openxmlformats.org/presentationml/2006/ole">
            <p:oleObj spid="_x0000_s20490" name="Формула" r:id="rId11" imgW="1091880" imgH="241200" progId="Equation.3">
              <p:embed/>
            </p:oleObj>
          </a:graphicData>
        </a:graphic>
      </p:graphicFrame>
      <p:graphicFrame>
        <p:nvGraphicFramePr>
          <p:cNvPr id="1035" name="Object 15"/>
          <p:cNvGraphicFramePr>
            <a:graphicFrameLocks noChangeAspect="1"/>
          </p:cNvGraphicFramePr>
          <p:nvPr/>
        </p:nvGraphicFramePr>
        <p:xfrm>
          <a:off x="4716463" y="2133600"/>
          <a:ext cx="3097212" cy="581025"/>
        </p:xfrm>
        <a:graphic>
          <a:graphicData uri="http://schemas.openxmlformats.org/presentationml/2006/ole">
            <p:oleObj spid="_x0000_s20491" name="Формула" r:id="rId12" imgW="1218960" imgH="228600" progId="Equation.3">
              <p:embed/>
            </p:oleObj>
          </a:graphicData>
        </a:graphic>
      </p:graphicFrame>
      <p:graphicFrame>
        <p:nvGraphicFramePr>
          <p:cNvPr id="1036" name="Object 16"/>
          <p:cNvGraphicFramePr>
            <a:graphicFrameLocks noChangeAspect="1"/>
          </p:cNvGraphicFramePr>
          <p:nvPr/>
        </p:nvGraphicFramePr>
        <p:xfrm>
          <a:off x="4859338" y="3716338"/>
          <a:ext cx="3095625" cy="647700"/>
        </p:xfrm>
        <a:graphic>
          <a:graphicData uri="http://schemas.openxmlformats.org/presentationml/2006/ole">
            <p:oleObj spid="_x0000_s20492" name="Формула" r:id="rId13" imgW="1562040" imgH="253800" progId="Equation.3">
              <p:embed/>
            </p:oleObj>
          </a:graphicData>
        </a:graphic>
      </p:graphicFrame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4716463" y="4437063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12)</a:t>
            </a:r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1037" name="Object 18"/>
          <p:cNvGraphicFramePr>
            <a:graphicFrameLocks noChangeAspect="1"/>
          </p:cNvGraphicFramePr>
          <p:nvPr/>
        </p:nvGraphicFramePr>
        <p:xfrm>
          <a:off x="5508625" y="4381500"/>
          <a:ext cx="2447925" cy="557213"/>
        </p:xfrm>
        <a:graphic>
          <a:graphicData uri="http://schemas.openxmlformats.org/presentationml/2006/ole">
            <p:oleObj spid="_x0000_s20493" name="Формула" r:id="rId14" imgW="990360" imgH="203040" progId="Equation.3">
              <p:embed/>
            </p:oleObj>
          </a:graphicData>
        </a:graphic>
      </p:graphicFrame>
      <p:graphicFrame>
        <p:nvGraphicFramePr>
          <p:cNvPr id="1038" name="Object 23"/>
          <p:cNvGraphicFramePr>
            <a:graphicFrameLocks noChangeAspect="1"/>
          </p:cNvGraphicFramePr>
          <p:nvPr/>
        </p:nvGraphicFramePr>
        <p:xfrm>
          <a:off x="900113" y="2636838"/>
          <a:ext cx="2989262" cy="776287"/>
        </p:xfrm>
        <a:graphic>
          <a:graphicData uri="http://schemas.openxmlformats.org/presentationml/2006/ole">
            <p:oleObj spid="_x0000_s20494" name="Формула" r:id="rId15" imgW="1346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166813" y="758825"/>
            <a:ext cx="2568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u="sng">
                <a:solidFill>
                  <a:srgbClr val="990000"/>
                </a:solidFill>
              </a:rPr>
              <a:t>Определение</a:t>
            </a:r>
            <a:r>
              <a:rPr lang="ru-RU" sz="3200" u="sng"/>
              <a:t>.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2032000" y="1550988"/>
            <a:ext cx="491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       </a:t>
            </a:r>
            <a:r>
              <a:rPr lang="ru-RU" sz="3600" b="1" i="1" u="sng">
                <a:solidFill>
                  <a:srgbClr val="990000"/>
                </a:solidFill>
              </a:rPr>
              <a:t>Показательное</a:t>
            </a:r>
          </a:p>
        </p:txBody>
      </p:sp>
      <p:sp>
        <p:nvSpPr>
          <p:cNvPr id="192518" name="Line 6"/>
          <p:cNvSpPr>
            <a:spLocks noChangeShapeType="1"/>
          </p:cNvSpPr>
          <p:nvPr/>
        </p:nvSpPr>
        <p:spPr bwMode="auto">
          <a:xfrm flipH="1">
            <a:off x="2555875" y="2205038"/>
            <a:ext cx="792163" cy="5032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>
            <a:off x="6372225" y="2205038"/>
            <a:ext cx="719138" cy="431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971550" y="2781300"/>
            <a:ext cx="2838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990000"/>
                </a:solidFill>
              </a:rPr>
              <a:t>уравнение –</a:t>
            </a:r>
          </a:p>
          <a:p>
            <a:pPr algn="ctr"/>
            <a:r>
              <a:rPr lang="ru-RU" sz="3200">
                <a:solidFill>
                  <a:srgbClr val="990000"/>
                </a:solidFill>
              </a:rPr>
              <a:t>это уравнение, </a:t>
            </a: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457825" y="2708275"/>
            <a:ext cx="3070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990000"/>
                </a:solidFill>
              </a:rPr>
              <a:t>неравенство –</a:t>
            </a:r>
          </a:p>
          <a:p>
            <a:pPr algn="ctr"/>
            <a:r>
              <a:rPr lang="ru-RU" sz="3200">
                <a:solidFill>
                  <a:srgbClr val="990000"/>
                </a:solidFill>
              </a:rPr>
              <a:t>это неравенство</a:t>
            </a:r>
            <a:r>
              <a:rPr lang="en-US" sz="3200">
                <a:solidFill>
                  <a:srgbClr val="990000"/>
                </a:solidFill>
              </a:rPr>
              <a:t>,</a:t>
            </a:r>
            <a:endParaRPr lang="ru-RU" sz="3200">
              <a:solidFill>
                <a:srgbClr val="990000"/>
              </a:solidFill>
            </a:endParaRP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2455863" y="4581525"/>
            <a:ext cx="4559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990000"/>
                </a:solidFill>
              </a:rPr>
              <a:t>содержащее переменную</a:t>
            </a:r>
          </a:p>
          <a:p>
            <a:pPr algn="ctr"/>
            <a:r>
              <a:rPr lang="ru-RU" sz="3200">
                <a:solidFill>
                  <a:srgbClr val="990000"/>
                </a:solidFill>
              </a:rPr>
              <a:t> в показателе степени</a:t>
            </a:r>
          </a:p>
        </p:txBody>
      </p:sp>
      <p:sp>
        <p:nvSpPr>
          <p:cNvPr id="192523" name="Line 11"/>
          <p:cNvSpPr>
            <a:spLocks noChangeShapeType="1"/>
          </p:cNvSpPr>
          <p:nvPr/>
        </p:nvSpPr>
        <p:spPr bwMode="auto">
          <a:xfrm>
            <a:off x="2484438" y="3860800"/>
            <a:ext cx="1655762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 flipH="1">
            <a:off x="5795963" y="3860800"/>
            <a:ext cx="1584325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/>
      <p:bldP spid="192518" grpId="0" animBg="1"/>
      <p:bldP spid="192519" grpId="0" animBg="1"/>
      <p:bldP spid="192520" grpId="0"/>
      <p:bldP spid="192521" grpId="0"/>
      <p:bldP spid="192522" grpId="0"/>
      <p:bldP spid="192522" grpId="1"/>
      <p:bldP spid="192523" grpId="0" animBg="1"/>
      <p:bldP spid="1925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527175" y="10461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816100" y="12620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1116013" y="1844675"/>
          <a:ext cx="7129462" cy="1050925"/>
        </p:xfrm>
        <a:graphic>
          <a:graphicData uri="http://schemas.openxmlformats.org/presentationml/2006/ole">
            <p:oleObj spid="_x0000_s21506" name="Формула" r:id="rId3" imgW="1574640" imgH="228600" progId="Equation.3">
              <p:embed/>
            </p:oleObj>
          </a:graphicData>
        </a:graphic>
      </p:graphicFrame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958975" y="464661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graphicFrame>
        <p:nvGraphicFramePr>
          <p:cNvPr id="193546" name="Object 10"/>
          <p:cNvGraphicFramePr>
            <a:graphicFrameLocks noChangeAspect="1"/>
          </p:cNvGraphicFramePr>
          <p:nvPr/>
        </p:nvGraphicFramePr>
        <p:xfrm>
          <a:off x="1547813" y="5589588"/>
          <a:ext cx="6624637" cy="1081087"/>
        </p:xfrm>
        <a:graphic>
          <a:graphicData uri="http://schemas.openxmlformats.org/presentationml/2006/ole">
            <p:oleObj spid="_x0000_s21507" name="Формула" r:id="rId4" imgW="1803240" imgH="228600" progId="Equation.3">
              <p:embed/>
            </p:oleObj>
          </a:graphicData>
        </a:graphic>
      </p:graphicFrame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250825" y="327025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 </a:t>
            </a:r>
            <a:r>
              <a:rPr lang="en-US" sz="3200">
                <a:solidFill>
                  <a:srgbClr val="990000"/>
                </a:solidFill>
              </a:rPr>
              <a:t>- </a:t>
            </a:r>
            <a:r>
              <a:rPr lang="ru-RU" sz="3200">
                <a:solidFill>
                  <a:srgbClr val="990000"/>
                </a:solidFill>
              </a:rPr>
              <a:t>Каков общий вид простейших</a:t>
            </a:r>
            <a:r>
              <a:rPr lang="en-US" sz="3200">
                <a:solidFill>
                  <a:srgbClr val="990000"/>
                </a:solidFill>
              </a:rPr>
              <a:t> </a:t>
            </a:r>
            <a:r>
              <a:rPr lang="ru-RU" sz="3200">
                <a:solidFill>
                  <a:srgbClr val="990000"/>
                </a:solidFill>
              </a:rPr>
              <a:t>показательных </a:t>
            </a:r>
            <a:r>
              <a:rPr lang="en-US" sz="3200">
                <a:solidFill>
                  <a:srgbClr val="990000"/>
                </a:solidFill>
              </a:rPr>
              <a:t>        </a:t>
            </a:r>
            <a:r>
              <a:rPr lang="ru-RU" sz="3200">
                <a:solidFill>
                  <a:srgbClr val="990000"/>
                </a:solidFill>
              </a:rPr>
              <a:t>уравнений</a:t>
            </a:r>
            <a:r>
              <a:rPr lang="en-US" sz="3200">
                <a:solidFill>
                  <a:srgbClr val="990000"/>
                </a:solidFill>
              </a:rPr>
              <a:t>?</a:t>
            </a:r>
            <a:endParaRPr lang="ru-RU" sz="3200">
              <a:solidFill>
                <a:srgbClr val="990000"/>
              </a:solidFill>
            </a:endParaRP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303213" y="16224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sp>
        <p:nvSpPr>
          <p:cNvPr id="2059" name="Text Box 16"/>
          <p:cNvSpPr txBox="1">
            <a:spLocks noChangeArrowheads="1"/>
          </p:cNvSpPr>
          <p:nvPr/>
        </p:nvSpPr>
        <p:spPr bwMode="auto">
          <a:xfrm>
            <a:off x="4227513" y="1196975"/>
            <a:ext cx="20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/>
          </a:p>
        </p:txBody>
      </p:sp>
      <p:sp>
        <p:nvSpPr>
          <p:cNvPr id="193555" name="Text Box 19"/>
          <p:cNvSpPr txBox="1">
            <a:spLocks noChangeArrowheads="1"/>
          </p:cNvSpPr>
          <p:nvPr/>
        </p:nvSpPr>
        <p:spPr bwMode="auto">
          <a:xfrm>
            <a:off x="519113" y="1262063"/>
            <a:ext cx="3333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990000"/>
                </a:solidFill>
              </a:rPr>
              <a:t>- Метод решения</a:t>
            </a:r>
            <a:r>
              <a:rPr lang="en-US" sz="3200">
                <a:solidFill>
                  <a:srgbClr val="990000"/>
                </a:solidFill>
              </a:rPr>
              <a:t>?</a:t>
            </a:r>
            <a:endParaRPr lang="ru-RU" sz="3200">
              <a:solidFill>
                <a:srgbClr val="990000"/>
              </a:solidFill>
            </a:endParaRPr>
          </a:p>
        </p:txBody>
      </p:sp>
      <p:sp>
        <p:nvSpPr>
          <p:cNvPr id="193556" name="Text Box 20"/>
          <p:cNvSpPr txBox="1">
            <a:spLocks noChangeArrowheads="1"/>
          </p:cNvSpPr>
          <p:nvPr/>
        </p:nvSpPr>
        <p:spPr bwMode="auto">
          <a:xfrm>
            <a:off x="611188" y="2636838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990000"/>
                </a:solidFill>
              </a:rPr>
              <a:t>равносильно</a:t>
            </a:r>
            <a:r>
              <a:rPr lang="en-US" sz="3200">
                <a:solidFill>
                  <a:srgbClr val="990000"/>
                </a:solidFill>
              </a:rPr>
              <a:t> </a:t>
            </a:r>
            <a:r>
              <a:rPr lang="ru-RU" sz="3200">
                <a:solidFill>
                  <a:srgbClr val="990000"/>
                </a:solidFill>
              </a:rPr>
              <a:t>уравнению  </a:t>
            </a:r>
            <a:r>
              <a:rPr lang="en-US" sz="4000" i="1" u="sng">
                <a:solidFill>
                  <a:srgbClr val="990000"/>
                </a:solidFill>
              </a:rPr>
              <a:t>f</a:t>
            </a:r>
            <a:r>
              <a:rPr lang="ru-RU" sz="4000" i="1" u="sng">
                <a:solidFill>
                  <a:srgbClr val="990000"/>
                </a:solidFill>
              </a:rPr>
              <a:t>(</a:t>
            </a:r>
            <a:r>
              <a:rPr lang="en-US" sz="4000" i="1" u="sng">
                <a:solidFill>
                  <a:srgbClr val="990000"/>
                </a:solidFill>
              </a:rPr>
              <a:t>x</a:t>
            </a:r>
            <a:r>
              <a:rPr lang="ru-RU" sz="4000" i="1" u="sng">
                <a:solidFill>
                  <a:srgbClr val="990000"/>
                </a:solidFill>
              </a:rPr>
              <a:t>) = </a:t>
            </a:r>
            <a:r>
              <a:rPr lang="en-US" sz="4000" i="1" u="sng">
                <a:solidFill>
                  <a:srgbClr val="990000"/>
                </a:solidFill>
              </a:rPr>
              <a:t>g</a:t>
            </a:r>
            <a:r>
              <a:rPr lang="ru-RU" sz="4000" i="1" u="sng">
                <a:solidFill>
                  <a:srgbClr val="990000"/>
                </a:solidFill>
              </a:rPr>
              <a:t>(</a:t>
            </a:r>
            <a:r>
              <a:rPr lang="en-US" sz="4000" i="1" u="sng">
                <a:solidFill>
                  <a:srgbClr val="990000"/>
                </a:solidFill>
              </a:rPr>
              <a:t>x</a:t>
            </a:r>
            <a:r>
              <a:rPr lang="ru-RU" sz="4000" i="1" u="sng">
                <a:solidFill>
                  <a:srgbClr val="990000"/>
                </a:solidFill>
              </a:rPr>
              <a:t>)</a:t>
            </a:r>
            <a:endParaRPr lang="en-US" sz="4000" u="sng">
              <a:solidFill>
                <a:srgbClr val="990000"/>
              </a:solidFill>
            </a:endParaRPr>
          </a:p>
        </p:txBody>
      </p:sp>
      <p:sp>
        <p:nvSpPr>
          <p:cNvPr id="2062" name="Text Box 21"/>
          <p:cNvSpPr txBox="1">
            <a:spLocks noChangeArrowheads="1"/>
          </p:cNvSpPr>
          <p:nvPr/>
        </p:nvSpPr>
        <p:spPr bwMode="auto">
          <a:xfrm>
            <a:off x="323850" y="1982788"/>
            <a:ext cx="612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990000"/>
                </a:solidFill>
              </a:rPr>
              <a:t>1</a:t>
            </a:r>
            <a:r>
              <a:rPr lang="ru-RU" sz="320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2063" name="Text Box 22"/>
          <p:cNvSpPr txBox="1">
            <a:spLocks noChangeArrowheads="1"/>
          </p:cNvSpPr>
          <p:nvPr/>
        </p:nvSpPr>
        <p:spPr bwMode="auto">
          <a:xfrm>
            <a:off x="395288" y="5805488"/>
            <a:ext cx="488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990000"/>
                </a:solidFill>
              </a:rPr>
              <a:t>2.</a:t>
            </a:r>
          </a:p>
        </p:txBody>
      </p:sp>
      <p:sp>
        <p:nvSpPr>
          <p:cNvPr id="193559" name="Text Box 23"/>
          <p:cNvSpPr txBox="1">
            <a:spLocks noChangeArrowheads="1"/>
          </p:cNvSpPr>
          <p:nvPr/>
        </p:nvSpPr>
        <p:spPr bwMode="auto">
          <a:xfrm>
            <a:off x="0" y="3716338"/>
            <a:ext cx="198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990000"/>
                </a:solidFill>
              </a:rPr>
              <a:t>Обоснование</a:t>
            </a:r>
            <a:r>
              <a:rPr lang="en-US">
                <a:solidFill>
                  <a:srgbClr val="990000"/>
                </a:solidFill>
              </a:rPr>
              <a:t>:</a:t>
            </a:r>
            <a:endParaRPr lang="ru-RU">
              <a:solidFill>
                <a:srgbClr val="990000"/>
              </a:solidFill>
            </a:endParaRPr>
          </a:p>
        </p:txBody>
      </p:sp>
      <p:sp>
        <p:nvSpPr>
          <p:cNvPr id="193560" name="Text Box 24"/>
          <p:cNvSpPr txBox="1">
            <a:spLocks noChangeArrowheads="1"/>
          </p:cNvSpPr>
          <p:nvPr/>
        </p:nvSpPr>
        <p:spPr bwMode="auto">
          <a:xfrm>
            <a:off x="1908175" y="3716338"/>
            <a:ext cx="66246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i="1" dirty="0">
                <a:solidFill>
                  <a:srgbClr val="990000"/>
                </a:solidFill>
              </a:rPr>
              <a:t>Если степени с равными основаниями, отличными от единицы и большими нуля,  равны, то показатели равны;</a:t>
            </a:r>
          </a:p>
        </p:txBody>
      </p:sp>
      <p:sp>
        <p:nvSpPr>
          <p:cNvPr id="2066" name="Line 25"/>
          <p:cNvSpPr>
            <a:spLocks noChangeShapeType="1"/>
          </p:cNvSpPr>
          <p:nvPr/>
        </p:nvSpPr>
        <p:spPr bwMode="auto">
          <a:xfrm>
            <a:off x="1331913" y="3789363"/>
            <a:ext cx="67691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562" name="Text Box 26"/>
          <p:cNvSpPr txBox="1">
            <a:spLocks noChangeArrowheads="1"/>
          </p:cNvSpPr>
          <p:nvPr/>
        </p:nvSpPr>
        <p:spPr bwMode="auto">
          <a:xfrm>
            <a:off x="303213" y="4889500"/>
            <a:ext cx="8193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990000"/>
                </a:solidFill>
              </a:rPr>
              <a:t>2) функция  монотонна на </a:t>
            </a:r>
            <a:r>
              <a:rPr lang="en-US" i="1">
                <a:solidFill>
                  <a:srgbClr val="990000"/>
                </a:solidFill>
              </a:rPr>
              <a:t>R</a:t>
            </a:r>
            <a:r>
              <a:rPr lang="ru-RU" i="1">
                <a:solidFill>
                  <a:srgbClr val="990000"/>
                </a:solidFill>
              </a:rPr>
              <a:t>, поэтому каждое свое значение </a:t>
            </a:r>
            <a:endParaRPr lang="en-US" i="1">
              <a:solidFill>
                <a:srgbClr val="990000"/>
              </a:solidFill>
            </a:endParaRPr>
          </a:p>
          <a:p>
            <a:r>
              <a:rPr lang="en-US" i="1">
                <a:solidFill>
                  <a:srgbClr val="990000"/>
                </a:solidFill>
              </a:rPr>
              <a:t>    </a:t>
            </a:r>
            <a:r>
              <a:rPr lang="ru-RU" i="1">
                <a:solidFill>
                  <a:srgbClr val="990000"/>
                </a:solidFill>
              </a:rPr>
              <a:t>она принимает при единственном значении аргумента</a:t>
            </a:r>
            <a:r>
              <a:rPr lang="ru-RU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2068" name="Line 27"/>
          <p:cNvSpPr>
            <a:spLocks noChangeShapeType="1"/>
          </p:cNvSpPr>
          <p:nvPr/>
        </p:nvSpPr>
        <p:spPr bwMode="auto">
          <a:xfrm>
            <a:off x="1331913" y="5734050"/>
            <a:ext cx="6624637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Text Box 29"/>
          <p:cNvSpPr txBox="1">
            <a:spLocks noChangeArrowheads="1"/>
          </p:cNvSpPr>
          <p:nvPr/>
        </p:nvSpPr>
        <p:spPr bwMode="auto">
          <a:xfrm>
            <a:off x="5651500" y="105251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3566" name="Text Box 30"/>
          <p:cNvSpPr txBox="1">
            <a:spLocks noChangeArrowheads="1"/>
          </p:cNvSpPr>
          <p:nvPr/>
        </p:nvSpPr>
        <p:spPr bwMode="auto">
          <a:xfrm>
            <a:off x="1908175" y="3213101"/>
            <a:ext cx="554513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</a:rPr>
              <a:t>(</a:t>
            </a:r>
            <a:r>
              <a:rPr lang="ru-RU" sz="2800" b="1" dirty="0">
                <a:solidFill>
                  <a:srgbClr val="0033CC"/>
                </a:solidFill>
              </a:rPr>
              <a:t>уравнивание показателей</a:t>
            </a:r>
            <a:r>
              <a:rPr lang="en-US" sz="2800" b="1" dirty="0">
                <a:solidFill>
                  <a:srgbClr val="0033CC"/>
                </a:solidFill>
              </a:rPr>
              <a:t>)</a:t>
            </a:r>
            <a:endParaRPr lang="ru-RU" sz="2800" b="1" dirty="0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endParaRPr lang="ru-RU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5" grpId="0"/>
      <p:bldP spid="193556" grpId="0"/>
      <p:bldP spid="193559" grpId="0"/>
      <p:bldP spid="193560" grpId="0"/>
      <p:bldP spid="193562" grpId="0"/>
      <p:bldP spid="1935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1527175" y="10461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1816100" y="12620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1087438" y="1844675"/>
          <a:ext cx="6899275" cy="1050925"/>
        </p:xfrm>
        <a:graphic>
          <a:graphicData uri="http://schemas.openxmlformats.org/presentationml/2006/ole">
            <p:oleObj spid="_x0000_s22530" name="Формула" r:id="rId3" imgW="1523880" imgH="228600" progId="Equation.3">
              <p:embed/>
            </p:oleObj>
          </a:graphicData>
        </a:graphic>
      </p:graphicFrame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1958975" y="464661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sp>
        <p:nvSpPr>
          <p:cNvPr id="3082" name="Text Box 8"/>
          <p:cNvSpPr txBox="1">
            <a:spLocks noChangeArrowheads="1"/>
          </p:cNvSpPr>
          <p:nvPr/>
        </p:nvSpPr>
        <p:spPr bwMode="auto">
          <a:xfrm>
            <a:off x="250825" y="327025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 </a:t>
            </a:r>
            <a:r>
              <a:rPr lang="en-US" sz="3200">
                <a:solidFill>
                  <a:srgbClr val="990000"/>
                </a:solidFill>
              </a:rPr>
              <a:t>- </a:t>
            </a:r>
            <a:r>
              <a:rPr lang="ru-RU" sz="3200">
                <a:solidFill>
                  <a:srgbClr val="990000"/>
                </a:solidFill>
              </a:rPr>
              <a:t>Каков общий вид простейших</a:t>
            </a:r>
            <a:r>
              <a:rPr lang="en-US" sz="3200">
                <a:solidFill>
                  <a:srgbClr val="990000"/>
                </a:solidFill>
              </a:rPr>
              <a:t> </a:t>
            </a:r>
            <a:r>
              <a:rPr lang="ru-RU" sz="3200">
                <a:solidFill>
                  <a:srgbClr val="990000"/>
                </a:solidFill>
              </a:rPr>
              <a:t>показательных </a:t>
            </a:r>
            <a:r>
              <a:rPr lang="en-US" sz="3200">
                <a:solidFill>
                  <a:srgbClr val="990000"/>
                </a:solidFill>
              </a:rPr>
              <a:t>        </a:t>
            </a:r>
            <a:r>
              <a:rPr lang="ru-RU" sz="3200">
                <a:solidFill>
                  <a:srgbClr val="990000"/>
                </a:solidFill>
              </a:rPr>
              <a:t>неравенств</a:t>
            </a:r>
            <a:r>
              <a:rPr lang="en-US" sz="3200">
                <a:solidFill>
                  <a:srgbClr val="990000"/>
                </a:solidFill>
              </a:rPr>
              <a:t>?</a:t>
            </a:r>
            <a:endParaRPr lang="ru-RU" sz="3200">
              <a:solidFill>
                <a:srgbClr val="990000"/>
              </a:solidFill>
            </a:endParaRPr>
          </a:p>
        </p:txBody>
      </p:sp>
      <p:sp>
        <p:nvSpPr>
          <p:cNvPr id="3083" name="Text Box 9"/>
          <p:cNvSpPr txBox="1">
            <a:spLocks noChangeArrowheads="1"/>
          </p:cNvSpPr>
          <p:nvPr/>
        </p:nvSpPr>
        <p:spPr bwMode="auto">
          <a:xfrm>
            <a:off x="303213" y="16224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sp>
        <p:nvSpPr>
          <p:cNvPr id="3084" name="Text Box 10"/>
          <p:cNvSpPr txBox="1">
            <a:spLocks noChangeArrowheads="1"/>
          </p:cNvSpPr>
          <p:nvPr/>
        </p:nvSpPr>
        <p:spPr bwMode="auto">
          <a:xfrm>
            <a:off x="4227513" y="1196975"/>
            <a:ext cx="20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/>
          </a:p>
        </p:txBody>
      </p:sp>
      <p:sp>
        <p:nvSpPr>
          <p:cNvPr id="199691" name="Text Box 11"/>
          <p:cNvSpPr txBox="1">
            <a:spLocks noChangeArrowheads="1"/>
          </p:cNvSpPr>
          <p:nvPr/>
        </p:nvSpPr>
        <p:spPr bwMode="auto">
          <a:xfrm>
            <a:off x="519113" y="1262063"/>
            <a:ext cx="3333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990000"/>
                </a:solidFill>
              </a:rPr>
              <a:t>- Метод решения</a:t>
            </a:r>
            <a:r>
              <a:rPr lang="en-US" sz="3200">
                <a:solidFill>
                  <a:srgbClr val="990000"/>
                </a:solidFill>
              </a:rPr>
              <a:t>?</a:t>
            </a:r>
            <a:endParaRPr lang="ru-RU" sz="3200">
              <a:solidFill>
                <a:srgbClr val="990000"/>
              </a:solidFill>
            </a:endParaRPr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250825" y="2636838"/>
            <a:ext cx="8893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990000"/>
                </a:solidFill>
              </a:rPr>
              <a:t>1) Равносильно неравенству  </a:t>
            </a:r>
            <a:r>
              <a:rPr lang="en-US" sz="3200" b="1" i="1">
                <a:solidFill>
                  <a:srgbClr val="0033CC"/>
                </a:solidFill>
              </a:rPr>
              <a:t>f</a:t>
            </a:r>
            <a:r>
              <a:rPr lang="ru-RU" sz="3200" b="1" i="1">
                <a:solidFill>
                  <a:srgbClr val="0033CC"/>
                </a:solidFill>
              </a:rPr>
              <a:t>(</a:t>
            </a:r>
            <a:r>
              <a:rPr lang="en-US" sz="3200" b="1" i="1">
                <a:solidFill>
                  <a:srgbClr val="0033CC"/>
                </a:solidFill>
              </a:rPr>
              <a:t>x</a:t>
            </a:r>
            <a:r>
              <a:rPr lang="ru-RU" sz="3200" b="1" i="1">
                <a:solidFill>
                  <a:srgbClr val="0033CC"/>
                </a:solidFill>
              </a:rPr>
              <a:t>) </a:t>
            </a:r>
            <a:r>
              <a:rPr lang="en-US" sz="3200" b="1" i="1">
                <a:solidFill>
                  <a:srgbClr val="0033CC"/>
                </a:solidFill>
              </a:rPr>
              <a:t>&gt;</a:t>
            </a:r>
            <a:r>
              <a:rPr lang="ru-RU" sz="3200" b="1" i="1">
                <a:solidFill>
                  <a:srgbClr val="0033CC"/>
                </a:solidFill>
              </a:rPr>
              <a:t> </a:t>
            </a:r>
            <a:r>
              <a:rPr lang="en-US" sz="3200" b="1" i="1">
                <a:solidFill>
                  <a:srgbClr val="0033CC"/>
                </a:solidFill>
              </a:rPr>
              <a:t>g</a:t>
            </a:r>
            <a:r>
              <a:rPr lang="ru-RU" sz="3200" b="1" i="1">
                <a:solidFill>
                  <a:srgbClr val="0033CC"/>
                </a:solidFill>
              </a:rPr>
              <a:t>(</a:t>
            </a:r>
            <a:r>
              <a:rPr lang="en-US" sz="3200" b="1" i="1">
                <a:solidFill>
                  <a:srgbClr val="0033CC"/>
                </a:solidFill>
              </a:rPr>
              <a:t>x</a:t>
            </a:r>
            <a:r>
              <a:rPr lang="ru-RU" sz="3200" b="1" i="1">
                <a:solidFill>
                  <a:srgbClr val="0033CC"/>
                </a:solidFill>
              </a:rPr>
              <a:t>), а</a:t>
            </a:r>
            <a:r>
              <a:rPr lang="en-US" sz="3200" b="1" i="1">
                <a:solidFill>
                  <a:srgbClr val="0033CC"/>
                </a:solidFill>
              </a:rPr>
              <a:t>&gt;</a:t>
            </a:r>
            <a:r>
              <a:rPr lang="ru-RU" sz="3200" b="1" i="1">
                <a:solidFill>
                  <a:srgbClr val="0033CC"/>
                </a:solidFill>
              </a:rPr>
              <a:t>1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199695" name="Text Box 15"/>
          <p:cNvSpPr txBox="1">
            <a:spLocks noChangeArrowheads="1"/>
          </p:cNvSpPr>
          <p:nvPr/>
        </p:nvSpPr>
        <p:spPr bwMode="auto">
          <a:xfrm>
            <a:off x="0" y="4005263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990000"/>
                </a:solidFill>
              </a:rPr>
              <a:t>Обоснование</a:t>
            </a:r>
            <a:r>
              <a:rPr lang="en-US" b="1" u="sng">
                <a:solidFill>
                  <a:srgbClr val="990000"/>
                </a:solidFill>
              </a:rPr>
              <a:t>:</a:t>
            </a:r>
            <a:endParaRPr lang="ru-RU" b="1" u="sng">
              <a:solidFill>
                <a:srgbClr val="990000"/>
              </a:solidFill>
            </a:endParaRPr>
          </a:p>
        </p:txBody>
      </p:sp>
      <p:sp>
        <p:nvSpPr>
          <p:cNvPr id="199696" name="Text Box 16"/>
          <p:cNvSpPr txBox="1">
            <a:spLocks noChangeArrowheads="1"/>
          </p:cNvSpPr>
          <p:nvPr/>
        </p:nvSpPr>
        <p:spPr bwMode="auto">
          <a:xfrm>
            <a:off x="2051050" y="4005263"/>
            <a:ext cx="7092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b="1" i="1">
                <a:solidFill>
                  <a:srgbClr val="990000"/>
                </a:solidFill>
              </a:rPr>
              <a:t>а)   Показательная функция     монотонно возрастает </a:t>
            </a:r>
            <a:r>
              <a:rPr lang="ru-RU" b="1" i="1">
                <a:solidFill>
                  <a:srgbClr val="0033CC"/>
                </a:solidFill>
              </a:rPr>
              <a:t>(убывает)</a:t>
            </a:r>
            <a:r>
              <a:rPr lang="ru-RU" b="1" i="1">
                <a:solidFill>
                  <a:srgbClr val="990000"/>
                </a:solidFill>
              </a:rPr>
              <a:t> на </a:t>
            </a:r>
            <a:r>
              <a:rPr lang="en-US" b="1" i="1">
                <a:solidFill>
                  <a:srgbClr val="990000"/>
                </a:solidFill>
              </a:rPr>
              <a:t>R</a:t>
            </a:r>
            <a:r>
              <a:rPr lang="ru-RU" b="1" i="1">
                <a:solidFill>
                  <a:srgbClr val="990000"/>
                </a:solidFill>
              </a:rPr>
              <a:t>, поэтому большему </a:t>
            </a:r>
            <a:r>
              <a:rPr lang="ru-RU" b="1" i="1">
                <a:solidFill>
                  <a:srgbClr val="0033CC"/>
                </a:solidFill>
              </a:rPr>
              <a:t>(меньшему)</a:t>
            </a:r>
            <a:r>
              <a:rPr lang="ru-RU" b="1" i="1">
                <a:solidFill>
                  <a:srgbClr val="990000"/>
                </a:solidFill>
              </a:rPr>
              <a:t>  значению функции соответствует большее значение аргумента.</a:t>
            </a:r>
            <a:r>
              <a:rPr lang="ru-RU" b="1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199698" name="Text Box 18"/>
          <p:cNvSpPr txBox="1">
            <a:spLocks noChangeArrowheads="1"/>
          </p:cNvSpPr>
          <p:nvPr/>
        </p:nvSpPr>
        <p:spPr bwMode="auto">
          <a:xfrm>
            <a:off x="539750" y="5445125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990000"/>
                </a:solidFill>
              </a:rPr>
              <a:t>б) Если </a:t>
            </a:r>
            <a:r>
              <a:rPr lang="en-US" b="1" i="1">
                <a:solidFill>
                  <a:srgbClr val="990000"/>
                </a:solidFill>
              </a:rPr>
              <a:t>a</a:t>
            </a:r>
            <a:r>
              <a:rPr lang="ru-RU" b="1" i="1">
                <a:solidFill>
                  <a:srgbClr val="990000"/>
                </a:solidFill>
              </a:rPr>
              <a:t>&gt;1, то из неравенства                       </a:t>
            </a:r>
            <a:endParaRPr lang="ru-RU" sz="3200">
              <a:solidFill>
                <a:srgbClr val="990000"/>
              </a:solidFill>
            </a:endParaRPr>
          </a:p>
        </p:txBody>
      </p:sp>
      <p:sp>
        <p:nvSpPr>
          <p:cNvPr id="309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9700" name="Object 20"/>
          <p:cNvGraphicFramePr>
            <a:graphicFrameLocks noChangeAspect="1"/>
          </p:cNvGraphicFramePr>
          <p:nvPr/>
        </p:nvGraphicFramePr>
        <p:xfrm>
          <a:off x="5148263" y="5373688"/>
          <a:ext cx="3097212" cy="587375"/>
        </p:xfrm>
        <a:graphic>
          <a:graphicData uri="http://schemas.openxmlformats.org/presentationml/2006/ole">
            <p:oleObj spid="_x0000_s22531" name="Формула" r:id="rId4" imgW="1054100" imgH="203200" progId="Equation.3">
              <p:embed/>
            </p:oleObj>
          </a:graphicData>
        </a:graphic>
      </p:graphicFrame>
      <p:sp>
        <p:nvSpPr>
          <p:cNvPr id="309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92" name="Rectangle 2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9704" name="Object 24"/>
          <p:cNvGraphicFramePr>
            <a:graphicFrameLocks noChangeAspect="1"/>
          </p:cNvGraphicFramePr>
          <p:nvPr/>
        </p:nvGraphicFramePr>
        <p:xfrm>
          <a:off x="5148263" y="5805488"/>
          <a:ext cx="3382962" cy="628650"/>
        </p:xfrm>
        <a:graphic>
          <a:graphicData uri="http://schemas.openxmlformats.org/presentationml/2006/ole">
            <p:oleObj spid="_x0000_s22532" name="Формула" r:id="rId5" imgW="1079032" imgH="203112" progId="Equation.3">
              <p:embed/>
            </p:oleObj>
          </a:graphicData>
        </a:graphic>
      </p:graphicFrame>
      <p:sp>
        <p:nvSpPr>
          <p:cNvPr id="3093" name="Line 26"/>
          <p:cNvSpPr>
            <a:spLocks noChangeShapeType="1"/>
          </p:cNvSpPr>
          <p:nvPr/>
        </p:nvSpPr>
        <p:spPr bwMode="auto">
          <a:xfrm>
            <a:off x="1042988" y="6669088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07" name="Text Box 27"/>
          <p:cNvSpPr txBox="1">
            <a:spLocks noChangeArrowheads="1"/>
          </p:cNvSpPr>
          <p:nvPr/>
        </p:nvSpPr>
        <p:spPr bwMode="auto">
          <a:xfrm>
            <a:off x="2124075" y="3573463"/>
            <a:ext cx="513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CC"/>
                </a:solidFill>
              </a:rPr>
              <a:t>(сравнение показателей)</a:t>
            </a:r>
          </a:p>
        </p:txBody>
      </p:sp>
      <p:sp>
        <p:nvSpPr>
          <p:cNvPr id="199709" name="Text Box 29"/>
          <p:cNvSpPr txBox="1">
            <a:spLocks noChangeArrowheads="1"/>
          </p:cNvSpPr>
          <p:nvPr/>
        </p:nvSpPr>
        <p:spPr bwMode="auto">
          <a:xfrm>
            <a:off x="250825" y="3068638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990000"/>
                </a:solidFill>
              </a:rPr>
              <a:t>2) Равносильно неравенству </a:t>
            </a:r>
            <a:r>
              <a:rPr lang="en-US" sz="3200" b="1" i="1">
                <a:solidFill>
                  <a:schemeClr val="accent1"/>
                </a:solidFill>
              </a:rPr>
              <a:t>f</a:t>
            </a:r>
            <a:r>
              <a:rPr lang="ru-RU" sz="3200" b="1" i="1">
                <a:solidFill>
                  <a:schemeClr val="accent1"/>
                </a:solidFill>
              </a:rPr>
              <a:t>(</a:t>
            </a:r>
            <a:r>
              <a:rPr lang="en-US" sz="3200" b="1" i="1">
                <a:solidFill>
                  <a:schemeClr val="accent1"/>
                </a:solidFill>
              </a:rPr>
              <a:t>x</a:t>
            </a:r>
            <a:r>
              <a:rPr lang="ru-RU" sz="3200" b="1" i="1">
                <a:solidFill>
                  <a:schemeClr val="accent1"/>
                </a:solidFill>
              </a:rPr>
              <a:t>) </a:t>
            </a:r>
            <a:r>
              <a:rPr lang="en-US" sz="3200" b="1" i="1">
                <a:solidFill>
                  <a:schemeClr val="accent1"/>
                </a:solidFill>
              </a:rPr>
              <a:t>&lt;</a:t>
            </a:r>
            <a:r>
              <a:rPr lang="ru-RU" sz="3200" b="1" i="1">
                <a:solidFill>
                  <a:schemeClr val="accent1"/>
                </a:solidFill>
              </a:rPr>
              <a:t> </a:t>
            </a:r>
            <a:r>
              <a:rPr lang="en-US" sz="3200" b="1" i="1">
                <a:solidFill>
                  <a:schemeClr val="accent1"/>
                </a:solidFill>
              </a:rPr>
              <a:t>g</a:t>
            </a:r>
            <a:r>
              <a:rPr lang="ru-RU" sz="3200" b="1" i="1">
                <a:solidFill>
                  <a:schemeClr val="accent1"/>
                </a:solidFill>
              </a:rPr>
              <a:t>(</a:t>
            </a:r>
            <a:r>
              <a:rPr lang="en-US" sz="3200" b="1" i="1">
                <a:solidFill>
                  <a:schemeClr val="accent1"/>
                </a:solidFill>
              </a:rPr>
              <a:t>x</a:t>
            </a:r>
            <a:r>
              <a:rPr lang="ru-RU" sz="3200" b="1" i="1">
                <a:solidFill>
                  <a:schemeClr val="accent1"/>
                </a:solidFill>
              </a:rPr>
              <a:t>),</a:t>
            </a:r>
            <a:r>
              <a:rPr lang="ru-RU" sz="3200" b="1">
                <a:solidFill>
                  <a:schemeClr val="accent1"/>
                </a:solidFill>
              </a:rPr>
              <a:t> 0</a:t>
            </a:r>
            <a:r>
              <a:rPr lang="en-US" sz="3200" b="1">
                <a:solidFill>
                  <a:schemeClr val="accent1"/>
                </a:solidFill>
              </a:rPr>
              <a:t>&lt;</a:t>
            </a:r>
            <a:r>
              <a:rPr lang="ru-RU" sz="3200" b="1" i="1">
                <a:solidFill>
                  <a:schemeClr val="accent1"/>
                </a:solidFill>
              </a:rPr>
              <a:t>а</a:t>
            </a:r>
            <a:r>
              <a:rPr lang="en-US" sz="3200" b="1" i="1">
                <a:solidFill>
                  <a:schemeClr val="accent1"/>
                </a:solidFill>
              </a:rPr>
              <a:t>&lt;1</a:t>
            </a:r>
            <a:r>
              <a:rPr lang="ru-RU" sz="3200" b="1" i="1">
                <a:solidFill>
                  <a:schemeClr val="accent1"/>
                </a:solidFill>
              </a:rPr>
              <a:t>.</a:t>
            </a:r>
            <a:endParaRPr lang="ru-RU" sz="3200" b="1">
              <a:solidFill>
                <a:schemeClr val="accent1"/>
              </a:solidFill>
            </a:endParaRPr>
          </a:p>
        </p:txBody>
      </p:sp>
      <p:sp>
        <p:nvSpPr>
          <p:cNvPr id="199711" name="Text Box 31"/>
          <p:cNvSpPr txBox="1">
            <a:spLocks noChangeArrowheads="1"/>
          </p:cNvSpPr>
          <p:nvPr/>
        </p:nvSpPr>
        <p:spPr bwMode="auto">
          <a:xfrm>
            <a:off x="827088" y="5876925"/>
            <a:ext cx="648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990000"/>
                </a:solidFill>
              </a:rPr>
              <a:t>если 0&lt;</a:t>
            </a:r>
            <a:r>
              <a:rPr lang="en-US" b="1" i="1">
                <a:solidFill>
                  <a:srgbClr val="990000"/>
                </a:solidFill>
              </a:rPr>
              <a:t>a</a:t>
            </a:r>
            <a:r>
              <a:rPr lang="ru-RU" b="1" i="1">
                <a:solidFill>
                  <a:srgbClr val="990000"/>
                </a:solidFill>
              </a:rPr>
              <a:t>&lt;1, то из неравенства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1" grpId="0"/>
      <p:bldP spid="199692" grpId="0"/>
      <p:bldP spid="199695" grpId="0"/>
      <p:bldP spid="199696" grpId="0"/>
      <p:bldP spid="199698" grpId="0"/>
      <p:bldP spid="199707" grpId="0"/>
      <p:bldP spid="199709" grpId="0"/>
      <p:bldP spid="1997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Text Box 4"/>
          <p:cNvSpPr txBox="1">
            <a:spLocks noChangeArrowheads="1"/>
          </p:cNvSpPr>
          <p:nvPr/>
        </p:nvSpPr>
        <p:spPr bwMode="auto">
          <a:xfrm>
            <a:off x="3040063" y="182563"/>
            <a:ext cx="3260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 dirty="0">
                <a:solidFill>
                  <a:srgbClr val="990000"/>
                </a:solidFill>
              </a:rPr>
              <a:t>Работаем устно</a:t>
            </a:r>
            <a:r>
              <a:rPr lang="en-US" sz="2800" b="1" u="sng" dirty="0">
                <a:solidFill>
                  <a:srgbClr val="990000"/>
                </a:solidFill>
              </a:rPr>
              <a:t>:</a:t>
            </a:r>
            <a:endParaRPr lang="ru-RU" sz="2800" b="1" u="sng" dirty="0">
              <a:solidFill>
                <a:srgbClr val="990000"/>
              </a:solidFill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547813" y="2492375"/>
          <a:ext cx="1614487" cy="674688"/>
        </p:xfrm>
        <a:graphic>
          <a:graphicData uri="http://schemas.openxmlformats.org/presentationml/2006/ole">
            <p:oleObj spid="_x0000_s23554" name="Формула" r:id="rId3" imgW="545760" imgH="228600" progId="Equation.3">
              <p:embed/>
            </p:oleObj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1619250" y="3357563"/>
          <a:ext cx="2879725" cy="1114425"/>
        </p:xfrm>
        <a:graphic>
          <a:graphicData uri="http://schemas.openxmlformats.org/presentationml/2006/ole">
            <p:oleObj spid="_x0000_s23555" name="Формула" r:id="rId4" imgW="761760" imgH="393480" progId="Equation.3">
              <p:embed/>
            </p:oleObj>
          </a:graphicData>
        </a:graphic>
      </p:graphicFrame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1763713" y="4508500"/>
          <a:ext cx="2519362" cy="1103313"/>
        </p:xfrm>
        <a:graphic>
          <a:graphicData uri="http://schemas.openxmlformats.org/presentationml/2006/ole">
            <p:oleObj spid="_x0000_s23556" name="Формула" r:id="rId5" imgW="977760" imgH="393480" progId="Equation.3">
              <p:embed/>
            </p:oleObj>
          </a:graphicData>
        </a:graphic>
      </p:graphicFrame>
      <p:graphicFrame>
        <p:nvGraphicFramePr>
          <p:cNvPr id="4101" name="Object 9"/>
          <p:cNvGraphicFramePr>
            <a:graphicFrameLocks noChangeAspect="1"/>
          </p:cNvGraphicFramePr>
          <p:nvPr/>
        </p:nvGraphicFramePr>
        <p:xfrm>
          <a:off x="4067175" y="5373688"/>
          <a:ext cx="2305050" cy="1190625"/>
        </p:xfrm>
        <a:graphic>
          <a:graphicData uri="http://schemas.openxmlformats.org/presentationml/2006/ole">
            <p:oleObj spid="_x0000_s23557" name="Формула" r:id="rId6" imgW="761760" imgH="393480" progId="Equation.3">
              <p:embed/>
            </p:oleObj>
          </a:graphicData>
        </a:graphic>
      </p:graphicFrame>
      <p:graphicFrame>
        <p:nvGraphicFramePr>
          <p:cNvPr id="4102" name="Object 10"/>
          <p:cNvGraphicFramePr>
            <a:graphicFrameLocks noChangeAspect="1"/>
          </p:cNvGraphicFramePr>
          <p:nvPr/>
        </p:nvGraphicFramePr>
        <p:xfrm>
          <a:off x="5651500" y="4652963"/>
          <a:ext cx="2087563" cy="647700"/>
        </p:xfrm>
        <a:graphic>
          <a:graphicData uri="http://schemas.openxmlformats.org/presentationml/2006/ole">
            <p:oleObj spid="_x0000_s23558" name="Формула" r:id="rId7" imgW="736560" imgH="228600" progId="Equation.3">
              <p:embed/>
            </p:oleObj>
          </a:graphicData>
        </a:graphic>
      </p:graphicFrame>
      <p:graphicFrame>
        <p:nvGraphicFramePr>
          <p:cNvPr id="4103" name="Object 11"/>
          <p:cNvGraphicFramePr>
            <a:graphicFrameLocks noChangeAspect="1"/>
          </p:cNvGraphicFramePr>
          <p:nvPr/>
        </p:nvGraphicFramePr>
        <p:xfrm>
          <a:off x="3995738" y="2492375"/>
          <a:ext cx="1296987" cy="608013"/>
        </p:xfrm>
        <a:graphic>
          <a:graphicData uri="http://schemas.openxmlformats.org/presentationml/2006/ole">
            <p:oleObj spid="_x0000_s23559" name="Формула" r:id="rId8" imgW="406080" imgH="190440" progId="Equation.3">
              <p:embed/>
            </p:oleObj>
          </a:graphicData>
        </a:graphic>
      </p:graphicFrame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755650" y="765175"/>
            <a:ext cx="232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Сравните </a:t>
            </a:r>
            <a:r>
              <a:rPr lang="en-US" b="1" i="1">
                <a:solidFill>
                  <a:srgbClr val="990000"/>
                </a:solidFill>
              </a:rPr>
              <a:t>x</a:t>
            </a:r>
            <a:r>
              <a:rPr lang="en-US" b="1">
                <a:solidFill>
                  <a:srgbClr val="990000"/>
                </a:solidFill>
              </a:rPr>
              <a:t> </a:t>
            </a:r>
            <a:r>
              <a:rPr lang="ru-RU" b="1">
                <a:solidFill>
                  <a:srgbClr val="990000"/>
                </a:solidFill>
              </a:rPr>
              <a:t>и </a:t>
            </a:r>
            <a:r>
              <a:rPr lang="en-US" b="1" i="1">
                <a:solidFill>
                  <a:srgbClr val="990000"/>
                </a:solidFill>
              </a:rPr>
              <a:t>y</a:t>
            </a:r>
            <a:r>
              <a:rPr lang="en-US" b="1">
                <a:solidFill>
                  <a:srgbClr val="990000"/>
                </a:solidFill>
              </a:rPr>
              <a:t>:</a:t>
            </a:r>
          </a:p>
        </p:txBody>
      </p:sp>
      <p:sp>
        <p:nvSpPr>
          <p:cNvPr id="4113" name="Rectangle 15"/>
          <p:cNvSpPr>
            <a:spLocks noChangeArrowheads="1"/>
          </p:cNvSpPr>
          <p:nvPr/>
        </p:nvSpPr>
        <p:spPr bwMode="auto">
          <a:xfrm>
            <a:off x="3132138" y="31416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3200"/>
          </a:p>
        </p:txBody>
      </p:sp>
      <p:sp>
        <p:nvSpPr>
          <p:cNvPr id="4114" name="Rectangle 27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4" name="Object 26"/>
          <p:cNvGraphicFramePr>
            <a:graphicFrameLocks noChangeAspect="1"/>
          </p:cNvGraphicFramePr>
          <p:nvPr/>
        </p:nvGraphicFramePr>
        <p:xfrm>
          <a:off x="4788024" y="620688"/>
          <a:ext cx="1943100" cy="898525"/>
        </p:xfrm>
        <a:graphic>
          <a:graphicData uri="http://schemas.openxmlformats.org/presentationml/2006/ole">
            <p:oleObj spid="_x0000_s23560" name="Формула" r:id="rId9" imgW="761669" imgH="393529" progId="Equation.3">
              <p:embed/>
            </p:oleObj>
          </a:graphicData>
        </a:graphic>
      </p:graphicFrame>
      <p:sp>
        <p:nvSpPr>
          <p:cNvPr id="4115" name="Rectangle 29"/>
          <p:cNvSpPr>
            <a:spLocks noChangeArrowheads="1"/>
          </p:cNvSpPr>
          <p:nvPr/>
        </p:nvSpPr>
        <p:spPr bwMode="auto">
          <a:xfrm>
            <a:off x="0" y="3500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5" name="Object 28"/>
          <p:cNvGraphicFramePr>
            <a:graphicFrameLocks noChangeAspect="1"/>
          </p:cNvGraphicFramePr>
          <p:nvPr/>
        </p:nvGraphicFramePr>
        <p:xfrm>
          <a:off x="7092280" y="836712"/>
          <a:ext cx="1655763" cy="609600"/>
        </p:xfrm>
        <a:graphic>
          <a:graphicData uri="http://schemas.openxmlformats.org/presentationml/2006/ole">
            <p:oleObj spid="_x0000_s23561" name="Формула" r:id="rId10" imgW="545626" imgH="203024" progId="Equation.3">
              <p:embed/>
            </p:oleObj>
          </a:graphicData>
        </a:graphic>
      </p:graphicFrame>
      <p:sp>
        <p:nvSpPr>
          <p:cNvPr id="4116" name="Text Box 30"/>
          <p:cNvSpPr txBox="1">
            <a:spLocks noChangeArrowheads="1"/>
          </p:cNvSpPr>
          <p:nvPr/>
        </p:nvSpPr>
        <p:spPr bwMode="auto">
          <a:xfrm>
            <a:off x="755650" y="1655763"/>
            <a:ext cx="493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Сравните основание </a:t>
            </a:r>
            <a:r>
              <a:rPr lang="ru-RU" b="1" i="1">
                <a:solidFill>
                  <a:srgbClr val="990000"/>
                </a:solidFill>
              </a:rPr>
              <a:t>а </a:t>
            </a:r>
            <a:r>
              <a:rPr lang="ru-RU" b="1">
                <a:solidFill>
                  <a:srgbClr val="990000"/>
                </a:solidFill>
              </a:rPr>
              <a:t>с единицей</a:t>
            </a:r>
            <a:r>
              <a:rPr lang="en-US">
                <a:solidFill>
                  <a:srgbClr val="990000"/>
                </a:solidFill>
              </a:rPr>
              <a:t>:</a:t>
            </a:r>
            <a:endParaRPr lang="ru-RU" i="1">
              <a:solidFill>
                <a:srgbClr val="990000"/>
              </a:solidFill>
            </a:endParaRPr>
          </a:p>
        </p:txBody>
      </p:sp>
      <p:sp>
        <p:nvSpPr>
          <p:cNvPr id="4117" name="Rectangle 32"/>
          <p:cNvSpPr>
            <a:spLocks noChangeArrowheads="1"/>
          </p:cNvSpPr>
          <p:nvPr/>
        </p:nvSpPr>
        <p:spPr bwMode="auto">
          <a:xfrm>
            <a:off x="0" y="3573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6" name="Object 31"/>
          <p:cNvGraphicFramePr>
            <a:graphicFrameLocks noChangeAspect="1"/>
          </p:cNvGraphicFramePr>
          <p:nvPr/>
        </p:nvGraphicFramePr>
        <p:xfrm>
          <a:off x="5580063" y="1412875"/>
          <a:ext cx="1368425" cy="865188"/>
        </p:xfrm>
        <a:graphic>
          <a:graphicData uri="http://schemas.openxmlformats.org/presentationml/2006/ole">
            <p:oleObj spid="_x0000_s23562" name="Формула" r:id="rId11" imgW="545863" imgH="342751" progId="Equation.3">
              <p:embed/>
            </p:oleObj>
          </a:graphicData>
        </a:graphic>
      </p:graphicFrame>
      <p:sp>
        <p:nvSpPr>
          <p:cNvPr id="4118" name="Rectangle 34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7" name="Object 33"/>
          <p:cNvGraphicFramePr>
            <a:graphicFrameLocks noChangeAspect="1"/>
          </p:cNvGraphicFramePr>
          <p:nvPr/>
        </p:nvGraphicFramePr>
        <p:xfrm>
          <a:off x="7164388" y="1700213"/>
          <a:ext cx="1728787" cy="539750"/>
        </p:xfrm>
        <a:graphic>
          <a:graphicData uri="http://schemas.openxmlformats.org/presentationml/2006/ole">
            <p:oleObj spid="_x0000_s23563" name="Формула" r:id="rId12" imgW="736600" imgH="228600" progId="Equation.3">
              <p:embed/>
            </p:oleObj>
          </a:graphicData>
        </a:graphic>
      </p:graphicFrame>
      <p:sp>
        <p:nvSpPr>
          <p:cNvPr id="4119" name="Rectangle 36"/>
          <p:cNvSpPr>
            <a:spLocks noChangeArrowheads="1"/>
          </p:cNvSpPr>
          <p:nvPr/>
        </p:nvSpPr>
        <p:spPr bwMode="auto"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8" name="Object 35"/>
          <p:cNvGraphicFramePr>
            <a:graphicFrameLocks noChangeAspect="1"/>
          </p:cNvGraphicFramePr>
          <p:nvPr/>
        </p:nvGraphicFramePr>
        <p:xfrm>
          <a:off x="6227763" y="2349500"/>
          <a:ext cx="1873250" cy="1028700"/>
        </p:xfrm>
        <a:graphic>
          <a:graphicData uri="http://schemas.openxmlformats.org/presentationml/2006/ole">
            <p:oleObj spid="_x0000_s23564" name="Формула" r:id="rId13" imgW="711000" imgH="393480" progId="Equation.3">
              <p:embed/>
            </p:oleObj>
          </a:graphicData>
        </a:graphic>
      </p:graphicFrame>
      <p:sp>
        <p:nvSpPr>
          <p:cNvPr id="4120" name="Rectangle 38"/>
          <p:cNvSpPr>
            <a:spLocks noChangeArrowheads="1"/>
          </p:cNvSpPr>
          <p:nvPr/>
        </p:nvSpPr>
        <p:spPr bwMode="auto">
          <a:xfrm>
            <a:off x="0" y="371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9" name="Object 37"/>
          <p:cNvGraphicFramePr>
            <a:graphicFrameLocks noChangeAspect="1"/>
          </p:cNvGraphicFramePr>
          <p:nvPr/>
        </p:nvGraphicFramePr>
        <p:xfrm>
          <a:off x="5724525" y="3429000"/>
          <a:ext cx="1727200" cy="684213"/>
        </p:xfrm>
        <a:graphic>
          <a:graphicData uri="http://schemas.openxmlformats.org/presentationml/2006/ole">
            <p:oleObj spid="_x0000_s23565" name="Формула" r:id="rId14" imgW="507780" imgH="203112" progId="Equation.3">
              <p:embed/>
            </p:oleObj>
          </a:graphicData>
        </a:graphic>
      </p:graphicFrame>
      <p:sp>
        <p:nvSpPr>
          <p:cNvPr id="4121" name="Text Box 39"/>
          <p:cNvSpPr txBox="1">
            <a:spLocks noChangeArrowheads="1"/>
          </p:cNvSpPr>
          <p:nvPr/>
        </p:nvSpPr>
        <p:spPr bwMode="auto">
          <a:xfrm>
            <a:off x="1023938" y="2486025"/>
            <a:ext cx="48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9900"/>
                </a:solidFill>
              </a:rPr>
              <a:t>1.</a:t>
            </a:r>
            <a:endParaRPr lang="ru-RU" sz="3200" b="1">
              <a:solidFill>
                <a:srgbClr val="FF9900"/>
              </a:solidFill>
            </a:endParaRPr>
          </a:p>
        </p:txBody>
      </p:sp>
      <p:sp>
        <p:nvSpPr>
          <p:cNvPr id="4122" name="Text Box 40"/>
          <p:cNvSpPr txBox="1">
            <a:spLocks noChangeArrowheads="1"/>
          </p:cNvSpPr>
          <p:nvPr/>
        </p:nvSpPr>
        <p:spPr bwMode="auto">
          <a:xfrm>
            <a:off x="3563938" y="2492375"/>
            <a:ext cx="48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9900"/>
                </a:solidFill>
              </a:rPr>
              <a:t>2.</a:t>
            </a:r>
            <a:endParaRPr lang="ru-RU" sz="3200" b="1">
              <a:solidFill>
                <a:srgbClr val="FF9900"/>
              </a:solidFill>
            </a:endParaRPr>
          </a:p>
        </p:txBody>
      </p:sp>
      <p:sp>
        <p:nvSpPr>
          <p:cNvPr id="4123" name="Text Box 41"/>
          <p:cNvSpPr txBox="1">
            <a:spLocks noChangeArrowheads="1"/>
          </p:cNvSpPr>
          <p:nvPr/>
        </p:nvSpPr>
        <p:spPr bwMode="auto">
          <a:xfrm>
            <a:off x="5795963" y="2492375"/>
            <a:ext cx="48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9900"/>
                </a:solidFill>
              </a:rPr>
              <a:t>3.</a:t>
            </a:r>
            <a:endParaRPr lang="ru-RU" sz="3200" b="1">
              <a:solidFill>
                <a:srgbClr val="FF9900"/>
              </a:solidFill>
            </a:endParaRPr>
          </a:p>
        </p:txBody>
      </p:sp>
      <p:sp>
        <p:nvSpPr>
          <p:cNvPr id="4124" name="Text Box 42"/>
          <p:cNvSpPr txBox="1">
            <a:spLocks noChangeArrowheads="1"/>
          </p:cNvSpPr>
          <p:nvPr/>
        </p:nvSpPr>
        <p:spPr bwMode="auto">
          <a:xfrm>
            <a:off x="1116013" y="3573463"/>
            <a:ext cx="488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9900"/>
                </a:solidFill>
              </a:rPr>
              <a:t>4.</a:t>
            </a:r>
            <a:endParaRPr lang="ru-RU" sz="3200" b="1">
              <a:solidFill>
                <a:srgbClr val="FF9900"/>
              </a:solidFill>
            </a:endParaRPr>
          </a:p>
        </p:txBody>
      </p:sp>
      <p:sp>
        <p:nvSpPr>
          <p:cNvPr id="4125" name="Text Box 43"/>
          <p:cNvSpPr txBox="1">
            <a:spLocks noChangeArrowheads="1"/>
          </p:cNvSpPr>
          <p:nvPr/>
        </p:nvSpPr>
        <p:spPr bwMode="auto">
          <a:xfrm>
            <a:off x="5219700" y="3500438"/>
            <a:ext cx="488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9900"/>
                </a:solidFill>
              </a:rPr>
              <a:t>5.</a:t>
            </a:r>
            <a:endParaRPr lang="ru-RU" sz="3200" b="1">
              <a:solidFill>
                <a:srgbClr val="FF9900"/>
              </a:solidFill>
            </a:endParaRPr>
          </a:p>
        </p:txBody>
      </p:sp>
      <p:sp>
        <p:nvSpPr>
          <p:cNvPr id="4126" name="Text Box 44"/>
          <p:cNvSpPr txBox="1">
            <a:spLocks noChangeArrowheads="1"/>
          </p:cNvSpPr>
          <p:nvPr/>
        </p:nvSpPr>
        <p:spPr bwMode="auto">
          <a:xfrm>
            <a:off x="1187450" y="4724400"/>
            <a:ext cx="48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9900"/>
                </a:solidFill>
              </a:rPr>
              <a:t>6.</a:t>
            </a:r>
            <a:endParaRPr lang="ru-RU" sz="3200" b="1">
              <a:solidFill>
                <a:srgbClr val="FF9900"/>
              </a:solidFill>
            </a:endParaRPr>
          </a:p>
        </p:txBody>
      </p:sp>
      <p:sp>
        <p:nvSpPr>
          <p:cNvPr id="4127" name="Text Box 45"/>
          <p:cNvSpPr txBox="1">
            <a:spLocks noChangeArrowheads="1"/>
          </p:cNvSpPr>
          <p:nvPr/>
        </p:nvSpPr>
        <p:spPr bwMode="auto">
          <a:xfrm>
            <a:off x="5003800" y="4652963"/>
            <a:ext cx="488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9900"/>
                </a:solidFill>
              </a:rPr>
              <a:t>7.</a:t>
            </a:r>
            <a:endParaRPr lang="ru-RU" sz="3200" b="1">
              <a:solidFill>
                <a:srgbClr val="FF9900"/>
              </a:solidFill>
            </a:endParaRPr>
          </a:p>
        </p:txBody>
      </p:sp>
      <p:sp>
        <p:nvSpPr>
          <p:cNvPr id="4128" name="Text Box 46"/>
          <p:cNvSpPr txBox="1">
            <a:spLocks noChangeArrowheads="1"/>
          </p:cNvSpPr>
          <p:nvPr/>
        </p:nvSpPr>
        <p:spPr bwMode="auto">
          <a:xfrm>
            <a:off x="3543300" y="5654675"/>
            <a:ext cx="48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9900"/>
                </a:solidFill>
              </a:rPr>
              <a:t>8.</a:t>
            </a:r>
            <a:endParaRPr lang="ru-RU" sz="3200" b="1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ext Box 4"/>
          <p:cNvSpPr txBox="1">
            <a:spLocks noChangeArrowheads="1"/>
          </p:cNvSpPr>
          <p:nvPr/>
        </p:nvSpPr>
        <p:spPr bwMode="auto">
          <a:xfrm>
            <a:off x="2032000" y="38100"/>
            <a:ext cx="5792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u="sng">
                <a:solidFill>
                  <a:srgbClr val="990000"/>
                </a:solidFill>
              </a:rPr>
              <a:t>Решите двойные неравенства</a:t>
            </a:r>
            <a:r>
              <a:rPr lang="en-US" sz="3200" b="1" i="1" u="sng">
                <a:solidFill>
                  <a:srgbClr val="990000"/>
                </a:solidFill>
              </a:rPr>
              <a:t>:</a:t>
            </a:r>
            <a:endParaRPr lang="ru-RU" sz="3200" b="1" i="1" u="sng">
              <a:solidFill>
                <a:srgbClr val="990000"/>
              </a:solidFill>
            </a:endParaRPr>
          </a:p>
        </p:txBody>
      </p:sp>
      <p:sp>
        <p:nvSpPr>
          <p:cNvPr id="5135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331913" y="620713"/>
          <a:ext cx="2160587" cy="560387"/>
        </p:xfrm>
        <a:graphic>
          <a:graphicData uri="http://schemas.openxmlformats.org/presentationml/2006/ole">
            <p:oleObj spid="_x0000_s24578" name="Формула" r:id="rId3" imgW="774364" imgH="203112" progId="Equation.3">
              <p:embed/>
            </p:oleObj>
          </a:graphicData>
        </a:graphic>
      </p:graphicFrame>
      <p:sp>
        <p:nvSpPr>
          <p:cNvPr id="5136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5724525" y="549275"/>
          <a:ext cx="2447925" cy="1101725"/>
        </p:xfrm>
        <a:graphic>
          <a:graphicData uri="http://schemas.openxmlformats.org/presentationml/2006/ole">
            <p:oleObj spid="_x0000_s24579" name="Формула" r:id="rId4" imgW="863225" imgH="393529" progId="Equation.3">
              <p:embed/>
            </p:oleObj>
          </a:graphicData>
        </a:graphic>
      </p:graphicFrame>
      <p:sp>
        <p:nvSpPr>
          <p:cNvPr id="5137" name="Line 9"/>
          <p:cNvSpPr>
            <a:spLocks noChangeShapeType="1"/>
          </p:cNvSpPr>
          <p:nvPr/>
        </p:nvSpPr>
        <p:spPr bwMode="auto">
          <a:xfrm>
            <a:off x="4716463" y="1052513"/>
            <a:ext cx="0" cy="54006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8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2762" name="Object 10"/>
          <p:cNvGraphicFramePr>
            <a:graphicFrameLocks noChangeAspect="1"/>
          </p:cNvGraphicFramePr>
          <p:nvPr/>
        </p:nvGraphicFramePr>
        <p:xfrm>
          <a:off x="2195513" y="2060575"/>
          <a:ext cx="2087562" cy="541338"/>
        </p:xfrm>
        <a:graphic>
          <a:graphicData uri="http://schemas.openxmlformats.org/presentationml/2006/ole">
            <p:oleObj spid="_x0000_s24580" name="Формула" r:id="rId5" imgW="774364" imgH="203112" progId="Equation.3">
              <p:embed/>
            </p:oleObj>
          </a:graphicData>
        </a:graphic>
      </p:graphicFrame>
      <p:sp>
        <p:nvSpPr>
          <p:cNvPr id="5139" name="Rectangle 13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2764" name="Object 12"/>
          <p:cNvGraphicFramePr>
            <a:graphicFrameLocks noChangeAspect="1"/>
          </p:cNvGraphicFramePr>
          <p:nvPr/>
        </p:nvGraphicFramePr>
        <p:xfrm>
          <a:off x="1476375" y="4724400"/>
          <a:ext cx="1727200" cy="538163"/>
        </p:xfrm>
        <a:graphic>
          <a:graphicData uri="http://schemas.openxmlformats.org/presentationml/2006/ole">
            <p:oleObj spid="_x0000_s24581" name="Формула" r:id="rId6" imgW="583693" imgH="177646" progId="Equation.3">
              <p:embed/>
            </p:oleObj>
          </a:graphicData>
        </a:graphic>
      </p:graphicFrame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50800" y="2708275"/>
            <a:ext cx="46704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990000"/>
                </a:solidFill>
              </a:rPr>
              <a:t>т.к.  показательная функция</a:t>
            </a:r>
          </a:p>
          <a:p>
            <a:pPr algn="ctr"/>
            <a:r>
              <a:rPr lang="ru-RU" b="1">
                <a:solidFill>
                  <a:srgbClr val="990000"/>
                </a:solidFill>
              </a:rPr>
              <a:t>с основанием </a:t>
            </a:r>
            <a:r>
              <a:rPr lang="ru-RU" b="1" i="1">
                <a:solidFill>
                  <a:srgbClr val="990000"/>
                </a:solidFill>
              </a:rPr>
              <a:t>а </a:t>
            </a:r>
            <a:r>
              <a:rPr lang="ru-RU" b="1">
                <a:solidFill>
                  <a:srgbClr val="990000"/>
                </a:solidFill>
              </a:rPr>
              <a:t>=5, </a:t>
            </a:r>
            <a:r>
              <a:rPr lang="ru-RU" b="1" i="1">
                <a:solidFill>
                  <a:srgbClr val="990000"/>
                </a:solidFill>
              </a:rPr>
              <a:t>а</a:t>
            </a:r>
            <a:r>
              <a:rPr lang="en-US" b="1">
                <a:solidFill>
                  <a:srgbClr val="990000"/>
                </a:solidFill>
              </a:rPr>
              <a:t>&gt;1 </a:t>
            </a:r>
            <a:r>
              <a:rPr lang="ru-RU" b="1">
                <a:solidFill>
                  <a:srgbClr val="990000"/>
                </a:solidFill>
              </a:rPr>
              <a:t>возраста-</a:t>
            </a:r>
          </a:p>
          <a:p>
            <a:pPr algn="ctr"/>
            <a:r>
              <a:rPr lang="ru-RU" b="1">
                <a:solidFill>
                  <a:srgbClr val="990000"/>
                </a:solidFill>
              </a:rPr>
              <a:t>ет на </a:t>
            </a:r>
            <a:r>
              <a:rPr lang="en-US" b="1">
                <a:solidFill>
                  <a:srgbClr val="990000"/>
                </a:solidFill>
              </a:rPr>
              <a:t>R</a:t>
            </a:r>
            <a:r>
              <a:rPr lang="ru-RU" b="1">
                <a:solidFill>
                  <a:srgbClr val="990000"/>
                </a:solidFill>
              </a:rPr>
              <a:t>, то большему значению</a:t>
            </a:r>
          </a:p>
          <a:p>
            <a:pPr algn="ctr"/>
            <a:r>
              <a:rPr lang="ru-RU" b="1">
                <a:solidFill>
                  <a:srgbClr val="990000"/>
                </a:solidFill>
              </a:rPr>
              <a:t>функции соответствует большее</a:t>
            </a:r>
          </a:p>
          <a:p>
            <a:pPr algn="ctr"/>
            <a:r>
              <a:rPr lang="ru-RU" b="1">
                <a:solidFill>
                  <a:srgbClr val="990000"/>
                </a:solidFill>
              </a:rPr>
              <a:t>значение аргумента, имеем</a:t>
            </a:r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755650" y="148431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Решение.</a:t>
            </a:r>
          </a:p>
        </p:txBody>
      </p:sp>
      <p:graphicFrame>
        <p:nvGraphicFramePr>
          <p:cNvPr id="202768" name="Object 16"/>
          <p:cNvGraphicFramePr>
            <a:graphicFrameLocks noChangeAspect="1"/>
          </p:cNvGraphicFramePr>
          <p:nvPr/>
        </p:nvGraphicFramePr>
        <p:xfrm>
          <a:off x="2195513" y="1484313"/>
          <a:ext cx="2160587" cy="560387"/>
        </p:xfrm>
        <a:graphic>
          <a:graphicData uri="http://schemas.openxmlformats.org/presentationml/2006/ole">
            <p:oleObj spid="_x0000_s24582" name="Формула" r:id="rId7" imgW="774364" imgH="203112" progId="Equation.3">
              <p:embed/>
            </p:oleObj>
          </a:graphicData>
        </a:graphic>
      </p:graphicFrame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879475" y="5559425"/>
            <a:ext cx="2039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0000"/>
                </a:solidFill>
              </a:rPr>
              <a:t>Ответ</a:t>
            </a:r>
            <a:r>
              <a:rPr lang="en-US" b="1" i="1">
                <a:solidFill>
                  <a:srgbClr val="000000"/>
                </a:solidFill>
              </a:rPr>
              <a:t>:</a:t>
            </a:r>
            <a:r>
              <a:rPr lang="ru-RU" b="1"/>
              <a:t> </a:t>
            </a:r>
            <a:r>
              <a:rPr lang="ru-RU" sz="2800" b="1" i="1">
                <a:solidFill>
                  <a:srgbClr val="000000"/>
                </a:solidFill>
              </a:rPr>
              <a:t>(0</a:t>
            </a:r>
            <a:r>
              <a:rPr lang="en-US" sz="2800" b="1" i="1">
                <a:solidFill>
                  <a:srgbClr val="000000"/>
                </a:solidFill>
              </a:rPr>
              <a:t>;3</a:t>
            </a:r>
            <a:r>
              <a:rPr lang="ru-RU" sz="2800" b="1" i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143" name="Line 18"/>
          <p:cNvSpPr>
            <a:spLocks noChangeShapeType="1"/>
          </p:cNvSpPr>
          <p:nvPr/>
        </p:nvSpPr>
        <p:spPr bwMode="auto">
          <a:xfrm>
            <a:off x="1331913" y="1341438"/>
            <a:ext cx="2303462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2772" name="Text Box 20"/>
          <p:cNvSpPr txBox="1">
            <a:spLocks noChangeArrowheads="1"/>
          </p:cNvSpPr>
          <p:nvPr/>
        </p:nvSpPr>
        <p:spPr bwMode="auto">
          <a:xfrm>
            <a:off x="4643438" y="148431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Решение.</a:t>
            </a:r>
            <a:endParaRPr lang="ru-RU" sz="3200" b="1">
              <a:solidFill>
                <a:srgbClr val="990000"/>
              </a:solidFill>
            </a:endParaRPr>
          </a:p>
        </p:txBody>
      </p:sp>
      <p:graphicFrame>
        <p:nvGraphicFramePr>
          <p:cNvPr id="202773" name="Object 21"/>
          <p:cNvGraphicFramePr>
            <a:graphicFrameLocks noChangeAspect="1"/>
          </p:cNvGraphicFramePr>
          <p:nvPr/>
        </p:nvGraphicFramePr>
        <p:xfrm>
          <a:off x="6156325" y="1452563"/>
          <a:ext cx="2519363" cy="1133475"/>
        </p:xfrm>
        <a:graphic>
          <a:graphicData uri="http://schemas.openxmlformats.org/presentationml/2006/ole">
            <p:oleObj spid="_x0000_s24583" name="Формула" r:id="rId8" imgW="863225" imgH="393529" progId="Equation.3">
              <p:embed/>
            </p:oleObj>
          </a:graphicData>
        </a:graphic>
      </p:graphicFrame>
      <p:graphicFrame>
        <p:nvGraphicFramePr>
          <p:cNvPr id="202774" name="Object 22"/>
          <p:cNvGraphicFramePr>
            <a:graphicFrameLocks noChangeAspect="1"/>
          </p:cNvGraphicFramePr>
          <p:nvPr/>
        </p:nvGraphicFramePr>
        <p:xfrm>
          <a:off x="6011863" y="2349500"/>
          <a:ext cx="2822575" cy="912813"/>
        </p:xfrm>
        <a:graphic>
          <a:graphicData uri="http://schemas.openxmlformats.org/presentationml/2006/ole">
            <p:oleObj spid="_x0000_s24584" name="Формула" r:id="rId9" imgW="1218960" imgH="393480" progId="Equation.3">
              <p:embed/>
            </p:oleObj>
          </a:graphicData>
        </a:graphic>
      </p:graphicFrame>
      <p:sp>
        <p:nvSpPr>
          <p:cNvPr id="202776" name="Text Box 24"/>
          <p:cNvSpPr txBox="1">
            <a:spLocks noChangeArrowheads="1"/>
          </p:cNvSpPr>
          <p:nvPr/>
        </p:nvSpPr>
        <p:spPr bwMode="auto">
          <a:xfrm>
            <a:off x="4572000" y="3141663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90000"/>
                </a:solidFill>
              </a:rPr>
              <a:t>т.к. основание степени </a:t>
            </a:r>
            <a:r>
              <a:rPr lang="ru-RU" b="1" i="1">
                <a:solidFill>
                  <a:srgbClr val="990000"/>
                </a:solidFill>
              </a:rPr>
              <a:t>а</a:t>
            </a:r>
            <a:r>
              <a:rPr lang="ru-RU" b="1">
                <a:solidFill>
                  <a:srgbClr val="990000"/>
                </a:solidFill>
              </a:rPr>
              <a:t> = 1</a:t>
            </a:r>
            <a:r>
              <a:rPr lang="en-US" b="1">
                <a:solidFill>
                  <a:srgbClr val="990000"/>
                </a:solidFill>
              </a:rPr>
              <a:t>/3</a:t>
            </a:r>
            <a:r>
              <a:rPr lang="ru-RU" b="1">
                <a:solidFill>
                  <a:srgbClr val="990000"/>
                </a:solidFill>
              </a:rPr>
              <a:t>, </a:t>
            </a:r>
            <a:endParaRPr lang="en-US" b="1">
              <a:solidFill>
                <a:srgbClr val="990000"/>
              </a:solidFill>
            </a:endParaRPr>
          </a:p>
          <a:p>
            <a:pPr algn="ctr"/>
            <a:r>
              <a:rPr lang="en-US" b="1">
                <a:solidFill>
                  <a:srgbClr val="990000"/>
                </a:solidFill>
              </a:rPr>
              <a:t>0&lt;</a:t>
            </a:r>
            <a:r>
              <a:rPr lang="en-US" b="1" i="1">
                <a:solidFill>
                  <a:srgbClr val="990000"/>
                </a:solidFill>
              </a:rPr>
              <a:t>a</a:t>
            </a:r>
            <a:r>
              <a:rPr lang="en-US" b="1">
                <a:solidFill>
                  <a:srgbClr val="990000"/>
                </a:solidFill>
              </a:rPr>
              <a:t>&lt;1</a:t>
            </a:r>
            <a:r>
              <a:rPr lang="ru-RU" b="1">
                <a:solidFill>
                  <a:srgbClr val="990000"/>
                </a:solidFill>
              </a:rPr>
              <a:t>, то из  неравенства</a:t>
            </a:r>
            <a:r>
              <a:rPr lang="ru-RU"/>
              <a:t>                                    </a:t>
            </a:r>
            <a:endParaRPr lang="ru-RU" b="1"/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2777" name="Object 25"/>
          <p:cNvGraphicFramePr>
            <a:graphicFrameLocks noChangeAspect="1"/>
          </p:cNvGraphicFramePr>
          <p:nvPr/>
        </p:nvGraphicFramePr>
        <p:xfrm>
          <a:off x="4859338" y="3933825"/>
          <a:ext cx="3741737" cy="874713"/>
        </p:xfrm>
        <a:graphic>
          <a:graphicData uri="http://schemas.openxmlformats.org/presentationml/2006/ole">
            <p:oleObj spid="_x0000_s24585" name="Формула" r:id="rId10" imgW="1815840" imgH="431640" progId="Equation.3">
              <p:embed/>
            </p:oleObj>
          </a:graphicData>
        </a:graphic>
      </p:graphicFrame>
      <p:sp>
        <p:nvSpPr>
          <p:cNvPr id="5147" name="Rectangle 28"/>
          <p:cNvSpPr>
            <a:spLocks noChangeArrowheads="1"/>
          </p:cNvSpPr>
          <p:nvPr/>
        </p:nvSpPr>
        <p:spPr bwMode="auto">
          <a:xfrm>
            <a:off x="1763713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6084888" y="4724400"/>
            <a:ext cx="110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Имеем</a:t>
            </a:r>
          </a:p>
        </p:txBody>
      </p:sp>
      <p:graphicFrame>
        <p:nvGraphicFramePr>
          <p:cNvPr id="202783" name="Object 31"/>
          <p:cNvGraphicFramePr>
            <a:graphicFrameLocks noChangeAspect="1"/>
          </p:cNvGraphicFramePr>
          <p:nvPr/>
        </p:nvGraphicFramePr>
        <p:xfrm>
          <a:off x="5795963" y="5157788"/>
          <a:ext cx="1512887" cy="490537"/>
        </p:xfrm>
        <a:graphic>
          <a:graphicData uri="http://schemas.openxmlformats.org/presentationml/2006/ole">
            <p:oleObj spid="_x0000_s24586" name="Формула" r:id="rId11" imgW="761760" imgH="177480" progId="Equation.3">
              <p:embed/>
            </p:oleObj>
          </a:graphicData>
        </a:graphic>
      </p:graphicFrame>
      <p:graphicFrame>
        <p:nvGraphicFramePr>
          <p:cNvPr id="202784" name="Object 32"/>
          <p:cNvGraphicFramePr>
            <a:graphicFrameLocks noChangeAspect="1"/>
          </p:cNvGraphicFramePr>
          <p:nvPr/>
        </p:nvGraphicFramePr>
        <p:xfrm>
          <a:off x="5651500" y="5589588"/>
          <a:ext cx="1778000" cy="549275"/>
        </p:xfrm>
        <a:graphic>
          <a:graphicData uri="http://schemas.openxmlformats.org/presentationml/2006/ole">
            <p:oleObj spid="_x0000_s24587" name="Формула" r:id="rId12" imgW="749160" imgH="203040" progId="Equation.3">
              <p:embed/>
            </p:oleObj>
          </a:graphicData>
        </a:graphic>
      </p:graphicFrame>
      <p:sp>
        <p:nvSpPr>
          <p:cNvPr id="5149" name="Rectangle 3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2785" name="Object 33"/>
          <p:cNvGraphicFramePr>
            <a:graphicFrameLocks noChangeAspect="1"/>
          </p:cNvGraphicFramePr>
          <p:nvPr/>
        </p:nvGraphicFramePr>
        <p:xfrm>
          <a:off x="5508625" y="6092825"/>
          <a:ext cx="2209800" cy="457200"/>
        </p:xfrm>
        <a:graphic>
          <a:graphicData uri="http://schemas.openxmlformats.org/presentationml/2006/ole">
            <p:oleObj spid="_x0000_s24588" name="Формула" r:id="rId13" imgW="1053643" imgH="215806" progId="Equation.3">
              <p:embed/>
            </p:oleObj>
          </a:graphicData>
        </a:graphic>
      </p:graphicFrame>
      <p:sp>
        <p:nvSpPr>
          <p:cNvPr id="5150" name="Line 35"/>
          <p:cNvSpPr>
            <a:spLocks noChangeShapeType="1"/>
          </p:cNvSpPr>
          <p:nvPr/>
        </p:nvSpPr>
        <p:spPr bwMode="auto">
          <a:xfrm flipV="1">
            <a:off x="5724525" y="1412875"/>
            <a:ext cx="719138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51" name="Line 36"/>
          <p:cNvSpPr>
            <a:spLocks noChangeShapeType="1"/>
          </p:cNvSpPr>
          <p:nvPr/>
        </p:nvSpPr>
        <p:spPr bwMode="auto">
          <a:xfrm>
            <a:off x="6877050" y="1412875"/>
            <a:ext cx="1223963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6" grpId="0"/>
      <p:bldP spid="202767" grpId="0"/>
      <p:bldP spid="202769" grpId="0"/>
      <p:bldP spid="202772" grpId="0"/>
      <p:bldP spid="202776" grpId="0"/>
      <p:bldP spid="2027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81050" y="327025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990000"/>
                </a:solidFill>
              </a:rPr>
              <a:t>Функционально-графический метод </a:t>
            </a:r>
          </a:p>
          <a:p>
            <a:pPr algn="ctr"/>
            <a:r>
              <a:rPr lang="ru-RU" sz="2800" b="1" i="1" dirty="0">
                <a:solidFill>
                  <a:srgbClr val="990000"/>
                </a:solidFill>
              </a:rPr>
              <a:t>решения неравенства </a:t>
            </a:r>
            <a:r>
              <a:rPr lang="en-US" sz="2800" b="1" i="1" dirty="0">
                <a:solidFill>
                  <a:srgbClr val="990000"/>
                </a:solidFill>
              </a:rPr>
              <a:t>  f(x) &lt; g(x)</a:t>
            </a:r>
            <a:endParaRPr lang="ru-RU" sz="2800" b="1" i="1" dirty="0">
              <a:solidFill>
                <a:srgbClr val="990000"/>
              </a:solidFill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258888" y="1484313"/>
            <a:ext cx="65532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4025900" y="1928813"/>
          <a:ext cx="230188" cy="433387"/>
        </p:xfrm>
        <a:graphic>
          <a:graphicData uri="http://schemas.openxmlformats.org/presentationml/2006/ole">
            <p:oleObj spid="_x0000_s25602" name="Формула" r:id="rId3" imgW="114120" imgH="215640" progId="Equation.3">
              <p:embed/>
            </p:oleObj>
          </a:graphicData>
        </a:graphic>
      </p:graphicFrame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039813" y="2582863"/>
            <a:ext cx="312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i="1">
                <a:latin typeface="Arial" charset="0"/>
                <a:cs typeface="Times New Roman" pitchFamily="18" charset="0"/>
              </a:rPr>
              <a:t>:  </a:t>
            </a:r>
            <a:endParaRPr lang="ru-RU" sz="1800">
              <a:latin typeface="Arial" charset="0"/>
            </a:endParaRP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684213" y="1916113"/>
            <a:ext cx="7704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1</a:t>
            </a:r>
            <a:r>
              <a:rPr lang="ru-RU" b="1">
                <a:solidFill>
                  <a:srgbClr val="990000"/>
                </a:solidFill>
              </a:rPr>
              <a:t>. Подбором </a:t>
            </a:r>
            <a:r>
              <a:rPr lang="ru-RU" b="1">
                <a:solidFill>
                  <a:srgbClr val="0033CC"/>
                </a:solidFill>
              </a:rPr>
              <a:t>найдем  корень</a:t>
            </a:r>
            <a:r>
              <a:rPr lang="ru-RU" b="1">
                <a:solidFill>
                  <a:srgbClr val="990000"/>
                </a:solidFill>
              </a:rPr>
              <a:t>  уравнения  </a:t>
            </a:r>
            <a:r>
              <a:rPr lang="en-US" b="1" i="1">
                <a:solidFill>
                  <a:srgbClr val="990000"/>
                </a:solidFill>
              </a:rPr>
              <a:t>f(x)=g(x)</a:t>
            </a:r>
            <a:r>
              <a:rPr lang="ru-RU" b="1" i="1">
                <a:solidFill>
                  <a:srgbClr val="990000"/>
                </a:solidFill>
              </a:rPr>
              <a:t>, </a:t>
            </a:r>
            <a:r>
              <a:rPr lang="ru-RU" b="1">
                <a:solidFill>
                  <a:srgbClr val="990000"/>
                </a:solidFill>
              </a:rPr>
              <a:t>используя свойства монотонных функций</a:t>
            </a:r>
            <a:r>
              <a:rPr lang="en-US" b="1">
                <a:solidFill>
                  <a:srgbClr val="990000"/>
                </a:solidFill>
              </a:rPr>
              <a:t>;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695325" y="2924175"/>
            <a:ext cx="7821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2</a:t>
            </a:r>
            <a:r>
              <a:rPr lang="ru-RU" b="1">
                <a:solidFill>
                  <a:srgbClr val="990000"/>
                </a:solidFill>
              </a:rPr>
              <a:t>. </a:t>
            </a:r>
            <a:r>
              <a:rPr lang="ru-RU" b="1">
                <a:solidFill>
                  <a:srgbClr val="0033CC"/>
                </a:solidFill>
              </a:rPr>
              <a:t>Построим    схематически    графики</a:t>
            </a:r>
            <a:r>
              <a:rPr lang="ru-RU" b="1">
                <a:solidFill>
                  <a:srgbClr val="990000"/>
                </a:solidFill>
              </a:rPr>
              <a:t> обеих функций,</a:t>
            </a:r>
          </a:p>
          <a:p>
            <a:pPr algn="ctr"/>
            <a:r>
              <a:rPr lang="ru-RU" b="1">
                <a:solidFill>
                  <a:srgbClr val="990000"/>
                </a:solidFill>
              </a:rPr>
              <a:t> проходящие </a:t>
            </a:r>
            <a:r>
              <a:rPr lang="ru-RU" b="1">
                <a:solidFill>
                  <a:srgbClr val="0033CC"/>
                </a:solidFill>
              </a:rPr>
              <a:t>через точку</a:t>
            </a:r>
            <a:r>
              <a:rPr lang="ru-RU" b="1">
                <a:solidFill>
                  <a:srgbClr val="990000"/>
                </a:solidFill>
              </a:rPr>
              <a:t> с найденной абсциссой</a:t>
            </a:r>
            <a:r>
              <a:rPr lang="en-US" b="1">
                <a:solidFill>
                  <a:srgbClr val="990000"/>
                </a:solidFill>
              </a:rPr>
              <a:t>;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879475" y="4025900"/>
            <a:ext cx="7796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3</a:t>
            </a:r>
            <a:r>
              <a:rPr lang="ru-RU" b="1">
                <a:solidFill>
                  <a:srgbClr val="990000"/>
                </a:solidFill>
              </a:rPr>
              <a:t>. </a:t>
            </a:r>
            <a:r>
              <a:rPr lang="ru-RU" b="1">
                <a:solidFill>
                  <a:srgbClr val="0033CC"/>
                </a:solidFill>
              </a:rPr>
              <a:t>Выберем решение</a:t>
            </a:r>
            <a:r>
              <a:rPr lang="ru-RU" b="1">
                <a:solidFill>
                  <a:srgbClr val="990000"/>
                </a:solidFill>
              </a:rPr>
              <a:t> неравенства, соответствующее</a:t>
            </a:r>
          </a:p>
          <a:p>
            <a:pPr algn="ctr"/>
            <a:r>
              <a:rPr lang="ru-RU" b="1">
                <a:solidFill>
                  <a:srgbClr val="990000"/>
                </a:solidFill>
              </a:rPr>
              <a:t>знаку неравенства</a:t>
            </a:r>
            <a:r>
              <a:rPr lang="en-US" b="1">
                <a:solidFill>
                  <a:srgbClr val="990000"/>
                </a:solidFill>
              </a:rPr>
              <a:t>;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203792" name="Text Box 16"/>
          <p:cNvSpPr txBox="1">
            <a:spLocks noChangeArrowheads="1"/>
          </p:cNvSpPr>
          <p:nvPr/>
        </p:nvSpPr>
        <p:spPr bwMode="auto">
          <a:xfrm>
            <a:off x="971550" y="4889500"/>
            <a:ext cx="748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90000"/>
                </a:solidFill>
              </a:rPr>
              <a:t>4. Запишем </a:t>
            </a:r>
            <a:r>
              <a:rPr lang="ru-RU" b="1">
                <a:solidFill>
                  <a:srgbClr val="0033CC"/>
                </a:solidFill>
              </a:rPr>
              <a:t>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8" grpId="0"/>
      <p:bldP spid="203790" grpId="0"/>
      <p:bldP spid="203791" grpId="0"/>
      <p:bldP spid="203792" grpId="0"/>
    </p:bldLst>
  </p:timing>
</p:sld>
</file>

<file path=ppt/theme/theme1.xml><?xml version="1.0" encoding="utf-8"?>
<a:theme xmlns:a="http://schemas.openxmlformats.org/drawingml/2006/main" name="ОРХИДЕИ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ОРХИДЕИ</Template>
  <TotalTime>40</TotalTime>
  <Words>649</Words>
  <Application>Microsoft Office PowerPoint</Application>
  <PresentationFormat>Экран (4:3)</PresentationFormat>
  <Paragraphs>136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Calibri</vt:lpstr>
      <vt:lpstr>ОРХИДЕИ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Nekrasova</dc:creator>
  <cp:lastModifiedBy>Nekrasova</cp:lastModifiedBy>
  <cp:revision>5</cp:revision>
  <dcterms:created xsi:type="dcterms:W3CDTF">2014-03-21T05:26:29Z</dcterms:created>
  <dcterms:modified xsi:type="dcterms:W3CDTF">2014-03-21T06:07:16Z</dcterms:modified>
</cp:coreProperties>
</file>