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58" r:id="rId4"/>
    <p:sldId id="260" r:id="rId5"/>
    <p:sldId id="257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9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F332B-12DD-46F0-AE62-7C2A3A5B9528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D4FA3-76B4-43B4-977D-8B620BE7E2C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D4FA3-76B4-43B4-977D-8B620BE7E2C6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D4FA3-76B4-43B4-977D-8B620BE7E2C6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D4FA3-76B4-43B4-977D-8B620BE7E2C6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D4FA3-76B4-43B4-977D-8B620BE7E2C6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D4FA3-76B4-43B4-977D-8B620BE7E2C6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D4FA3-76B4-43B4-977D-8B620BE7E2C6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D4FA3-76B4-43B4-977D-8B620BE7E2C6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D4FA3-76B4-43B4-977D-8B620BE7E2C6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D4FA3-76B4-43B4-977D-8B620BE7E2C6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D4FA3-76B4-43B4-977D-8B620BE7E2C6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D4FA3-76B4-43B4-977D-8B620BE7E2C6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01DE-82EE-41C7-9019-A38142294DC4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3052-2C22-4C2A-8106-B5610FC569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01DE-82EE-41C7-9019-A38142294DC4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3052-2C22-4C2A-8106-B5610FC569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01DE-82EE-41C7-9019-A38142294DC4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3052-2C22-4C2A-8106-B5610FC569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01DE-82EE-41C7-9019-A38142294DC4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3052-2C22-4C2A-8106-B5610FC569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01DE-82EE-41C7-9019-A38142294DC4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3052-2C22-4C2A-8106-B5610FC569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01DE-82EE-41C7-9019-A38142294DC4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3052-2C22-4C2A-8106-B5610FC569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01DE-82EE-41C7-9019-A38142294DC4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3052-2C22-4C2A-8106-B5610FC569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01DE-82EE-41C7-9019-A38142294DC4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3052-2C22-4C2A-8106-B5610FC569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01DE-82EE-41C7-9019-A38142294DC4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3052-2C22-4C2A-8106-B5610FC569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01DE-82EE-41C7-9019-A38142294DC4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3052-2C22-4C2A-8106-B5610FC569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01DE-82EE-41C7-9019-A38142294DC4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3052-2C22-4C2A-8106-B5610FC569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501DE-82EE-41C7-9019-A38142294DC4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E3052-2C22-4C2A-8106-B5610FC569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hyperlink" Target="http://www.google.ru/url?sa=i&amp;rct=j&amp;q=&amp;esrc=s&amp;frm=1&amp;source=images&amp;cd=&amp;cad=rja&amp;uact=8&amp;docid=NHRlWXsDcwtYJM&amp;tbnid=cduQsoUGecscpM:&amp;ved=0CAUQjRw&amp;url=http%3A%2F%2Fvector-images.com%2Fclipart.php%3Fid%3D9985%26lang%3Drus&amp;ei=KpssU_CUD4ap4ATO4IHQBA&amp;bvm=bv.63316862,d.bGE&amp;psig=AFQjCNGmiES9nHamiDTpcHtbN6NklVrKsQ&amp;ust=1395518307702899" TargetMode="External"/><Relationship Id="rId10" Type="http://schemas.openxmlformats.org/officeDocument/2006/relationships/image" Target="../media/image12.jpeg"/><Relationship Id="rId4" Type="http://schemas.openxmlformats.org/officeDocument/2006/relationships/image" Target="../media/image7.gif"/><Relationship Id="rId9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142984"/>
            <a:ext cx="7886728" cy="2457467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FF00"/>
                </a:solidFill>
              </a:rPr>
              <a:t>«Путешествие на планету положительных и отрицательных чисел»</a:t>
            </a:r>
            <a:r>
              <a:rPr lang="ru-RU" b="1" dirty="0" smtClean="0">
                <a:solidFill>
                  <a:srgbClr val="FFFF00"/>
                </a:solidFill>
              </a:rPr>
              <a:t/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(6 класс)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6000768"/>
            <a:ext cx="6257924" cy="53815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2013г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Найти значение выражения.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-42Y при Y=-30;5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“Пиратские острова”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2643182"/>
            <a:ext cx="359265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FFC000"/>
                </a:solidFill>
              </a:rPr>
              <a:t>А)  -3</a:t>
            </a:r>
            <a:r>
              <a:rPr lang="ru-RU" sz="3200" b="1" dirty="0">
                <a:solidFill>
                  <a:srgbClr val="FFC000"/>
                </a:solidFill>
              </a:rPr>
              <a:t>, 2*5= -</a:t>
            </a:r>
            <a:r>
              <a:rPr lang="ru-RU" sz="3200" b="1" dirty="0" smtClean="0">
                <a:solidFill>
                  <a:srgbClr val="FFC000"/>
                </a:solidFill>
              </a:rPr>
              <a:t>16</a:t>
            </a:r>
          </a:p>
          <a:p>
            <a:pPr>
              <a:lnSpc>
                <a:spcPct val="150000"/>
              </a:lnSpc>
            </a:pPr>
            <a:r>
              <a:rPr lang="ru-RU" sz="3200" b="1" dirty="0">
                <a:solidFill>
                  <a:srgbClr val="FFC000"/>
                </a:solidFill>
              </a:rPr>
              <a:t>Б</a:t>
            </a:r>
            <a:r>
              <a:rPr lang="ru-RU" sz="3200" b="1" dirty="0" smtClean="0">
                <a:solidFill>
                  <a:srgbClr val="FFC000"/>
                </a:solidFill>
              </a:rPr>
              <a:t>)  </a:t>
            </a:r>
            <a:r>
              <a:rPr lang="ru-RU" sz="3200" b="1" dirty="0">
                <a:solidFill>
                  <a:srgbClr val="FFC000"/>
                </a:solidFill>
              </a:rPr>
              <a:t>-9, 1*(-10)=0, 91 </a:t>
            </a:r>
            <a:endParaRPr lang="ru-RU" sz="3200" b="1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3200" b="1" dirty="0">
                <a:solidFill>
                  <a:srgbClr val="FFC000"/>
                </a:solidFill>
              </a:rPr>
              <a:t>В</a:t>
            </a:r>
            <a:r>
              <a:rPr lang="ru-RU" sz="3200" b="1" dirty="0" smtClean="0">
                <a:solidFill>
                  <a:srgbClr val="FFC000"/>
                </a:solidFill>
              </a:rPr>
              <a:t>)  -</a:t>
            </a:r>
            <a:r>
              <a:rPr lang="ru-RU" sz="3200" b="1" dirty="0">
                <a:solidFill>
                  <a:srgbClr val="FFC000"/>
                </a:solidFill>
              </a:rPr>
              <a:t>73*73=0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14942" y="2643182"/>
            <a:ext cx="288912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FFC000"/>
                </a:solidFill>
              </a:rPr>
              <a:t>1)</a:t>
            </a:r>
            <a:r>
              <a:rPr lang="ru-RU" sz="3200" b="1" dirty="0" smtClean="0">
                <a:solidFill>
                  <a:srgbClr val="FFC000"/>
                </a:solidFill>
              </a:rPr>
              <a:t>   вычитание</a:t>
            </a:r>
            <a:endParaRPr lang="ru-RU" sz="3200" b="1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3200" b="1" dirty="0">
                <a:solidFill>
                  <a:srgbClr val="FFC000"/>
                </a:solidFill>
              </a:rPr>
              <a:t>2</a:t>
            </a:r>
            <a:r>
              <a:rPr lang="ru-RU" sz="3200" b="1" dirty="0" smtClean="0">
                <a:solidFill>
                  <a:srgbClr val="FFC000"/>
                </a:solidFill>
              </a:rPr>
              <a:t>)  </a:t>
            </a:r>
            <a:r>
              <a:rPr lang="ru-RU" sz="3200" b="1" dirty="0" smtClean="0">
                <a:solidFill>
                  <a:srgbClr val="FFC000"/>
                </a:solidFill>
              </a:rPr>
              <a:t> умножение</a:t>
            </a:r>
            <a:endParaRPr lang="ru-RU" sz="3200" b="1" dirty="0" smtClean="0">
              <a:solidFill>
                <a:srgbClr val="FFC000"/>
              </a:solidFill>
            </a:endParaRPr>
          </a:p>
          <a:p>
            <a:pPr marL="514350" indent="-514350">
              <a:lnSpc>
                <a:spcPct val="150000"/>
              </a:lnSpc>
              <a:buAutoNum type="arabicParenR" startAt="3"/>
            </a:pPr>
            <a:r>
              <a:rPr lang="ru-RU" sz="3200" b="1" dirty="0">
                <a:solidFill>
                  <a:srgbClr val="FFC000"/>
                </a:solidFill>
              </a:rPr>
              <a:t>с</a:t>
            </a:r>
            <a:r>
              <a:rPr lang="ru-RU" sz="3200" b="1" dirty="0" smtClean="0">
                <a:solidFill>
                  <a:srgbClr val="FFC000"/>
                </a:solidFill>
              </a:rPr>
              <a:t>ложение</a:t>
            </a:r>
          </a:p>
          <a:p>
            <a:pPr marL="514350" indent="-514350">
              <a:lnSpc>
                <a:spcPct val="150000"/>
              </a:lnSpc>
              <a:buAutoNum type="arabicParenR" startAt="3"/>
            </a:pPr>
            <a:r>
              <a:rPr lang="ru-RU" sz="3200" b="1" dirty="0">
                <a:solidFill>
                  <a:srgbClr val="FFC000"/>
                </a:solidFill>
              </a:rPr>
              <a:t>д</a:t>
            </a:r>
            <a:r>
              <a:rPr lang="ru-RU" sz="3200" b="1" dirty="0" smtClean="0">
                <a:solidFill>
                  <a:srgbClr val="FFC000"/>
                </a:solidFill>
              </a:rPr>
              <a:t>еление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1571613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Р</a:t>
            </a:r>
            <a:r>
              <a:rPr lang="ru-RU" sz="2400" b="1" dirty="0" smtClean="0">
                <a:solidFill>
                  <a:srgbClr val="FFC000"/>
                </a:solidFill>
              </a:rPr>
              <a:t>асставить </a:t>
            </a:r>
            <a:r>
              <a:rPr lang="ru-RU" sz="2400" b="1" dirty="0">
                <a:solidFill>
                  <a:srgbClr val="FFC000"/>
                </a:solidFill>
              </a:rPr>
              <a:t>знаки вместо звездочек, чтобы получилось верное равенство.</a:t>
            </a:r>
          </a:p>
          <a:p>
            <a:endParaRPr lang="ru-RU" sz="2400" b="1" dirty="0">
              <a:solidFill>
                <a:srgbClr val="FFC000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>
            <a:off x="4000496" y="3214686"/>
            <a:ext cx="1285884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V="1">
            <a:off x="4143372" y="4214818"/>
            <a:ext cx="1143008" cy="1000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>
            <a:off x="3500430" y="4572008"/>
            <a:ext cx="1785950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428597" y="5643578"/>
          <a:ext cx="3571899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633"/>
                <a:gridCol w="1190633"/>
                <a:gridCol w="1190633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C000"/>
                          </a:solidFill>
                        </a:rPr>
                        <a:t>А)</a:t>
                      </a:r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C000"/>
                          </a:solidFill>
                        </a:rPr>
                        <a:t>Б)</a:t>
                      </a:r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C000"/>
                          </a:solidFill>
                        </a:rPr>
                        <a:t>В)</a:t>
                      </a:r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85786" y="614364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2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00232" y="614364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4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43240" y="614364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3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FFC000"/>
                </a:solidFill>
              </a:rPr>
              <a:t>Спасибо за помощь в создании урока</a:t>
            </a:r>
            <a:r>
              <a:rPr lang="en-US" sz="3200" dirty="0" smtClean="0">
                <a:solidFill>
                  <a:srgbClr val="FFC000"/>
                </a:solidFill>
              </a:rPr>
              <a:t>: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FFC000"/>
                </a:solidFill>
              </a:rPr>
              <a:t>http://sch119.narod.ru/Project/levochkina/0403.htm</a:t>
            </a:r>
            <a:endParaRPr lang="ru-RU" sz="1800" dirty="0">
              <a:solidFill>
                <a:srgbClr val="FFC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428868"/>
            <a:ext cx="5429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http://vector-images.com/clipart.php?id=9985&amp;lang=rus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3500438"/>
            <a:ext cx="4552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http://festival.1september.ru/articles/311709/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0"/>
            <a:ext cx="7858180" cy="1571611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C000"/>
                </a:solidFill>
              </a:rPr>
              <a:t>Выполните сложение, умножение, деление, вычитание этих чисел</a:t>
            </a:r>
          </a:p>
        </p:txBody>
      </p:sp>
      <p:grpSp>
        <p:nvGrpSpPr>
          <p:cNvPr id="23" name="Группа 22"/>
          <p:cNvGrpSpPr/>
          <p:nvPr/>
        </p:nvGrpSpPr>
        <p:grpSpPr>
          <a:xfrm>
            <a:off x="857224" y="2071678"/>
            <a:ext cx="1643074" cy="1143008"/>
            <a:chOff x="1571604" y="1357298"/>
            <a:chExt cx="1643074" cy="1143008"/>
          </a:xfrm>
        </p:grpSpPr>
        <p:sp>
          <p:nvSpPr>
            <p:cNvPr id="9" name="Овал 8"/>
            <p:cNvSpPr/>
            <p:nvPr/>
          </p:nvSpPr>
          <p:spPr>
            <a:xfrm>
              <a:off x="1571604" y="1357298"/>
              <a:ext cx="1643074" cy="1143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28794" y="1571612"/>
              <a:ext cx="10001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>
                  <a:solidFill>
                    <a:srgbClr val="FFC000"/>
                  </a:solidFill>
                  <a:cs typeface="Aharoni" pitchFamily="2" charset="-79"/>
                </a:rPr>
                <a:t>120</a:t>
              </a:r>
              <a:endParaRPr lang="ru-RU" sz="4000" b="1" dirty="0">
                <a:solidFill>
                  <a:srgbClr val="FFC000"/>
                </a:solidFill>
                <a:cs typeface="Aharoni" pitchFamily="2" charset="-79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3000364" y="3714752"/>
            <a:ext cx="1643074" cy="1143008"/>
            <a:chOff x="1643042" y="3214686"/>
            <a:chExt cx="1643074" cy="1143008"/>
          </a:xfrm>
        </p:grpSpPr>
        <p:sp>
          <p:nvSpPr>
            <p:cNvPr id="7" name="Овал 6"/>
            <p:cNvSpPr/>
            <p:nvPr/>
          </p:nvSpPr>
          <p:spPr>
            <a:xfrm>
              <a:off x="1643042" y="3214686"/>
              <a:ext cx="1643074" cy="1143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57356" y="3429000"/>
              <a:ext cx="11430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>
                  <a:solidFill>
                    <a:srgbClr val="FFC000"/>
                  </a:solidFill>
                </a:rPr>
                <a:t>-120</a:t>
              </a:r>
              <a:endParaRPr lang="ru-RU" sz="4000" b="1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2786050" y="2071678"/>
            <a:ext cx="1643074" cy="1143008"/>
            <a:chOff x="4857752" y="1357298"/>
            <a:chExt cx="1643074" cy="1143008"/>
          </a:xfrm>
        </p:grpSpPr>
        <p:sp>
          <p:nvSpPr>
            <p:cNvPr id="8" name="Овал 7"/>
            <p:cNvSpPr/>
            <p:nvPr/>
          </p:nvSpPr>
          <p:spPr>
            <a:xfrm>
              <a:off x="4857752" y="1357298"/>
              <a:ext cx="1643074" cy="1143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14942" y="1571612"/>
              <a:ext cx="10001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>
                  <a:solidFill>
                    <a:srgbClr val="FFC000"/>
                  </a:solidFill>
                </a:rPr>
                <a:t>-30</a:t>
              </a:r>
              <a:endParaRPr lang="ru-RU" sz="4000" b="1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4929190" y="3714752"/>
            <a:ext cx="1643074" cy="1143008"/>
            <a:chOff x="4929190" y="3143248"/>
            <a:chExt cx="1643074" cy="1143008"/>
          </a:xfrm>
        </p:grpSpPr>
        <p:sp>
          <p:nvSpPr>
            <p:cNvPr id="6" name="Овал 5"/>
            <p:cNvSpPr/>
            <p:nvPr/>
          </p:nvSpPr>
          <p:spPr>
            <a:xfrm>
              <a:off x="4929190" y="3143248"/>
              <a:ext cx="1643074" cy="1143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86380" y="3357562"/>
              <a:ext cx="10001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>
                  <a:solidFill>
                    <a:srgbClr val="FFC000"/>
                  </a:solidFill>
                </a:rPr>
                <a:t> </a:t>
              </a:r>
              <a:r>
                <a:rPr lang="ru-RU" sz="4000" b="1" dirty="0" smtClean="0">
                  <a:solidFill>
                    <a:srgbClr val="FFC000"/>
                  </a:solidFill>
                </a:rPr>
                <a:t>30</a:t>
              </a:r>
              <a:endParaRPr lang="ru-RU" sz="4000" b="1" dirty="0">
                <a:solidFill>
                  <a:srgbClr val="FFC000"/>
                </a:solidFill>
              </a:endParaRPr>
            </a:p>
          </p:txBody>
        </p:sp>
      </p:grpSp>
      <p:sp>
        <p:nvSpPr>
          <p:cNvPr id="14" name="Плюс 13"/>
          <p:cNvSpPr/>
          <p:nvPr/>
        </p:nvSpPr>
        <p:spPr>
          <a:xfrm>
            <a:off x="1357290" y="5072074"/>
            <a:ext cx="1071570" cy="1000132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инус 14"/>
          <p:cNvSpPr/>
          <p:nvPr/>
        </p:nvSpPr>
        <p:spPr>
          <a:xfrm>
            <a:off x="3214678" y="5143512"/>
            <a:ext cx="1143008" cy="857256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множение 15"/>
          <p:cNvSpPr/>
          <p:nvPr/>
        </p:nvSpPr>
        <p:spPr>
          <a:xfrm>
            <a:off x="4857752" y="5000636"/>
            <a:ext cx="1357322" cy="114300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6786578" y="5286388"/>
            <a:ext cx="214314" cy="2143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6786578" y="5715016"/>
            <a:ext cx="214314" cy="2143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357167"/>
            <a:ext cx="7772400" cy="1143008"/>
          </a:xfrm>
        </p:spPr>
        <p:txBody>
          <a:bodyPr>
            <a:normAutofit/>
          </a:bodyPr>
          <a:lstStyle/>
          <a:p>
            <a:pPr lvl="0"/>
            <a:r>
              <a:rPr lang="ru-RU" b="1" dirty="0">
                <a:solidFill>
                  <a:srgbClr val="FFC000"/>
                </a:solidFill>
              </a:rPr>
              <a:t>Вычислите: 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-2, 5 х 3=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-15, 3:(-3)=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-7, 1х10=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-20х3=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-2, 5 х 3=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-15, 3:(-3)=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-7, 1х10=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-20х3=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-2, 5 х 3=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-15, 3:(-3)=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-7, 1х10=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-20х3=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000" b="0" i="0" u="sng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Вычислите: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000" b="0" i="0" u="sng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Вычислите: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-2, 5 х 3=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-15, 3:(-3)=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-7, 1х10=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-20х3=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8662" y="1785926"/>
            <a:ext cx="3429024" cy="440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800" b="1" dirty="0" smtClean="0">
                <a:solidFill>
                  <a:srgbClr val="FFC000"/>
                </a:solidFill>
              </a:rPr>
              <a:t>-2,5 </a:t>
            </a:r>
            <a:r>
              <a:rPr lang="ru-RU" sz="4800" b="1" dirty="0" err="1" smtClean="0">
                <a:solidFill>
                  <a:srgbClr val="FFC000"/>
                </a:solidFill>
              </a:rPr>
              <a:t>х</a:t>
            </a:r>
            <a:r>
              <a:rPr lang="ru-RU" sz="4800" b="1" dirty="0" smtClean="0">
                <a:solidFill>
                  <a:srgbClr val="FFC000"/>
                </a:solidFill>
              </a:rPr>
              <a:t> 3=</a:t>
            </a:r>
          </a:p>
          <a:p>
            <a:pPr>
              <a:lnSpc>
                <a:spcPct val="150000"/>
              </a:lnSpc>
            </a:pPr>
            <a:r>
              <a:rPr lang="ru-RU" sz="4800" b="1" dirty="0" smtClean="0">
                <a:solidFill>
                  <a:srgbClr val="FFC000"/>
                </a:solidFill>
              </a:rPr>
              <a:t>15,3 : (-3) = </a:t>
            </a:r>
          </a:p>
          <a:p>
            <a:pPr>
              <a:lnSpc>
                <a:spcPct val="150000"/>
              </a:lnSpc>
            </a:pPr>
            <a:r>
              <a:rPr lang="ru-RU" sz="4800" b="1" dirty="0" smtClean="0">
                <a:solidFill>
                  <a:srgbClr val="FFC000"/>
                </a:solidFill>
              </a:rPr>
              <a:t>-7,1 </a:t>
            </a:r>
            <a:r>
              <a:rPr lang="ru-RU" sz="4800" b="1" dirty="0" err="1" smtClean="0">
                <a:solidFill>
                  <a:srgbClr val="FFC000"/>
                </a:solidFill>
              </a:rPr>
              <a:t>х</a:t>
            </a:r>
            <a:r>
              <a:rPr lang="ru-RU" sz="4800" b="1" dirty="0" smtClean="0">
                <a:solidFill>
                  <a:srgbClr val="FFC000"/>
                </a:solidFill>
              </a:rPr>
              <a:t> 10 =</a:t>
            </a:r>
          </a:p>
          <a:p>
            <a:pPr>
              <a:lnSpc>
                <a:spcPct val="150000"/>
              </a:lnSpc>
            </a:pPr>
            <a:r>
              <a:rPr lang="ru-RU" sz="4800" b="1" dirty="0" smtClean="0">
                <a:solidFill>
                  <a:srgbClr val="FFC000"/>
                </a:solidFill>
              </a:rPr>
              <a:t>-20 </a:t>
            </a:r>
            <a:r>
              <a:rPr lang="ru-RU" sz="4800" b="1" dirty="0" err="1" smtClean="0">
                <a:solidFill>
                  <a:srgbClr val="FFC000"/>
                </a:solidFill>
              </a:rPr>
              <a:t>х</a:t>
            </a:r>
            <a:r>
              <a:rPr lang="ru-RU" sz="4800" b="1" dirty="0" smtClean="0">
                <a:solidFill>
                  <a:srgbClr val="FFC000"/>
                </a:solidFill>
              </a:rPr>
              <a:t> 3 =</a:t>
            </a:r>
            <a:endParaRPr lang="ru-RU" sz="4800" b="1" dirty="0">
              <a:solidFill>
                <a:srgbClr val="FFC000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4500562" y="1785926"/>
            <a:ext cx="1643074" cy="1428760"/>
            <a:chOff x="5000628" y="1785926"/>
            <a:chExt cx="1643074" cy="1428760"/>
          </a:xfrm>
        </p:grpSpPr>
        <p:sp>
          <p:nvSpPr>
            <p:cNvPr id="15" name="5-конечная звезда 14"/>
            <p:cNvSpPr/>
            <p:nvPr/>
          </p:nvSpPr>
          <p:spPr>
            <a:xfrm>
              <a:off x="5000628" y="1785926"/>
              <a:ext cx="1643074" cy="142876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86380" y="2214554"/>
              <a:ext cx="10001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>
                  <a:solidFill>
                    <a:srgbClr val="FFC000"/>
                  </a:solidFill>
                </a:rPr>
                <a:t>-7,5</a:t>
              </a:r>
              <a:endParaRPr lang="ru-RU" sz="4000" b="1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5643570" y="2714620"/>
            <a:ext cx="1643074" cy="1428760"/>
            <a:chOff x="5000628" y="1785926"/>
            <a:chExt cx="1643074" cy="1428760"/>
          </a:xfrm>
        </p:grpSpPr>
        <p:sp>
          <p:nvSpPr>
            <p:cNvPr id="20" name="5-конечная звезда 19"/>
            <p:cNvSpPr/>
            <p:nvPr/>
          </p:nvSpPr>
          <p:spPr>
            <a:xfrm>
              <a:off x="5000628" y="1785926"/>
              <a:ext cx="1643074" cy="142876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286380" y="2214554"/>
              <a:ext cx="10001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>
                  <a:solidFill>
                    <a:srgbClr val="FFC000"/>
                  </a:solidFill>
                </a:rPr>
                <a:t>-5,1</a:t>
              </a:r>
              <a:endParaRPr lang="ru-RU" sz="4000" b="1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4286248" y="3786190"/>
            <a:ext cx="1643074" cy="1428760"/>
            <a:chOff x="5000628" y="1785926"/>
            <a:chExt cx="1643074" cy="1428760"/>
          </a:xfrm>
        </p:grpSpPr>
        <p:sp>
          <p:nvSpPr>
            <p:cNvPr id="23" name="5-конечная звезда 22"/>
            <p:cNvSpPr/>
            <p:nvPr/>
          </p:nvSpPr>
          <p:spPr>
            <a:xfrm>
              <a:off x="5000628" y="1785926"/>
              <a:ext cx="1643074" cy="142876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286380" y="2214554"/>
              <a:ext cx="10001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>
                  <a:solidFill>
                    <a:srgbClr val="FFC000"/>
                  </a:solidFill>
                </a:rPr>
                <a:t>-71</a:t>
              </a:r>
              <a:endParaRPr lang="ru-RU" sz="4000" b="1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5357818" y="4786322"/>
            <a:ext cx="1643074" cy="1428760"/>
            <a:chOff x="5000628" y="1785926"/>
            <a:chExt cx="1643074" cy="1428760"/>
          </a:xfrm>
        </p:grpSpPr>
        <p:sp>
          <p:nvSpPr>
            <p:cNvPr id="26" name="5-конечная звезда 25"/>
            <p:cNvSpPr/>
            <p:nvPr/>
          </p:nvSpPr>
          <p:spPr>
            <a:xfrm>
              <a:off x="5000628" y="1785926"/>
              <a:ext cx="1643074" cy="142876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286380" y="2214554"/>
              <a:ext cx="10001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>
                  <a:solidFill>
                    <a:srgbClr val="FFC000"/>
                  </a:solidFill>
                </a:rPr>
                <a:t>-60</a:t>
              </a:r>
              <a:endParaRPr lang="ru-RU" sz="4000" b="1" dirty="0">
                <a:solidFill>
                  <a:srgbClr val="FFC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/>
          <a:lstStyle/>
          <a:p>
            <a:pPr lvl="0" algn="l"/>
            <a:r>
              <a:rPr lang="ru-RU" dirty="0">
                <a:solidFill>
                  <a:srgbClr val="FFC000"/>
                </a:solidFill>
              </a:rPr>
              <a:t>Даны числа -12 и 3. Назовите:</a:t>
            </a:r>
            <a:br>
              <a:rPr lang="ru-RU" dirty="0">
                <a:solidFill>
                  <a:srgbClr val="FFC00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а) Модули этих чисел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1357298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>Назовите модули этих чисел</a:t>
            </a: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Модули этих чисел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0100" y="2428868"/>
            <a:ext cx="8072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C000"/>
                </a:solidFill>
              </a:rPr>
              <a:t>Два числа, которые меньше данных чисел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0100" y="1928802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C000"/>
                </a:solidFill>
              </a:rPr>
              <a:t>Какое из чисел </a:t>
            </a:r>
            <a:r>
              <a:rPr lang="ru-RU" sz="2800" dirty="0" smtClean="0">
                <a:solidFill>
                  <a:srgbClr val="FFC000"/>
                </a:solidFill>
              </a:rPr>
              <a:t>больше</a:t>
            </a: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0100" y="4500570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Сумму данных чисел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00100" y="2928934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C000"/>
                </a:solidFill>
              </a:rPr>
              <a:t>Д</a:t>
            </a:r>
            <a:r>
              <a:rPr lang="ru-RU" sz="2800" dirty="0" smtClean="0">
                <a:solidFill>
                  <a:srgbClr val="FFC000"/>
                </a:solidFill>
              </a:rPr>
              <a:t>ва целых числа, расположенных между ними</a:t>
            </a: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00100" y="3500438"/>
            <a:ext cx="778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C000"/>
                </a:solidFill>
              </a:rPr>
              <a:t>Два числа, которые больше данных чисел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00100" y="4000504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Разность данных чисел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00100" y="5786454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Частное </a:t>
            </a:r>
            <a:r>
              <a:rPr lang="ru-RU" sz="2800" dirty="0">
                <a:solidFill>
                  <a:srgbClr val="002060"/>
                </a:solidFill>
              </a:rPr>
              <a:t>данных чисел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00100" y="5214950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Произведение </a:t>
            </a:r>
            <a:r>
              <a:rPr lang="ru-RU" sz="2800" dirty="0">
                <a:solidFill>
                  <a:srgbClr val="002060"/>
                </a:solidFill>
              </a:rPr>
              <a:t>данных чисел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1142984"/>
          </a:xfrm>
        </p:spPr>
        <p:txBody>
          <a:bodyPr/>
          <a:lstStyle/>
          <a:p>
            <a:r>
              <a:rPr lang="ru-RU" b="1" dirty="0">
                <a:solidFill>
                  <a:srgbClr val="FFC000"/>
                </a:solidFill>
              </a:rPr>
              <a:t>“</a:t>
            </a:r>
            <a:r>
              <a:rPr lang="ru-RU" b="1" dirty="0" smtClean="0">
                <a:solidFill>
                  <a:srgbClr val="FFC000"/>
                </a:solidFill>
              </a:rPr>
              <a:t>Ветряные мельницы”. </a:t>
            </a:r>
            <a:endParaRPr lang="ru-RU" b="1" dirty="0">
              <a:solidFill>
                <a:srgbClr val="FFC000"/>
              </a:solidFill>
            </a:endParaRPr>
          </a:p>
        </p:txBody>
      </p:sp>
      <p:grpSp>
        <p:nvGrpSpPr>
          <p:cNvPr id="6145" name="Group 1"/>
          <p:cNvGrpSpPr>
            <a:grpSpLocks/>
          </p:cNvGrpSpPr>
          <p:nvPr/>
        </p:nvGrpSpPr>
        <p:grpSpPr bwMode="auto">
          <a:xfrm>
            <a:off x="357158" y="785794"/>
            <a:ext cx="2514600" cy="4114800"/>
            <a:chOff x="158" y="2138"/>
            <a:chExt cx="4320" cy="6480"/>
          </a:xfrm>
        </p:grpSpPr>
        <p:sp>
          <p:nvSpPr>
            <p:cNvPr id="6146" name="Oval 2"/>
            <p:cNvSpPr>
              <a:spLocks noChangeArrowheads="1"/>
            </p:cNvSpPr>
            <p:nvPr/>
          </p:nvSpPr>
          <p:spPr bwMode="auto">
            <a:xfrm>
              <a:off x="1238" y="2858"/>
              <a:ext cx="2520" cy="234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47" name="Oval 3"/>
            <p:cNvSpPr>
              <a:spLocks noChangeArrowheads="1"/>
            </p:cNvSpPr>
            <p:nvPr/>
          </p:nvSpPr>
          <p:spPr bwMode="auto">
            <a:xfrm>
              <a:off x="1958" y="3578"/>
              <a:ext cx="1080" cy="90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48" name="Oval 4"/>
            <p:cNvSpPr>
              <a:spLocks noChangeArrowheads="1"/>
            </p:cNvSpPr>
            <p:nvPr/>
          </p:nvSpPr>
          <p:spPr bwMode="auto">
            <a:xfrm>
              <a:off x="3398" y="5198"/>
              <a:ext cx="1080" cy="900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49" name="Oval 5"/>
            <p:cNvSpPr>
              <a:spLocks noChangeArrowheads="1"/>
            </p:cNvSpPr>
            <p:nvPr/>
          </p:nvSpPr>
          <p:spPr bwMode="auto">
            <a:xfrm>
              <a:off x="3398" y="2138"/>
              <a:ext cx="1080" cy="90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50" name="Oval 6"/>
            <p:cNvSpPr>
              <a:spLocks noChangeArrowheads="1"/>
            </p:cNvSpPr>
            <p:nvPr/>
          </p:nvSpPr>
          <p:spPr bwMode="auto">
            <a:xfrm>
              <a:off x="338" y="2138"/>
              <a:ext cx="1080" cy="90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51" name="Oval 7"/>
            <p:cNvSpPr>
              <a:spLocks noChangeArrowheads="1"/>
            </p:cNvSpPr>
            <p:nvPr/>
          </p:nvSpPr>
          <p:spPr bwMode="auto">
            <a:xfrm>
              <a:off x="158" y="5198"/>
              <a:ext cx="1080" cy="90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52" name="Line 8"/>
            <p:cNvSpPr>
              <a:spLocks noChangeShapeType="1"/>
            </p:cNvSpPr>
            <p:nvPr/>
          </p:nvSpPr>
          <p:spPr bwMode="auto">
            <a:xfrm>
              <a:off x="2858" y="4478"/>
              <a:ext cx="900" cy="72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>
              <a:off x="2858" y="4478"/>
              <a:ext cx="900" cy="72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 rot="-5036482">
              <a:off x="2768" y="2948"/>
              <a:ext cx="900" cy="72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 rot="-10974162">
              <a:off x="1058" y="3038"/>
              <a:ext cx="900" cy="72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 rot="6416038">
              <a:off x="1084" y="4481"/>
              <a:ext cx="1080" cy="72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57" name="Text Box 13"/>
            <p:cNvSpPr txBox="1">
              <a:spLocks noChangeArrowheads="1"/>
            </p:cNvSpPr>
            <p:nvPr/>
          </p:nvSpPr>
          <p:spPr bwMode="auto">
            <a:xfrm>
              <a:off x="2138" y="3758"/>
              <a:ext cx="72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-4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3578" y="2318"/>
              <a:ext cx="72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-2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3578" y="5378"/>
              <a:ext cx="72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-6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0" name="Text Box 16"/>
            <p:cNvSpPr txBox="1">
              <a:spLocks noChangeArrowheads="1"/>
            </p:cNvSpPr>
            <p:nvPr/>
          </p:nvSpPr>
          <p:spPr bwMode="auto">
            <a:xfrm>
              <a:off x="262" y="5370"/>
              <a:ext cx="965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10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1" name="Text Box 17"/>
            <p:cNvSpPr txBox="1">
              <a:spLocks noChangeArrowheads="1"/>
            </p:cNvSpPr>
            <p:nvPr/>
          </p:nvSpPr>
          <p:spPr bwMode="auto">
            <a:xfrm>
              <a:off x="518" y="2318"/>
              <a:ext cx="72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-2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 flipH="1">
              <a:off x="1058" y="4478"/>
              <a:ext cx="1080" cy="32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 rot="19509986" flipH="1">
              <a:off x="2380" y="4637"/>
              <a:ext cx="1355" cy="296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1058" y="7538"/>
              <a:ext cx="23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65" name="Oval 21"/>
            <p:cNvSpPr>
              <a:spLocks noChangeArrowheads="1"/>
            </p:cNvSpPr>
            <p:nvPr/>
          </p:nvSpPr>
          <p:spPr bwMode="auto">
            <a:xfrm>
              <a:off x="338" y="7718"/>
              <a:ext cx="1080" cy="900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66" name="Oval 22"/>
            <p:cNvSpPr>
              <a:spLocks noChangeArrowheads="1"/>
            </p:cNvSpPr>
            <p:nvPr/>
          </p:nvSpPr>
          <p:spPr bwMode="auto">
            <a:xfrm>
              <a:off x="3038" y="7718"/>
              <a:ext cx="1080" cy="900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67" name="Text Box 23"/>
            <p:cNvSpPr txBox="1">
              <a:spLocks noChangeArrowheads="1"/>
            </p:cNvSpPr>
            <p:nvPr/>
          </p:nvSpPr>
          <p:spPr bwMode="auto">
            <a:xfrm>
              <a:off x="3218" y="7898"/>
              <a:ext cx="72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-6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8" name="Text Box 24"/>
            <p:cNvSpPr txBox="1">
              <a:spLocks noChangeArrowheads="1"/>
            </p:cNvSpPr>
            <p:nvPr/>
          </p:nvSpPr>
          <p:spPr bwMode="auto">
            <a:xfrm>
              <a:off x="384" y="7898"/>
              <a:ext cx="1227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Arial" pitchFamily="34" charset="0"/>
                </a:rPr>
                <a:t>0,</a:t>
              </a: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9" name="Text Box 25"/>
            <p:cNvSpPr txBox="1">
              <a:spLocks noChangeArrowheads="1"/>
            </p:cNvSpPr>
            <p:nvPr/>
          </p:nvSpPr>
          <p:spPr bwMode="auto">
            <a:xfrm>
              <a:off x="3038" y="3578"/>
              <a:ext cx="5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х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0" name="Text Box 26"/>
            <p:cNvSpPr txBox="1">
              <a:spLocks noChangeArrowheads="1"/>
            </p:cNvSpPr>
            <p:nvPr/>
          </p:nvSpPr>
          <p:spPr bwMode="auto">
            <a:xfrm>
              <a:off x="1753" y="3038"/>
              <a:ext cx="565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1" name="Text Box 27"/>
            <p:cNvSpPr txBox="1">
              <a:spLocks noChangeArrowheads="1"/>
            </p:cNvSpPr>
            <p:nvPr/>
          </p:nvSpPr>
          <p:spPr bwMode="auto">
            <a:xfrm>
              <a:off x="1418" y="4118"/>
              <a:ext cx="5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: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2" name="Text Box 28"/>
            <p:cNvSpPr txBox="1">
              <a:spLocks noChangeArrowheads="1"/>
            </p:cNvSpPr>
            <p:nvPr/>
          </p:nvSpPr>
          <p:spPr bwMode="auto">
            <a:xfrm>
              <a:off x="3038" y="4298"/>
              <a:ext cx="5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+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3" name="Text Box 29"/>
            <p:cNvSpPr txBox="1">
              <a:spLocks noChangeArrowheads="1"/>
            </p:cNvSpPr>
            <p:nvPr/>
          </p:nvSpPr>
          <p:spPr bwMode="auto">
            <a:xfrm>
              <a:off x="3218" y="6278"/>
              <a:ext cx="622" cy="69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х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4" name="Text Box 30"/>
            <p:cNvSpPr txBox="1">
              <a:spLocks noChangeArrowheads="1"/>
            </p:cNvSpPr>
            <p:nvPr/>
          </p:nvSpPr>
          <p:spPr bwMode="auto">
            <a:xfrm>
              <a:off x="878" y="6278"/>
              <a:ext cx="507" cy="69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: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175" name="Group 31"/>
          <p:cNvGrpSpPr>
            <a:grpSpLocks/>
          </p:cNvGrpSpPr>
          <p:nvPr/>
        </p:nvGrpSpPr>
        <p:grpSpPr bwMode="auto">
          <a:xfrm>
            <a:off x="3357554" y="2743200"/>
            <a:ext cx="2514600" cy="4114800"/>
            <a:chOff x="158" y="2138"/>
            <a:chExt cx="4320" cy="6480"/>
          </a:xfrm>
        </p:grpSpPr>
        <p:sp>
          <p:nvSpPr>
            <p:cNvPr id="6176" name="Oval 32"/>
            <p:cNvSpPr>
              <a:spLocks noChangeArrowheads="1"/>
            </p:cNvSpPr>
            <p:nvPr/>
          </p:nvSpPr>
          <p:spPr bwMode="auto">
            <a:xfrm>
              <a:off x="1238" y="2858"/>
              <a:ext cx="2520" cy="234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77" name="Oval 33"/>
            <p:cNvSpPr>
              <a:spLocks noChangeArrowheads="1"/>
            </p:cNvSpPr>
            <p:nvPr/>
          </p:nvSpPr>
          <p:spPr bwMode="auto">
            <a:xfrm>
              <a:off x="1958" y="3578"/>
              <a:ext cx="1080" cy="90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78" name="Oval 34"/>
            <p:cNvSpPr>
              <a:spLocks noChangeArrowheads="1"/>
            </p:cNvSpPr>
            <p:nvPr/>
          </p:nvSpPr>
          <p:spPr bwMode="auto">
            <a:xfrm>
              <a:off x="3398" y="5198"/>
              <a:ext cx="1080" cy="900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79" name="Oval 35"/>
            <p:cNvSpPr>
              <a:spLocks noChangeArrowheads="1"/>
            </p:cNvSpPr>
            <p:nvPr/>
          </p:nvSpPr>
          <p:spPr bwMode="auto">
            <a:xfrm>
              <a:off x="3398" y="2138"/>
              <a:ext cx="1080" cy="90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80" name="Oval 36"/>
            <p:cNvSpPr>
              <a:spLocks noChangeArrowheads="1"/>
            </p:cNvSpPr>
            <p:nvPr/>
          </p:nvSpPr>
          <p:spPr bwMode="auto">
            <a:xfrm>
              <a:off x="338" y="2138"/>
              <a:ext cx="1080" cy="90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81" name="Oval 37"/>
            <p:cNvSpPr>
              <a:spLocks noChangeArrowheads="1"/>
            </p:cNvSpPr>
            <p:nvPr/>
          </p:nvSpPr>
          <p:spPr bwMode="auto">
            <a:xfrm>
              <a:off x="158" y="5198"/>
              <a:ext cx="1080" cy="90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82" name="Line 38"/>
            <p:cNvSpPr>
              <a:spLocks noChangeShapeType="1"/>
            </p:cNvSpPr>
            <p:nvPr/>
          </p:nvSpPr>
          <p:spPr bwMode="auto">
            <a:xfrm>
              <a:off x="2858" y="4478"/>
              <a:ext cx="900" cy="72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83" name="Line 39"/>
            <p:cNvSpPr>
              <a:spLocks noChangeShapeType="1"/>
            </p:cNvSpPr>
            <p:nvPr/>
          </p:nvSpPr>
          <p:spPr bwMode="auto">
            <a:xfrm>
              <a:off x="2858" y="4478"/>
              <a:ext cx="900" cy="72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84" name="Line 40"/>
            <p:cNvSpPr>
              <a:spLocks noChangeShapeType="1"/>
            </p:cNvSpPr>
            <p:nvPr/>
          </p:nvSpPr>
          <p:spPr bwMode="auto">
            <a:xfrm rot="-5036482">
              <a:off x="2768" y="2948"/>
              <a:ext cx="900" cy="72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85" name="Line 41"/>
            <p:cNvSpPr>
              <a:spLocks noChangeShapeType="1"/>
            </p:cNvSpPr>
            <p:nvPr/>
          </p:nvSpPr>
          <p:spPr bwMode="auto">
            <a:xfrm rot="-10974162">
              <a:off x="1058" y="3038"/>
              <a:ext cx="900" cy="72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86" name="Line 42"/>
            <p:cNvSpPr>
              <a:spLocks noChangeShapeType="1"/>
            </p:cNvSpPr>
            <p:nvPr/>
          </p:nvSpPr>
          <p:spPr bwMode="auto">
            <a:xfrm rot="6416038">
              <a:off x="1084" y="4481"/>
              <a:ext cx="1080" cy="72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87" name="Text Box 43"/>
            <p:cNvSpPr txBox="1">
              <a:spLocks noChangeArrowheads="1"/>
            </p:cNvSpPr>
            <p:nvPr/>
          </p:nvSpPr>
          <p:spPr bwMode="auto">
            <a:xfrm>
              <a:off x="2138" y="3758"/>
              <a:ext cx="72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88" name="Text Box 44"/>
            <p:cNvSpPr txBox="1">
              <a:spLocks noChangeArrowheads="1"/>
            </p:cNvSpPr>
            <p:nvPr/>
          </p:nvSpPr>
          <p:spPr bwMode="auto">
            <a:xfrm>
              <a:off x="3578" y="2318"/>
              <a:ext cx="72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8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89" name="Text Box 45"/>
            <p:cNvSpPr txBox="1">
              <a:spLocks noChangeArrowheads="1"/>
            </p:cNvSpPr>
            <p:nvPr/>
          </p:nvSpPr>
          <p:spPr bwMode="auto">
            <a:xfrm>
              <a:off x="3578" y="5378"/>
              <a:ext cx="72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-5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90" name="Text Box 46"/>
            <p:cNvSpPr txBox="1">
              <a:spLocks noChangeArrowheads="1"/>
            </p:cNvSpPr>
            <p:nvPr/>
          </p:nvSpPr>
          <p:spPr bwMode="auto">
            <a:xfrm>
              <a:off x="338" y="5378"/>
              <a:ext cx="72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-2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91" name="Text Box 47"/>
            <p:cNvSpPr txBox="1">
              <a:spLocks noChangeArrowheads="1"/>
            </p:cNvSpPr>
            <p:nvPr/>
          </p:nvSpPr>
          <p:spPr bwMode="auto">
            <a:xfrm>
              <a:off x="518" y="2318"/>
              <a:ext cx="72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-4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92" name="Line 48"/>
            <p:cNvSpPr>
              <a:spLocks noChangeShapeType="1"/>
            </p:cNvSpPr>
            <p:nvPr/>
          </p:nvSpPr>
          <p:spPr bwMode="auto">
            <a:xfrm flipH="1">
              <a:off x="1058" y="4478"/>
              <a:ext cx="1080" cy="32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93" name="Line 49"/>
            <p:cNvSpPr>
              <a:spLocks noChangeShapeType="1"/>
            </p:cNvSpPr>
            <p:nvPr/>
          </p:nvSpPr>
          <p:spPr bwMode="auto">
            <a:xfrm rot="19509986" flipH="1">
              <a:off x="2380" y="4637"/>
              <a:ext cx="1355" cy="296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94" name="Line 50"/>
            <p:cNvSpPr>
              <a:spLocks noChangeShapeType="1"/>
            </p:cNvSpPr>
            <p:nvPr/>
          </p:nvSpPr>
          <p:spPr bwMode="auto">
            <a:xfrm>
              <a:off x="1058" y="7538"/>
              <a:ext cx="23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95" name="Oval 51"/>
            <p:cNvSpPr>
              <a:spLocks noChangeArrowheads="1"/>
            </p:cNvSpPr>
            <p:nvPr/>
          </p:nvSpPr>
          <p:spPr bwMode="auto">
            <a:xfrm>
              <a:off x="338" y="7718"/>
              <a:ext cx="1080" cy="900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96" name="Oval 52"/>
            <p:cNvSpPr>
              <a:spLocks noChangeArrowheads="1"/>
            </p:cNvSpPr>
            <p:nvPr/>
          </p:nvSpPr>
          <p:spPr bwMode="auto">
            <a:xfrm>
              <a:off x="3038" y="7718"/>
              <a:ext cx="1080" cy="900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97" name="Text Box 53"/>
            <p:cNvSpPr txBox="1">
              <a:spLocks noChangeArrowheads="1"/>
            </p:cNvSpPr>
            <p:nvPr/>
          </p:nvSpPr>
          <p:spPr bwMode="auto">
            <a:xfrm>
              <a:off x="3218" y="7898"/>
              <a:ext cx="72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-8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98" name="Text Box 54"/>
            <p:cNvSpPr txBox="1">
              <a:spLocks noChangeArrowheads="1"/>
            </p:cNvSpPr>
            <p:nvPr/>
          </p:nvSpPr>
          <p:spPr bwMode="auto">
            <a:xfrm>
              <a:off x="403" y="7898"/>
              <a:ext cx="1105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Arial" pitchFamily="34" charset="0"/>
                </a:rPr>
                <a:t>0,</a:t>
              </a: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99" name="Text Box 55"/>
            <p:cNvSpPr txBox="1">
              <a:spLocks noChangeArrowheads="1"/>
            </p:cNvSpPr>
            <p:nvPr/>
          </p:nvSpPr>
          <p:spPr bwMode="auto">
            <a:xfrm>
              <a:off x="3038" y="3578"/>
              <a:ext cx="5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х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00" name="Text Box 56"/>
            <p:cNvSpPr txBox="1">
              <a:spLocks noChangeArrowheads="1"/>
            </p:cNvSpPr>
            <p:nvPr/>
          </p:nvSpPr>
          <p:spPr bwMode="auto">
            <a:xfrm>
              <a:off x="1631" y="2993"/>
              <a:ext cx="687" cy="58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01" name="Text Box 57"/>
            <p:cNvSpPr txBox="1">
              <a:spLocks noChangeArrowheads="1"/>
            </p:cNvSpPr>
            <p:nvPr/>
          </p:nvSpPr>
          <p:spPr bwMode="auto">
            <a:xfrm>
              <a:off x="1418" y="4118"/>
              <a:ext cx="5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: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02" name="Text Box 58"/>
            <p:cNvSpPr txBox="1">
              <a:spLocks noChangeArrowheads="1"/>
            </p:cNvSpPr>
            <p:nvPr/>
          </p:nvSpPr>
          <p:spPr bwMode="auto">
            <a:xfrm>
              <a:off x="3038" y="4298"/>
              <a:ext cx="5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+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03" name="Text Box 59"/>
            <p:cNvSpPr txBox="1">
              <a:spLocks noChangeArrowheads="1"/>
            </p:cNvSpPr>
            <p:nvPr/>
          </p:nvSpPr>
          <p:spPr bwMode="auto">
            <a:xfrm>
              <a:off x="3218" y="6278"/>
              <a:ext cx="499" cy="65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х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04" name="Text Box 60"/>
            <p:cNvSpPr txBox="1">
              <a:spLocks noChangeArrowheads="1"/>
            </p:cNvSpPr>
            <p:nvPr/>
          </p:nvSpPr>
          <p:spPr bwMode="auto">
            <a:xfrm>
              <a:off x="878" y="6278"/>
              <a:ext cx="507" cy="65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: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205" name="Group 61"/>
          <p:cNvGrpSpPr>
            <a:grpSpLocks/>
          </p:cNvGrpSpPr>
          <p:nvPr/>
        </p:nvGrpSpPr>
        <p:grpSpPr bwMode="auto">
          <a:xfrm>
            <a:off x="6629400" y="1214422"/>
            <a:ext cx="2514600" cy="4114800"/>
            <a:chOff x="158" y="2138"/>
            <a:chExt cx="4320" cy="6480"/>
          </a:xfrm>
        </p:grpSpPr>
        <p:sp>
          <p:nvSpPr>
            <p:cNvPr id="6206" name="Oval 62"/>
            <p:cNvSpPr>
              <a:spLocks noChangeArrowheads="1"/>
            </p:cNvSpPr>
            <p:nvPr/>
          </p:nvSpPr>
          <p:spPr bwMode="auto">
            <a:xfrm>
              <a:off x="1238" y="2858"/>
              <a:ext cx="2520" cy="234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07" name="Oval 63"/>
            <p:cNvSpPr>
              <a:spLocks noChangeArrowheads="1"/>
            </p:cNvSpPr>
            <p:nvPr/>
          </p:nvSpPr>
          <p:spPr bwMode="auto">
            <a:xfrm>
              <a:off x="1958" y="3578"/>
              <a:ext cx="1080" cy="90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08" name="Oval 64"/>
            <p:cNvSpPr>
              <a:spLocks noChangeArrowheads="1"/>
            </p:cNvSpPr>
            <p:nvPr/>
          </p:nvSpPr>
          <p:spPr bwMode="auto">
            <a:xfrm>
              <a:off x="3398" y="5198"/>
              <a:ext cx="1080" cy="900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09" name="Oval 65"/>
            <p:cNvSpPr>
              <a:spLocks noChangeArrowheads="1"/>
            </p:cNvSpPr>
            <p:nvPr/>
          </p:nvSpPr>
          <p:spPr bwMode="auto">
            <a:xfrm>
              <a:off x="3398" y="2138"/>
              <a:ext cx="1080" cy="90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10" name="Oval 66"/>
            <p:cNvSpPr>
              <a:spLocks noChangeArrowheads="1"/>
            </p:cNvSpPr>
            <p:nvPr/>
          </p:nvSpPr>
          <p:spPr bwMode="auto">
            <a:xfrm>
              <a:off x="338" y="2138"/>
              <a:ext cx="1080" cy="90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11" name="Oval 67"/>
            <p:cNvSpPr>
              <a:spLocks noChangeArrowheads="1"/>
            </p:cNvSpPr>
            <p:nvPr/>
          </p:nvSpPr>
          <p:spPr bwMode="auto">
            <a:xfrm>
              <a:off x="158" y="5198"/>
              <a:ext cx="1080" cy="90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12" name="Line 68"/>
            <p:cNvSpPr>
              <a:spLocks noChangeShapeType="1"/>
            </p:cNvSpPr>
            <p:nvPr/>
          </p:nvSpPr>
          <p:spPr bwMode="auto">
            <a:xfrm>
              <a:off x="2858" y="4478"/>
              <a:ext cx="900" cy="72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13" name="Line 69"/>
            <p:cNvSpPr>
              <a:spLocks noChangeShapeType="1"/>
            </p:cNvSpPr>
            <p:nvPr/>
          </p:nvSpPr>
          <p:spPr bwMode="auto">
            <a:xfrm>
              <a:off x="2858" y="4478"/>
              <a:ext cx="900" cy="72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14" name="Line 70"/>
            <p:cNvSpPr>
              <a:spLocks noChangeShapeType="1"/>
            </p:cNvSpPr>
            <p:nvPr/>
          </p:nvSpPr>
          <p:spPr bwMode="auto">
            <a:xfrm rot="-5036482">
              <a:off x="2768" y="2948"/>
              <a:ext cx="900" cy="72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15" name="Line 71"/>
            <p:cNvSpPr>
              <a:spLocks noChangeShapeType="1"/>
            </p:cNvSpPr>
            <p:nvPr/>
          </p:nvSpPr>
          <p:spPr bwMode="auto">
            <a:xfrm rot="-10974162">
              <a:off x="1058" y="3038"/>
              <a:ext cx="900" cy="72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dirty="0"/>
            </a:p>
          </p:txBody>
        </p:sp>
        <p:sp>
          <p:nvSpPr>
            <p:cNvPr id="6216" name="Line 72"/>
            <p:cNvSpPr>
              <a:spLocks noChangeShapeType="1"/>
            </p:cNvSpPr>
            <p:nvPr/>
          </p:nvSpPr>
          <p:spPr bwMode="auto">
            <a:xfrm rot="6416038">
              <a:off x="1084" y="4481"/>
              <a:ext cx="1080" cy="72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17" name="Text Box 73"/>
            <p:cNvSpPr txBox="1">
              <a:spLocks noChangeArrowheads="1"/>
            </p:cNvSpPr>
            <p:nvPr/>
          </p:nvSpPr>
          <p:spPr bwMode="auto">
            <a:xfrm>
              <a:off x="2138" y="3758"/>
              <a:ext cx="72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5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18" name="Text Box 74"/>
            <p:cNvSpPr txBox="1">
              <a:spLocks noChangeArrowheads="1"/>
            </p:cNvSpPr>
            <p:nvPr/>
          </p:nvSpPr>
          <p:spPr bwMode="auto">
            <a:xfrm>
              <a:off x="3578" y="2318"/>
              <a:ext cx="72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8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19" name="Text Box 75"/>
            <p:cNvSpPr txBox="1">
              <a:spLocks noChangeArrowheads="1"/>
            </p:cNvSpPr>
            <p:nvPr/>
          </p:nvSpPr>
          <p:spPr bwMode="auto">
            <a:xfrm>
              <a:off x="3578" y="5378"/>
              <a:ext cx="72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-5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20" name="Text Box 76"/>
            <p:cNvSpPr txBox="1">
              <a:spLocks noChangeArrowheads="1"/>
            </p:cNvSpPr>
            <p:nvPr/>
          </p:nvSpPr>
          <p:spPr bwMode="auto">
            <a:xfrm>
              <a:off x="338" y="5378"/>
              <a:ext cx="72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-2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21" name="Text Box 77"/>
            <p:cNvSpPr txBox="1">
              <a:spLocks noChangeArrowheads="1"/>
            </p:cNvSpPr>
            <p:nvPr/>
          </p:nvSpPr>
          <p:spPr bwMode="auto">
            <a:xfrm>
              <a:off x="518" y="2318"/>
              <a:ext cx="72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-4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22" name="Line 78"/>
            <p:cNvSpPr>
              <a:spLocks noChangeShapeType="1"/>
            </p:cNvSpPr>
            <p:nvPr/>
          </p:nvSpPr>
          <p:spPr bwMode="auto">
            <a:xfrm flipH="1">
              <a:off x="1058" y="4478"/>
              <a:ext cx="1080" cy="32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23" name="Line 79"/>
            <p:cNvSpPr>
              <a:spLocks noChangeShapeType="1"/>
            </p:cNvSpPr>
            <p:nvPr/>
          </p:nvSpPr>
          <p:spPr bwMode="auto">
            <a:xfrm rot="19509986" flipH="1">
              <a:off x="2380" y="4637"/>
              <a:ext cx="1355" cy="296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24" name="Line 80"/>
            <p:cNvSpPr>
              <a:spLocks noChangeShapeType="1"/>
            </p:cNvSpPr>
            <p:nvPr/>
          </p:nvSpPr>
          <p:spPr bwMode="auto">
            <a:xfrm>
              <a:off x="1058" y="7538"/>
              <a:ext cx="23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25" name="Oval 81"/>
            <p:cNvSpPr>
              <a:spLocks noChangeArrowheads="1"/>
            </p:cNvSpPr>
            <p:nvPr/>
          </p:nvSpPr>
          <p:spPr bwMode="auto">
            <a:xfrm>
              <a:off x="338" y="7718"/>
              <a:ext cx="1080" cy="900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dirty="0"/>
            </a:p>
          </p:txBody>
        </p:sp>
        <p:sp>
          <p:nvSpPr>
            <p:cNvPr id="6226" name="Oval 82"/>
            <p:cNvSpPr>
              <a:spLocks noChangeArrowheads="1"/>
            </p:cNvSpPr>
            <p:nvPr/>
          </p:nvSpPr>
          <p:spPr bwMode="auto">
            <a:xfrm>
              <a:off x="3038" y="7718"/>
              <a:ext cx="1080" cy="900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27" name="Text Box 83"/>
            <p:cNvSpPr txBox="1">
              <a:spLocks noChangeArrowheads="1"/>
            </p:cNvSpPr>
            <p:nvPr/>
          </p:nvSpPr>
          <p:spPr bwMode="auto">
            <a:xfrm>
              <a:off x="3218" y="7898"/>
              <a:ext cx="72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-8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28" name="Text Box 84"/>
            <p:cNvSpPr txBox="1">
              <a:spLocks noChangeArrowheads="1"/>
            </p:cNvSpPr>
            <p:nvPr/>
          </p:nvSpPr>
          <p:spPr bwMode="auto">
            <a:xfrm>
              <a:off x="518" y="7898"/>
              <a:ext cx="1015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Arial" pitchFamily="34" charset="0"/>
                </a:rPr>
                <a:t>0,</a:t>
              </a: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29" name="Text Box 85"/>
            <p:cNvSpPr txBox="1">
              <a:spLocks noChangeArrowheads="1"/>
            </p:cNvSpPr>
            <p:nvPr/>
          </p:nvSpPr>
          <p:spPr bwMode="auto">
            <a:xfrm>
              <a:off x="3038" y="3578"/>
              <a:ext cx="5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х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30" name="Text Box 86"/>
            <p:cNvSpPr txBox="1">
              <a:spLocks noChangeArrowheads="1"/>
            </p:cNvSpPr>
            <p:nvPr/>
          </p:nvSpPr>
          <p:spPr bwMode="auto">
            <a:xfrm>
              <a:off x="1778" y="3038"/>
              <a:ext cx="5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ru-RU" sz="2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31" name="Text Box 87"/>
            <p:cNvSpPr txBox="1">
              <a:spLocks noChangeArrowheads="1"/>
            </p:cNvSpPr>
            <p:nvPr/>
          </p:nvSpPr>
          <p:spPr bwMode="auto">
            <a:xfrm>
              <a:off x="1418" y="4118"/>
              <a:ext cx="5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: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32" name="Text Box 88"/>
            <p:cNvSpPr txBox="1">
              <a:spLocks noChangeArrowheads="1"/>
            </p:cNvSpPr>
            <p:nvPr/>
          </p:nvSpPr>
          <p:spPr bwMode="auto">
            <a:xfrm>
              <a:off x="3038" y="4298"/>
              <a:ext cx="5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33" name="Text Box 89"/>
            <p:cNvSpPr txBox="1">
              <a:spLocks noChangeArrowheads="1"/>
            </p:cNvSpPr>
            <p:nvPr/>
          </p:nvSpPr>
          <p:spPr bwMode="auto">
            <a:xfrm>
              <a:off x="3218" y="6278"/>
              <a:ext cx="5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х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34" name="Text Box 90"/>
            <p:cNvSpPr txBox="1">
              <a:spLocks noChangeArrowheads="1"/>
            </p:cNvSpPr>
            <p:nvPr/>
          </p:nvSpPr>
          <p:spPr bwMode="auto">
            <a:xfrm>
              <a:off x="878" y="6278"/>
              <a:ext cx="5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: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Реши примеры, чтобы узнать какие созвездия нам попадаются в пути: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http://festival.1september.ru/articles/311709/image102.gif"/>
          <p:cNvPicPr/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00100" y="2214554"/>
            <a:ext cx="250033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festival.1september.ru/articles/311709/image104.gif"/>
          <p:cNvPicPr/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28662" y="4643446"/>
            <a:ext cx="2762266" cy="60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festival.1september.ru/articles/311709/image101.gif"/>
          <p:cNvPicPr/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929190" y="2071678"/>
            <a:ext cx="2438414" cy="107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festival.1september.ru/articles/311709/image103.gif"/>
          <p:cNvPicPr/>
          <p:nvPr/>
        </p:nvPicPr>
        <p:blipFill>
          <a:blip r:embed="rId6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929190" y="4357694"/>
            <a:ext cx="3509984" cy="135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Созвездия</a:t>
            </a:r>
            <a:endParaRPr lang="ru-RU" b="1" dirty="0">
              <a:solidFill>
                <a:srgbClr val="FFC000"/>
              </a:solidFill>
            </a:endParaRPr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643050"/>
            <a:ext cx="190921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00034" y="3857628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Кассиопея (-16 )</a:t>
            </a:r>
            <a:endParaRPr lang="ru-RU" sz="2000" b="1" dirty="0"/>
          </a:p>
        </p:txBody>
      </p:sp>
      <p:pic>
        <p:nvPicPr>
          <p:cNvPr id="24580" name="Picture 4" descr="http://lukyanova544.ucoz.ru/_si/0/9939972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42852"/>
            <a:ext cx="1714512" cy="1303260"/>
          </a:xfrm>
          <a:prstGeom prst="rect">
            <a:avLst/>
          </a:prstGeom>
          <a:noFill/>
        </p:spPr>
      </p:pic>
      <p:pic>
        <p:nvPicPr>
          <p:cNvPr id="24582" name="Picture 6" descr="http://images.vector-images.com/clipart/xl/179/cepheus1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43306" y="1714488"/>
            <a:ext cx="2063844" cy="207074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929058" y="3929066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Цефей (-71)</a:t>
            </a:r>
            <a:endParaRPr lang="ru-RU" sz="2000" b="1" dirty="0"/>
          </a:p>
        </p:txBody>
      </p:sp>
      <p:pic>
        <p:nvPicPr>
          <p:cNvPr id="24584" name="Picture 8" descr="http://www.galacticnews.ru/wp-content/uploads/2011/01/Gru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15272" y="357166"/>
            <a:ext cx="1190597" cy="1243027"/>
          </a:xfrm>
          <a:prstGeom prst="rect">
            <a:avLst/>
          </a:prstGeom>
          <a:noFill/>
        </p:spPr>
      </p:pic>
      <p:grpSp>
        <p:nvGrpSpPr>
          <p:cNvPr id="41" name="Группа 40"/>
          <p:cNvGrpSpPr/>
          <p:nvPr/>
        </p:nvGrpSpPr>
        <p:grpSpPr>
          <a:xfrm>
            <a:off x="6572264" y="1928802"/>
            <a:ext cx="785818" cy="1214446"/>
            <a:chOff x="7143768" y="2000240"/>
            <a:chExt cx="785818" cy="1214446"/>
          </a:xfrm>
        </p:grpSpPr>
        <p:sp>
          <p:nvSpPr>
            <p:cNvPr id="14" name="5-конечная звезда 13"/>
            <p:cNvSpPr/>
            <p:nvPr/>
          </p:nvSpPr>
          <p:spPr>
            <a:xfrm>
              <a:off x="7786710" y="2000240"/>
              <a:ext cx="142876" cy="142876"/>
            </a:xfrm>
            <a:prstGeom prst="star5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C000"/>
                </a:solidFill>
              </a:endParaRPr>
            </a:p>
          </p:txBody>
        </p:sp>
        <p:grpSp>
          <p:nvGrpSpPr>
            <p:cNvPr id="39" name="Группа 38"/>
            <p:cNvGrpSpPr/>
            <p:nvPr/>
          </p:nvGrpSpPr>
          <p:grpSpPr>
            <a:xfrm>
              <a:off x="7143768" y="2143116"/>
              <a:ext cx="670229" cy="1071570"/>
              <a:chOff x="7143768" y="2143116"/>
              <a:chExt cx="670229" cy="1071570"/>
            </a:xfrm>
          </p:grpSpPr>
          <p:sp>
            <p:nvSpPr>
              <p:cNvPr id="10" name="5-конечная звезда 9"/>
              <p:cNvSpPr/>
              <p:nvPr/>
            </p:nvSpPr>
            <p:spPr>
              <a:xfrm>
                <a:off x="7143768" y="2786058"/>
                <a:ext cx="142876" cy="71438"/>
              </a:xfrm>
              <a:prstGeom prst="star5">
                <a:avLst/>
              </a:prstGeom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11" name="5-конечная звезда 10"/>
              <p:cNvSpPr/>
              <p:nvPr/>
            </p:nvSpPr>
            <p:spPr>
              <a:xfrm>
                <a:off x="7143768" y="3143248"/>
                <a:ext cx="71438" cy="71438"/>
              </a:xfrm>
              <a:prstGeom prst="star5">
                <a:avLst/>
              </a:prstGeom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12" name="5-конечная звезда 11"/>
              <p:cNvSpPr/>
              <p:nvPr/>
            </p:nvSpPr>
            <p:spPr>
              <a:xfrm>
                <a:off x="7358082" y="2571744"/>
                <a:ext cx="71438" cy="45719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5-конечная звезда 12"/>
              <p:cNvSpPr/>
              <p:nvPr/>
            </p:nvSpPr>
            <p:spPr>
              <a:xfrm>
                <a:off x="7643834" y="2857496"/>
                <a:ext cx="71438" cy="71438"/>
              </a:xfrm>
              <a:prstGeom prst="star5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C000"/>
                  </a:solidFill>
                </a:endParaRPr>
              </a:p>
            </p:txBody>
          </p:sp>
          <p:cxnSp>
            <p:nvCxnSpPr>
              <p:cNvPr id="16" name="Прямая соединительная линия 15"/>
              <p:cNvCxnSpPr>
                <a:stCxn id="14" idx="2"/>
                <a:endCxn id="12" idx="0"/>
              </p:cNvCxnSpPr>
              <p:nvPr/>
            </p:nvCxnSpPr>
            <p:spPr>
              <a:xfrm rot="5400000">
                <a:off x="7389585" y="2147332"/>
                <a:ext cx="428628" cy="420196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>
                <a:stCxn id="12" idx="1"/>
                <a:endCxn id="13" idx="0"/>
              </p:cNvCxnSpPr>
              <p:nvPr/>
            </p:nvCxnSpPr>
            <p:spPr>
              <a:xfrm rot="10800000" flipH="1" flipV="1">
                <a:off x="7358081" y="2589206"/>
                <a:ext cx="321471" cy="268289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>
                <a:stCxn id="12" idx="1"/>
                <a:endCxn id="10" idx="0"/>
              </p:cNvCxnSpPr>
              <p:nvPr/>
            </p:nvCxnSpPr>
            <p:spPr>
              <a:xfrm rot="10800000" flipV="1">
                <a:off x="7215206" y="2589206"/>
                <a:ext cx="142876" cy="196851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>
                <a:stCxn id="10" idx="2"/>
                <a:endCxn id="11" idx="2"/>
              </p:cNvCxnSpPr>
              <p:nvPr/>
            </p:nvCxnSpPr>
            <p:spPr>
              <a:xfrm rot="5400000">
                <a:off x="6985638" y="3029269"/>
                <a:ext cx="357190" cy="13644"/>
              </a:xfrm>
              <a:prstGeom prst="line">
                <a:avLst/>
              </a:prstGeom>
              <a:ln w="127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5-конечная звезда 29"/>
              <p:cNvSpPr/>
              <p:nvPr/>
            </p:nvSpPr>
            <p:spPr>
              <a:xfrm>
                <a:off x="7358082" y="2571744"/>
                <a:ext cx="71438" cy="71438"/>
              </a:xfrm>
              <a:prstGeom prst="star5">
                <a:avLst/>
              </a:prstGeom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6643702" y="3714752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Журавль  8/15</a:t>
            </a:r>
            <a:endParaRPr lang="ru-RU" sz="2000" b="1" dirty="0"/>
          </a:p>
        </p:txBody>
      </p:sp>
      <p:pic>
        <p:nvPicPr>
          <p:cNvPr id="24586" name="Picture 10" descr="Созвездие Павлин - векторный клипарт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034" y="4500571"/>
            <a:ext cx="2575888" cy="1785950"/>
          </a:xfrm>
          <a:prstGeom prst="rect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1214414" y="6286520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Павлин ( 1 )</a:t>
            </a:r>
            <a:endParaRPr lang="ru-RU" sz="2000" b="1" dirty="0"/>
          </a:p>
        </p:txBody>
      </p:sp>
      <p:pic>
        <p:nvPicPr>
          <p:cNvPr id="24588" name="Picture 12" descr="Созвездие Муха - векторный клипарт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86182" y="4429132"/>
            <a:ext cx="1785949" cy="1906707"/>
          </a:xfrm>
          <a:prstGeom prst="rect">
            <a:avLst/>
          </a:prstGeom>
          <a:noFill/>
        </p:spPr>
      </p:pic>
      <p:sp>
        <p:nvSpPr>
          <p:cNvPr id="35" name="TextBox 34"/>
          <p:cNvSpPr txBox="1"/>
          <p:nvPr/>
        </p:nvSpPr>
        <p:spPr>
          <a:xfrm>
            <a:off x="4214810" y="6286520"/>
            <a:ext cx="1426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Муха  ( 71 )</a:t>
            </a:r>
            <a:endParaRPr lang="ru-RU" sz="2000" b="1" dirty="0"/>
          </a:p>
        </p:txBody>
      </p:sp>
      <p:pic>
        <p:nvPicPr>
          <p:cNvPr id="24592" name="Picture 16" descr="Созвездие Волк - векторный клипарт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15074" y="4429132"/>
            <a:ext cx="2678924" cy="1857388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6858016" y="6286520"/>
            <a:ext cx="1316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Волк ( 16 )</a:t>
            </a:r>
            <a:endParaRPr lang="ru-RU" sz="2000" b="1" dirty="0"/>
          </a:p>
        </p:txBody>
      </p:sp>
      <p:pic>
        <p:nvPicPr>
          <p:cNvPr id="24594" name="Picture 18" descr="Созвездие Журавль - векторный клипарт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643834" y="1714488"/>
            <a:ext cx="1310149" cy="1871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autoRev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autoRev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autoRev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autoRev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autoRev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autoRev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>
                <a:solidFill>
                  <a:srgbClr val="FFC000"/>
                </a:solidFill>
              </a:rPr>
              <a:t>“Пиратские острова</a:t>
            </a:r>
            <a:r>
              <a:rPr lang="ru-RU" b="1" dirty="0" smtClean="0">
                <a:solidFill>
                  <a:srgbClr val="FFC000"/>
                </a:solidFill>
              </a:rPr>
              <a:t>”</a:t>
            </a:r>
            <a:endParaRPr lang="ru-RU" b="1" dirty="0">
              <a:solidFill>
                <a:srgbClr val="FFC000"/>
              </a:solidFill>
            </a:endParaRPr>
          </a:p>
        </p:txBody>
      </p:sp>
      <p:pic>
        <p:nvPicPr>
          <p:cNvPr id="5" name="Рисунок 4" descr="http://festival.1september.ru/articles/311709/image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357298"/>
            <a:ext cx="321471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929190" y="1643050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3 уровень </a:t>
            </a:r>
            <a:endParaRPr lang="ru-RU" sz="2400" dirty="0">
              <a:solidFill>
                <a:srgbClr val="FFC000"/>
              </a:solidFill>
            </a:endParaRPr>
          </a:p>
        </p:txBody>
      </p:sp>
      <p:pic>
        <p:nvPicPr>
          <p:cNvPr id="7" name="Рисунок 6" descr="http://festival.1september.ru/articles/311709/image105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2214554"/>
            <a:ext cx="2109800" cy="105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28662" y="4857760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1</a:t>
            </a:r>
            <a:r>
              <a:rPr lang="ru-RU" sz="2400" dirty="0" smtClean="0">
                <a:solidFill>
                  <a:srgbClr val="002060"/>
                </a:solidFill>
              </a:rPr>
              <a:t> уровень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3504" y="3571876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2</a:t>
            </a:r>
            <a:r>
              <a:rPr lang="ru-RU" sz="2400" dirty="0" smtClean="0">
                <a:solidFill>
                  <a:srgbClr val="002060"/>
                </a:solidFill>
              </a:rPr>
              <a:t> уровень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Найти значение выражения.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-42Y при Y=-30;5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9124" y="4071943"/>
            <a:ext cx="427787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dirty="0"/>
              <a:t>Найти значение </a:t>
            </a:r>
            <a:r>
              <a:rPr lang="ru-RU" sz="2400" dirty="0" smtClean="0"/>
              <a:t>выражения :</a:t>
            </a:r>
            <a:endParaRPr lang="ru-RU" sz="2400" dirty="0"/>
          </a:p>
          <a:p>
            <a:r>
              <a:rPr lang="ru-RU" sz="2400" dirty="0" smtClean="0"/>
              <a:t>- 42</a:t>
            </a:r>
            <a:r>
              <a:rPr lang="en-US" sz="2400" dirty="0" smtClean="0"/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dirty="0" smtClean="0"/>
              <a:t> </a:t>
            </a:r>
            <a:r>
              <a:rPr lang="en-US" sz="2400" dirty="0" smtClean="0"/>
              <a:t> </a:t>
            </a:r>
            <a:r>
              <a:rPr lang="ru-RU" sz="2400" dirty="0" smtClean="0"/>
              <a:t>при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ru-RU" sz="2400" dirty="0" smtClean="0"/>
              <a:t>=</a:t>
            </a:r>
            <a:r>
              <a:rPr lang="en-US" sz="2400" dirty="0" smtClean="0"/>
              <a:t> </a:t>
            </a:r>
            <a:r>
              <a:rPr lang="ru-RU" sz="2400" dirty="0" smtClean="0"/>
              <a:t>-30</a:t>
            </a:r>
            <a:r>
              <a:rPr lang="en-US" sz="2400" dirty="0" smtClean="0"/>
              <a:t> </a:t>
            </a:r>
            <a:r>
              <a:rPr lang="ru-RU" sz="2400" dirty="0" smtClean="0"/>
              <a:t>и</a:t>
            </a:r>
            <a:r>
              <a:rPr lang="en-US" sz="2400" dirty="0" smtClean="0"/>
              <a:t> </a:t>
            </a:r>
            <a:r>
              <a:rPr lang="ru-RU" sz="2400" dirty="0" smtClean="0"/>
              <a:t>5</a:t>
            </a:r>
            <a:endParaRPr lang="ru-RU" sz="2400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5" cstate="print">
            <a:grayscl/>
            <a:lum contrast="40000"/>
          </a:blip>
          <a:srcRect/>
          <a:stretch>
            <a:fillRect/>
          </a:stretch>
        </p:blipFill>
        <p:spPr bwMode="auto">
          <a:xfrm>
            <a:off x="785786" y="5286388"/>
            <a:ext cx="2140027" cy="1262067"/>
          </a:xfrm>
          <a:prstGeom prst="rect">
            <a:avLst/>
          </a:prstGeom>
          <a:noFill/>
          <a:ln w="9525" cmpd="tri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Найти значение выражения.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-42Y при Y=-30;5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“Пиратские острова”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429000"/>
            <a:ext cx="766393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57158" y="1714488"/>
            <a:ext cx="8501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>Отгадайте, </a:t>
            </a:r>
            <a:r>
              <a:rPr lang="ru-RU" sz="2800" dirty="0">
                <a:solidFill>
                  <a:srgbClr val="FFC000"/>
                </a:solidFill>
              </a:rPr>
              <a:t>как зовут </a:t>
            </a:r>
            <a:r>
              <a:rPr lang="ru-RU" sz="2800" dirty="0" smtClean="0">
                <a:solidFill>
                  <a:srgbClr val="FFC000"/>
                </a:solidFill>
              </a:rPr>
              <a:t>атамана, разложив </a:t>
            </a:r>
            <a:r>
              <a:rPr lang="ru-RU" sz="2800" dirty="0">
                <a:solidFill>
                  <a:srgbClr val="FFC000"/>
                </a:solidFill>
              </a:rPr>
              <a:t>числа в порядке </a:t>
            </a:r>
            <a:r>
              <a:rPr lang="ru-RU" sz="2800" dirty="0" smtClean="0">
                <a:solidFill>
                  <a:srgbClr val="FFC000"/>
                </a:solidFill>
              </a:rPr>
              <a:t>возрастания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4480" y="5929330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>Ответ</a:t>
            </a:r>
            <a:r>
              <a:rPr lang="en-US" sz="2800" dirty="0" smtClean="0">
                <a:solidFill>
                  <a:srgbClr val="FFC000"/>
                </a:solidFill>
              </a:rPr>
              <a:t>:</a:t>
            </a:r>
            <a:r>
              <a:rPr lang="ru-RU" sz="2800" dirty="0" smtClean="0">
                <a:solidFill>
                  <a:srgbClr val="FFC000"/>
                </a:solidFill>
              </a:rPr>
              <a:t> МАНСФЕЛЬТ</a:t>
            </a:r>
            <a:endParaRPr lang="ru-RU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460</Words>
  <Application>Microsoft Office PowerPoint</Application>
  <PresentationFormat>Экран (4:3)</PresentationFormat>
  <Paragraphs>140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«Путешествие на планету положительных и отрицательных чисел» (6 класс)</vt:lpstr>
      <vt:lpstr>Выполните сложение, умножение, деление, вычитание этих чисел</vt:lpstr>
      <vt:lpstr>Вычислите: </vt:lpstr>
      <vt:lpstr>Даны числа -12 и 3. Назовите: </vt:lpstr>
      <vt:lpstr>“Ветряные мельницы”. </vt:lpstr>
      <vt:lpstr>Реши примеры, чтобы узнать какие созвездия нам попадаются в пути:</vt:lpstr>
      <vt:lpstr>Созвездия</vt:lpstr>
      <vt:lpstr> “Пиратские острова”</vt:lpstr>
      <vt:lpstr>Найти значение выражения. -42Y при Y=-30;5</vt:lpstr>
      <vt:lpstr>Найти значение выражения. -42Y при Y=-30;5</vt:lpstr>
      <vt:lpstr>Спасибо за помощь в создании урока: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«Путешествие на планету положительных и отрицательных чисел» (6 класс)</dc:title>
  <dc:creator>Наталия</dc:creator>
  <cp:lastModifiedBy>Наталия</cp:lastModifiedBy>
  <cp:revision>6</cp:revision>
  <dcterms:created xsi:type="dcterms:W3CDTF">2014-03-21T18:05:22Z</dcterms:created>
  <dcterms:modified xsi:type="dcterms:W3CDTF">2014-03-21T21:36:34Z</dcterms:modified>
</cp:coreProperties>
</file>