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6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3" r:id="rId16"/>
    <p:sldId id="272" r:id="rId17"/>
    <p:sldId id="275" r:id="rId18"/>
    <p:sldId id="276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86" d="100"/>
          <a:sy n="86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slide" Target="slide13.xml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slide" Target="slide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9.xml"/><Relationship Id="rId7" Type="http://schemas.openxmlformats.org/officeDocument/2006/relationships/slide" Target="slide1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oleObject" Target="../embeddings/oleObject1.bin"/><Relationship Id="rId7" Type="http://schemas.openxmlformats.org/officeDocument/2006/relationships/slide" Target="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Если ты услышишь, что кто-то не любит математику, не верь.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051720" y="3068960"/>
            <a:ext cx="6400800" cy="1752600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Её нельзя не любить - её можно только не знать.</a:t>
            </a: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1120" y="6025120"/>
            <a:ext cx="832880" cy="83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980729"/>
          <a:ext cx="8208912" cy="2880319"/>
        </p:xfrm>
        <a:graphic>
          <a:graphicData uri="http://schemas.openxmlformats.org/drawingml/2006/table">
            <a:tbl>
              <a:tblPr/>
              <a:tblGrid>
                <a:gridCol w="1807467"/>
                <a:gridCol w="898789"/>
                <a:gridCol w="1098823"/>
                <a:gridCol w="1098823"/>
                <a:gridCol w="1097875"/>
                <a:gridCol w="1098823"/>
                <a:gridCol w="1108312"/>
              </a:tblGrid>
              <a:tr h="970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уравнение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a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b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b</a:t>
                      </a:r>
                      <a:r>
                        <a:rPr lang="en-US" sz="2000" b="1" baseline="30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-4ac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x</a:t>
                      </a:r>
                      <a:r>
                        <a:rPr lang="en-US" sz="2000" b="1" baseline="-25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x</a:t>
                      </a:r>
                      <a:r>
                        <a:rPr lang="en-US" sz="2000" b="1" baseline="-25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х</a:t>
                      </a:r>
                      <a:r>
                        <a:rPr lang="ru-RU" sz="1800" baseline="30000" dirty="0" smtClean="0">
                          <a:latin typeface="Arial Black" pitchFamily="34" charset="0"/>
                          <a:ea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+2х </a:t>
                      </a:r>
                      <a:r>
                        <a:rPr lang="ru-RU" sz="1800" dirty="0">
                          <a:latin typeface="Arial Black" pitchFamily="34" charset="0"/>
                          <a:ea typeface="Times New Roman"/>
                        </a:rPr>
                        <a:t>–3 =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3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-3</a:t>
                      </a:r>
                      <a:endParaRPr lang="ru-RU" sz="3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ru-RU" sz="3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3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-3</a:t>
                      </a:r>
                      <a:endParaRPr lang="ru-RU" sz="36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400" b="1" kern="1200" dirty="0" smtClean="0">
                        <a:solidFill>
                          <a:srgbClr val="C0000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6х</a:t>
                      </a:r>
                      <a:r>
                        <a:rPr lang="ru-RU" sz="2400" b="1" kern="1200" baseline="300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+х-2=0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8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6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8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8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-</a:t>
                      </a:r>
                      <a:r>
                        <a:rPr lang="ru-RU" sz="1800" dirty="0">
                          <a:latin typeface="Arial Black" pitchFamily="34" charset="0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800" b="1" dirty="0" smtClean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49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00" b="1" dirty="0" smtClean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0,5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2996952"/>
            <a:ext cx="576064" cy="936104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6084168" y="6309320"/>
            <a:ext cx="648072" cy="288032"/>
          </a:xfrm>
          <a:prstGeom prst="actionButtonBackPrevio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x_06be01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83736" y="5997736"/>
            <a:ext cx="860264" cy="86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ЗАДАЧА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7" y="1599496"/>
            <a:ext cx="79208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Найдите число,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квадрат которого,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уменьшенный на 4, равен нулю.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Сколько решений имеет задача.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5436096" y="6309320"/>
            <a:ext cx="864096" cy="288032"/>
          </a:xfrm>
          <a:prstGeom prst="actionButtonBackPrevio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x_06be01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5744" y="6069744"/>
            <a:ext cx="788256" cy="78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Работа в группах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43808" y="1418293"/>
            <a:ext cx="4608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Решите уравнения: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Рисунок 3" descr="http://ru.convdocs.org/pars_docs/refs/8/7896/7896_html_1e597b6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4644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u.convdocs.org/pars_docs/refs/8/7896/7896_html_m4ea00ae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12977"/>
            <a:ext cx="432047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u.convdocs.org/pars_docs/refs/8/7896/7896_html_d3f768a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077072"/>
            <a:ext cx="41764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алее 8">
            <a:hlinkClick r:id="rId5" action="ppaction://hlinksldjump" highlightClick="1"/>
          </p:cNvPr>
          <p:cNvSpPr/>
          <p:nvPr/>
        </p:nvSpPr>
        <p:spPr>
          <a:xfrm>
            <a:off x="7164288" y="6309320"/>
            <a:ext cx="576064" cy="28803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x_06be017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3128" y="6097128"/>
            <a:ext cx="760872" cy="760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Найди ошибку: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03648" y="1104420"/>
            <a:ext cx="69127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2х</a:t>
            </a:r>
            <a:r>
              <a:rPr kumimoji="0" lang="ru-RU" sz="40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-7х-4=0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а=2, в=7,с=-4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D=в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-4ас=7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-4∙2∙(-4)=49+32=81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80000"/>
          </a:blip>
          <a:srcRect/>
          <a:stretch>
            <a:fillRect/>
          </a:stretch>
        </p:blipFill>
        <p:spPr bwMode="auto">
          <a:xfrm>
            <a:off x="2699792" y="2852936"/>
            <a:ext cx="3600400" cy="864096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80000"/>
          </a:blip>
          <a:srcRect/>
          <a:stretch>
            <a:fillRect/>
          </a:stretch>
        </p:blipFill>
        <p:spPr bwMode="auto">
          <a:xfrm>
            <a:off x="2843808" y="3861048"/>
            <a:ext cx="3456384" cy="819909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80000"/>
          </a:blip>
          <a:srcRect/>
          <a:stretch>
            <a:fillRect/>
          </a:stretch>
        </p:blipFill>
        <p:spPr bwMode="auto">
          <a:xfrm>
            <a:off x="2987824" y="4869160"/>
            <a:ext cx="3254762" cy="792088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635896" y="5702479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Ответ: х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=0,5, х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=-4.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5796136" y="6237312"/>
            <a:ext cx="864096" cy="360040"/>
          </a:xfrm>
          <a:prstGeom prst="actionButtonBackPrevio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x_06be017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11728" y="5925728"/>
            <a:ext cx="932272" cy="93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C00000"/>
                </a:solidFill>
                <a:latin typeface="Arial Black" pitchFamily="34" charset="0"/>
              </a:rPr>
              <a:t>Физминутка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67744" y="1299825"/>
            <a:ext cx="64807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Отвели свой взгляд направо,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Отвели свой взгляд налево,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Оглядели потолок,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Посмотрели все вперёд.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Раз – согнуться – разогнуться,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Два ─ согнуться – потянутся,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Три – в ладоши три хлопка,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Головою три кивка.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Пять и шесть тихо сесть.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6627" name="Picture 3" descr="http://metodisty.ru/modules/boonex/photos/data/files/20473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800920" cy="2952328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5076056" y="6309320"/>
            <a:ext cx="648072" cy="288032"/>
          </a:xfrm>
          <a:prstGeom prst="actionButtonBackPrevio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x_06be01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39112" y="5953112"/>
            <a:ext cx="904888" cy="904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Решить уравнение: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3000"/>
          </a:blip>
          <a:srcRect/>
          <a:stretch>
            <a:fillRect/>
          </a:stretch>
        </p:blipFill>
        <p:spPr bwMode="auto">
          <a:xfrm>
            <a:off x="683568" y="2204864"/>
            <a:ext cx="7801790" cy="648072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правляющая кнопка: в начало 8">
            <a:hlinkClick r:id="rId3" action="ppaction://hlinksldjump" highlightClick="1"/>
          </p:cNvPr>
          <p:cNvSpPr/>
          <p:nvPr/>
        </p:nvSpPr>
        <p:spPr>
          <a:xfrm>
            <a:off x="5436096" y="6309320"/>
            <a:ext cx="720080" cy="288032"/>
          </a:xfrm>
          <a:prstGeom prst="actionButtonBeginning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x_06be01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5742384"/>
            <a:ext cx="1115616" cy="1115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51216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Историческая справка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84784"/>
            <a:ext cx="6400800" cy="86409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 квадратных уравнениях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67744" y="2589582"/>
            <a:ext cx="554461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Обезьянок резвых стая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Всласть поевши, развлекаясь,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Их в квадрате часть восьмая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 поляне забавлялась.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 двенадцать по лианам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Стали прыгать, повисая.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Сколько было обезьянок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Ты скажи мне в этой стае?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Рисунок 4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5096" y="5809096"/>
            <a:ext cx="1048904" cy="1048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Домашнее задание: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2060848"/>
            <a:ext cx="36497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 Black" pitchFamily="34" charset="0"/>
              </a:rPr>
              <a:t>стр.145 </a:t>
            </a:r>
          </a:p>
          <a:p>
            <a:pPr algn="ctr"/>
            <a:r>
              <a:rPr lang="ru-RU" sz="4000" b="1" dirty="0" smtClean="0">
                <a:latin typeface="Arial Black" pitchFamily="34" charset="0"/>
              </a:rPr>
              <a:t>№529(2)</a:t>
            </a:r>
          </a:p>
          <a:p>
            <a:pPr algn="ctr"/>
            <a:r>
              <a:rPr lang="ru-RU" sz="4000" b="1" dirty="0" smtClean="0">
                <a:latin typeface="Arial Black" pitchFamily="34" charset="0"/>
              </a:rPr>
              <a:t> №530(2)</a:t>
            </a:r>
            <a:endParaRPr lang="ru-RU" sz="4000" dirty="0">
              <a:latin typeface="Arial Black" pitchFamily="34" charset="0"/>
            </a:endParaRPr>
          </a:p>
        </p:txBody>
      </p:sp>
      <p:pic>
        <p:nvPicPr>
          <p:cNvPr id="4" name="Рисунок 3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7288" y="6021288"/>
            <a:ext cx="836712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27584" y="1246113"/>
            <a:ext cx="806489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Японская мудрость гласит: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«Учить других всегда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0033CC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почетно,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0033CC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учиться у других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0033CC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никогда не зазорно».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" name="Рисунок 2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167104" y="5881104"/>
            <a:ext cx="976896" cy="97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860032" y="980728"/>
          <a:ext cx="4104456" cy="3337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864096"/>
                <a:gridCol w="684076"/>
                <a:gridCol w="684076"/>
                <a:gridCol w="684076"/>
                <a:gridCol w="684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Н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И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Интеллектуальный марафон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4446984"/>
            <a:ext cx="63001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6.Кто из персонажей русских народных сказок на печи за дровами ездил?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7.Отрицание.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8.Союз.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9.Шестая буква в алфавите.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764704"/>
            <a:ext cx="48965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1.Геометрическая фигура, состоящая из двух лучей, выходящих из одной точки.</a:t>
            </a:r>
            <a:endParaRPr lang="ru-RU" sz="2000" dirty="0" smtClean="0">
              <a:latin typeface="Arial Black" pitchFamily="34" charset="0"/>
              <a:cs typeface="Arial" pitchFamily="34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2.Параллелограмм, у которого все стороны равны. </a:t>
            </a:r>
            <a:endParaRPr lang="ru-RU" sz="2000" dirty="0" smtClean="0">
              <a:latin typeface="Arial Black" pitchFamily="34" charset="0"/>
              <a:cs typeface="Arial" pitchFamily="34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3.Не дыня, но тоже очень вкусный. </a:t>
            </a:r>
            <a:endParaRPr lang="ru-RU" sz="2000" dirty="0" smtClean="0">
              <a:latin typeface="Arial Black" pitchFamily="34" charset="0"/>
              <a:cs typeface="Arial" pitchFamily="34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4.Река и марка популярного автомобиля. </a:t>
            </a:r>
            <a:endParaRPr lang="ru-RU" sz="2000" dirty="0" smtClean="0">
              <a:latin typeface="Arial Black" pitchFamily="34" charset="0"/>
              <a:cs typeface="Arial" pitchFamily="34" charset="0"/>
            </a:endParaRPr>
          </a:p>
          <a:p>
            <a:pPr lvl="0" eaLnBrk="0" hangingPunct="0"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5.Орган обоняния. </a:t>
            </a:r>
            <a:endParaRPr lang="ru-RU" sz="2000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Рисунок 7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3128" y="6097128"/>
            <a:ext cx="760872" cy="760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511777"/>
            <a:ext cx="82089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x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- 10x - 24 = 3xy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x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+ 8x - 9 = 0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8x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– 6х +1 = 0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4800" b="0" i="1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– 5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1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– 24 = 0</a:t>
            </a:r>
          </a:p>
          <a:p>
            <a:pPr lvl="0" algn="ctr" eaLnBrk="0" hangingPunct="0"/>
            <a:r>
              <a:rPr lang="ru-RU" sz="48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16x</a:t>
            </a:r>
            <a:r>
              <a:rPr lang="ru-RU" sz="4800" baseline="30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– 8х +1 = 0</a:t>
            </a:r>
          </a:p>
          <a:p>
            <a:pPr lvl="0" algn="ctr" eaLnBrk="0" hangingPunct="0"/>
            <a:endParaRPr lang="ru-RU" sz="4800" dirty="0" smtClean="0">
              <a:solidFill>
                <a:srgbClr val="333333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endParaRPr lang="ru-RU" sz="4800" dirty="0" smtClean="0">
              <a:solidFill>
                <a:srgbClr val="333333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4221088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8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5x</a:t>
            </a:r>
            <a:r>
              <a:rPr lang="ru-RU" sz="4800" baseline="30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+ 2х +3 = 0</a:t>
            </a:r>
          </a:p>
        </p:txBody>
      </p:sp>
      <p:pic>
        <p:nvPicPr>
          <p:cNvPr id="7" name="Рисунок 6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7288" y="6021288"/>
            <a:ext cx="836712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 idx="4294967295"/>
          </p:nvPr>
        </p:nvSpPr>
        <p:spPr>
          <a:xfrm>
            <a:off x="899592" y="1268760"/>
            <a:ext cx="7772400" cy="2979737"/>
          </a:xfrm>
        </p:spPr>
        <p:txBody>
          <a:bodyPr/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Решение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квадратных</a:t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 smtClean="0">
                <a:solidFill>
                  <a:srgbClr val="002060"/>
                </a:solidFill>
              </a:rPr>
              <a:t>уравнений</a:t>
            </a:r>
            <a:endParaRPr lang="es-ES" sz="6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7288" y="6021288"/>
            <a:ext cx="836712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27584" y="1343999"/>
            <a:ext cx="799288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Эпиграф урока: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Уравнение - это золотой ключ, открывающий все математические сезамы.»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С. Коваль.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Рисунок 2" descr="x_06be0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9112" y="5953112"/>
            <a:ext cx="904888" cy="904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g1.jpg (13408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3950" y="-742950"/>
            <a:ext cx="161925" cy="171450"/>
          </a:xfrm>
          <a:prstGeom prst="rect">
            <a:avLst/>
          </a:prstGeom>
          <a:noFill/>
        </p:spPr>
      </p:pic>
      <p:pic>
        <p:nvPicPr>
          <p:cNvPr id="18435" name="Picture 3" descr="img1.jpg (745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50" y="-454025"/>
            <a:ext cx="161925" cy="1714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916832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4400" baseline="30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+ 8x - 9 = 0</a:t>
            </a:r>
          </a:p>
          <a:p>
            <a:pPr lvl="0" algn="ctr" eaLnBrk="0" hangingPunct="0"/>
            <a:endParaRPr lang="ru-RU" sz="3200" dirty="0" smtClean="0">
              <a:latin typeface="Arial Black" pitchFamily="34" charset="0"/>
              <a:cs typeface="Arial" pitchFamily="34" charset="0"/>
            </a:endParaRPr>
          </a:p>
          <a:p>
            <a:pPr lvl="0" algn="ctr" eaLnBrk="0" hangingPunct="0"/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996952"/>
            <a:ext cx="5112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16x</a:t>
            </a:r>
            <a:r>
              <a:rPr lang="ru-RU" sz="4400" baseline="30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– 8х +1 = 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221088"/>
            <a:ext cx="4824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5x</a:t>
            </a:r>
            <a:r>
              <a:rPr lang="ru-RU" sz="4400" baseline="300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+ 2х +3 = 0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Решить уравнения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9" name="Рисунок 8" descr="x_06be01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9112" y="5953112"/>
            <a:ext cx="904888" cy="904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51720" y="1124744"/>
          <a:ext cx="6552729" cy="3816424"/>
        </p:xfrm>
        <a:graphic>
          <a:graphicData uri="http://schemas.openxmlformats.org/drawingml/2006/table">
            <a:tbl>
              <a:tblPr/>
              <a:tblGrid>
                <a:gridCol w="2184243"/>
                <a:gridCol w="2184243"/>
                <a:gridCol w="2184243"/>
              </a:tblGrid>
              <a:tr h="1978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baseline="0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hlinkClick r:id="rId2" action="ppaction://hlinksldjump"/>
                        </a:rPr>
                        <a:t>1</a:t>
                      </a:r>
                      <a:endParaRPr lang="ru-RU" sz="8000" baseline="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hlinkClick r:id="rId3" action="ppaction://hlinksldjump"/>
                        </a:rPr>
                        <a:t>2</a:t>
                      </a:r>
                      <a:endParaRPr lang="ru-RU" sz="800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hlinkClick r:id="rId4" action="ppaction://hlinksldjump"/>
                        </a:rPr>
                        <a:t>3</a:t>
                      </a:r>
                      <a:endParaRPr lang="ru-RU" sz="800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37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hlinkClick r:id="rId5" action="ppaction://hlinksldjump"/>
                        </a:rPr>
                        <a:t>4</a:t>
                      </a:r>
                      <a:endParaRPr lang="ru-RU" sz="800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hlinkClick r:id="rId6" action="ppaction://hlinksldjump"/>
                        </a:rPr>
                        <a:t>5</a:t>
                      </a:r>
                      <a:endParaRPr lang="ru-RU" sz="800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1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hlinkClick r:id="rId7" action="ppaction://hlinksldjump"/>
                        </a:rPr>
                        <a:t>6</a:t>
                      </a:r>
                      <a:endParaRPr lang="ru-RU" sz="800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0"/>
            <a:ext cx="73770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</a:p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</a:t>
            </a:r>
          </a:p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869160"/>
            <a:ext cx="511256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+;  +</a:t>
            </a:r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 -;  ?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rId7" action="ppaction://hlinksldjump" highlightClick="1"/>
          </p:cNvPr>
          <p:cNvSpPr/>
          <p:nvPr/>
        </p:nvSpPr>
        <p:spPr>
          <a:xfrm>
            <a:off x="5724128" y="6381328"/>
            <a:ext cx="504056" cy="216024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8" action="ppaction://hlinksldjump" highlightClick="1"/>
          </p:cNvPr>
          <p:cNvSpPr/>
          <p:nvPr/>
        </p:nvSpPr>
        <p:spPr>
          <a:xfrm>
            <a:off x="7524328" y="6309320"/>
            <a:ext cx="432048" cy="288032"/>
          </a:xfrm>
          <a:prstGeom prst="actionButtonHom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116632"/>
            <a:ext cx="40324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/>
              </a:rPr>
              <a:t> </a:t>
            </a:r>
            <a:r>
              <a:rPr lang="ru-RU" sz="5400" b="1" dirty="0" smtClean="0">
                <a:ln w="38100">
                  <a:solidFill>
                    <a:srgbClr val="0033CC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/>
              </a:rPr>
              <a:t>задание</a:t>
            </a:r>
            <a:endParaRPr lang="ru-RU" sz="5400" b="1" cap="none" spc="0" dirty="0">
              <a:ln w="38100">
                <a:solidFill>
                  <a:srgbClr val="0033CC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Рисунок 8" descr="x_06be017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83128" y="6097128"/>
            <a:ext cx="760872" cy="760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БЛИЦ-ТУРНИР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23728" y="2924943"/>
          <a:ext cx="3588633" cy="2365621"/>
        </p:xfrm>
        <a:graphic>
          <a:graphicData uri="http://schemas.openxmlformats.org/drawingml/2006/table">
            <a:tbl>
              <a:tblPr/>
              <a:tblGrid>
                <a:gridCol w="2160240"/>
                <a:gridCol w="1428393"/>
              </a:tblGrid>
              <a:tr h="675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Корни уравнения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Греческий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-2; 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Латинский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3;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Английский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-1,5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Немецкий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1,5;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Французский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-3;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15616" y="869414"/>
            <a:ext cx="684076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ешите уравнение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-7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+6=0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 по таблице определите: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с какого языка слово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блиц-турнир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пришло в Россию?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21507" name="Формула" r:id="rId3" imgW="126720" imgH="241200" progId="Equation.3">
              <p:embed/>
            </p:oleObj>
          </a:graphicData>
        </a:graphic>
      </p:graphicFrame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4000"/>
          </a:blip>
          <a:srcRect/>
          <a:stretch>
            <a:fillRect/>
          </a:stretch>
        </p:blipFill>
        <p:spPr bwMode="auto">
          <a:xfrm>
            <a:off x="5940152" y="3789040"/>
            <a:ext cx="2880320" cy="597024"/>
          </a:xfrm>
          <a:prstGeom prst="rect">
            <a:avLst/>
          </a:prstGeom>
          <a:noFill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3000"/>
          </a:blip>
          <a:srcRect/>
          <a:stretch>
            <a:fillRect/>
          </a:stretch>
        </p:blipFill>
        <p:spPr bwMode="auto">
          <a:xfrm>
            <a:off x="6228184" y="4509120"/>
            <a:ext cx="1800200" cy="648072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796136" y="2611506"/>
            <a:ext cx="30963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Решение: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16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-7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+6=0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а=2, в=-7, с=6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D=в</a:t>
            </a:r>
            <a:r>
              <a:rPr kumimoji="0" lang="ru-RU" sz="16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-4ас=(-7)</a:t>
            </a:r>
            <a:r>
              <a:rPr kumimoji="0" lang="ru-RU" sz="16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-4∙2∙6=49-48=1&gt;0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 rot="10800000" flipV="1">
            <a:off x="6300192" y="5733256"/>
            <a:ext cx="2376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Ответ: х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=2, х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=1,5, немецкий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3000"/>
          </a:blip>
          <a:srcRect/>
          <a:stretch>
            <a:fillRect/>
          </a:stretch>
        </p:blipFill>
        <p:spPr bwMode="auto">
          <a:xfrm>
            <a:off x="6228184" y="5229200"/>
            <a:ext cx="2160240" cy="576064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7164288" y="6381328"/>
            <a:ext cx="576064" cy="216024"/>
          </a:xfrm>
          <a:prstGeom prst="actionButtonBackPrevio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x_06be017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8424" y="6102424"/>
            <a:ext cx="755576" cy="755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700808"/>
          <a:ext cx="7848871" cy="2160240"/>
        </p:xfrm>
        <a:graphic>
          <a:graphicData uri="http://schemas.openxmlformats.org/drawingml/2006/table">
            <a:tbl>
              <a:tblPr/>
              <a:tblGrid>
                <a:gridCol w="1728192"/>
                <a:gridCol w="859368"/>
                <a:gridCol w="1050629"/>
                <a:gridCol w="1050629"/>
                <a:gridCol w="1049722"/>
                <a:gridCol w="1050629"/>
                <a:gridCol w="1059702"/>
              </a:tblGrid>
              <a:tr h="727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уравнение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a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b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c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b</a:t>
                      </a:r>
                      <a:r>
                        <a:rPr lang="en-US" sz="2000" b="1" baseline="30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-4ac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x</a:t>
                      </a:r>
                      <a:r>
                        <a:rPr lang="en-US" sz="2000" b="1" baseline="-25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2000" b="1" dirty="0" smtClean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x</a:t>
                      </a:r>
                      <a:r>
                        <a:rPr lang="en-US" sz="2000" b="1" baseline="-25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33CC"/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х</a:t>
                      </a:r>
                      <a:r>
                        <a:rPr lang="ru-RU" sz="1800" baseline="30000" dirty="0" smtClean="0">
                          <a:latin typeface="Arial Black" pitchFamily="34" charset="0"/>
                          <a:ea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+2х </a:t>
                      </a:r>
                      <a:r>
                        <a:rPr lang="ru-RU" sz="1800" dirty="0">
                          <a:latin typeface="Arial Black" pitchFamily="34" charset="0"/>
                          <a:ea typeface="Times New Roman"/>
                        </a:rPr>
                        <a:t>–3 =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8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6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8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1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8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Arial Black" pitchFamily="34" charset="0"/>
                          <a:ea typeface="Times New Roman"/>
                        </a:rPr>
                        <a:t>-</a:t>
                      </a:r>
                      <a:r>
                        <a:rPr lang="ru-RU" sz="1800" dirty="0">
                          <a:latin typeface="Arial Black" pitchFamily="34" charset="0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3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Заполните таблицу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5796136" y="6381328"/>
            <a:ext cx="504056" cy="216024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x_06be01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1120" y="6025120"/>
            <a:ext cx="832880" cy="83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439</Words>
  <Application>Microsoft Office PowerPoint</Application>
  <PresentationFormat>Экран (4:3)</PresentationFormat>
  <Paragraphs>199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Diseño predeterminado</vt:lpstr>
      <vt:lpstr>Формула</vt:lpstr>
      <vt:lpstr>Если ты услышишь, что кто-то не любит математику, не верь.</vt:lpstr>
      <vt:lpstr>Интеллектуальный марафон</vt:lpstr>
      <vt:lpstr>Слайд 3</vt:lpstr>
      <vt:lpstr>Решение квадратных уравнений</vt:lpstr>
      <vt:lpstr>Слайд 5</vt:lpstr>
      <vt:lpstr>Решить уравнения:</vt:lpstr>
      <vt:lpstr>Слайд 7</vt:lpstr>
      <vt:lpstr>БЛИЦ-ТУРНИР</vt:lpstr>
      <vt:lpstr>Заполните таблицу: </vt:lpstr>
      <vt:lpstr>Слайд 10</vt:lpstr>
      <vt:lpstr>ЗАДАЧА</vt:lpstr>
      <vt:lpstr>Работа в группах</vt:lpstr>
      <vt:lpstr>Найди ошибку:</vt:lpstr>
      <vt:lpstr>Физминутка:</vt:lpstr>
      <vt:lpstr>Решить уравнение:</vt:lpstr>
      <vt:lpstr>Историческая справка</vt:lpstr>
      <vt:lpstr>Домашнее задание:</vt:lpstr>
      <vt:lpstr>Слайд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Администратор</cp:lastModifiedBy>
  <cp:revision>417</cp:revision>
  <dcterms:created xsi:type="dcterms:W3CDTF">2010-05-23T14:28:12Z</dcterms:created>
  <dcterms:modified xsi:type="dcterms:W3CDTF">2014-01-22T16:44:32Z</dcterms:modified>
</cp:coreProperties>
</file>