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C1"/>
    <a:srgbClr val="00E2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36655-672B-49DF-A1B0-6902B5A7788C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87EE-6CA0-4636-99C7-99AA886E2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87EE-6CA0-4636-99C7-99AA886E2B3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987EE-6CA0-4636-99C7-99AA886E2B3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F0">
                <a:alpha val="15000"/>
              </a:srgbClr>
            </a:gs>
            <a:gs pos="82000">
              <a:srgbClr val="FFFF00">
                <a:alpha val="51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9BBA6-8E71-44D8-B9D0-C3FEBD52E4A7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C044-157C-403B-8616-E6D4D841A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5" Type="http://schemas.openxmlformats.org/officeDocument/2006/relationships/image" Target="../media/image111.png"/><Relationship Id="rId10" Type="http://schemas.openxmlformats.org/officeDocument/2006/relationships/image" Target="../media/image115.png"/><Relationship Id="rId4" Type="http://schemas.openxmlformats.org/officeDocument/2006/relationships/image" Target="../media/image110.png"/><Relationship Id="rId9" Type="http://schemas.openxmlformats.org/officeDocument/2006/relationships/image" Target="../media/image1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image" Target="../media/image116.png"/><Relationship Id="rId7" Type="http://schemas.openxmlformats.org/officeDocument/2006/relationships/image" Target="../media/image120.png"/><Relationship Id="rId12" Type="http://schemas.openxmlformats.org/officeDocument/2006/relationships/image" Target="../media/image12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9.png"/><Relationship Id="rId11" Type="http://schemas.openxmlformats.org/officeDocument/2006/relationships/image" Target="../media/image123.png"/><Relationship Id="rId5" Type="http://schemas.openxmlformats.org/officeDocument/2006/relationships/image" Target="../media/image118.png"/><Relationship Id="rId10" Type="http://schemas.openxmlformats.org/officeDocument/2006/relationships/image" Target="../media/image122.png"/><Relationship Id="rId4" Type="http://schemas.openxmlformats.org/officeDocument/2006/relationships/image" Target="../media/image117.png"/><Relationship Id="rId9" Type="http://schemas.openxmlformats.org/officeDocument/2006/relationships/image" Target="../media/image1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png"/><Relationship Id="rId13" Type="http://schemas.openxmlformats.org/officeDocument/2006/relationships/image" Target="../media/image133.png"/><Relationship Id="rId3" Type="http://schemas.openxmlformats.org/officeDocument/2006/relationships/image" Target="../media/image126.png"/><Relationship Id="rId7" Type="http://schemas.openxmlformats.org/officeDocument/2006/relationships/image" Target="../media/image128.png"/><Relationship Id="rId12" Type="http://schemas.openxmlformats.org/officeDocument/2006/relationships/image" Target="../media/image124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png"/><Relationship Id="rId11" Type="http://schemas.openxmlformats.org/officeDocument/2006/relationships/image" Target="../media/image132.png"/><Relationship Id="rId5" Type="http://schemas.openxmlformats.org/officeDocument/2006/relationships/image" Target="../media/image93.png"/><Relationship Id="rId10" Type="http://schemas.openxmlformats.org/officeDocument/2006/relationships/image" Target="../media/image131.png"/><Relationship Id="rId4" Type="http://schemas.openxmlformats.org/officeDocument/2006/relationships/image" Target="../media/image92.png"/><Relationship Id="rId9" Type="http://schemas.openxmlformats.org/officeDocument/2006/relationships/image" Target="../media/image1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png"/><Relationship Id="rId13" Type="http://schemas.openxmlformats.org/officeDocument/2006/relationships/image" Target="../media/image138.png"/><Relationship Id="rId3" Type="http://schemas.openxmlformats.org/officeDocument/2006/relationships/image" Target="../media/image120.png"/><Relationship Id="rId7" Type="http://schemas.openxmlformats.org/officeDocument/2006/relationships/image" Target="../media/image73.png"/><Relationship Id="rId12" Type="http://schemas.openxmlformats.org/officeDocument/2006/relationships/image" Target="../media/image9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png"/><Relationship Id="rId11" Type="http://schemas.openxmlformats.org/officeDocument/2006/relationships/image" Target="../media/image137.png"/><Relationship Id="rId5" Type="http://schemas.openxmlformats.org/officeDocument/2006/relationships/image" Target="../media/image121.png"/><Relationship Id="rId10" Type="http://schemas.openxmlformats.org/officeDocument/2006/relationships/image" Target="../media/image136.png"/><Relationship Id="rId4" Type="http://schemas.openxmlformats.org/officeDocument/2006/relationships/image" Target="../media/image74.png"/><Relationship Id="rId9" Type="http://schemas.openxmlformats.org/officeDocument/2006/relationships/image" Target="../media/image1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3" Type="http://schemas.openxmlformats.org/officeDocument/2006/relationships/image" Target="../media/image140.png"/><Relationship Id="rId7" Type="http://schemas.openxmlformats.org/officeDocument/2006/relationships/image" Target="../media/image143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8.png"/><Relationship Id="rId11" Type="http://schemas.openxmlformats.org/officeDocument/2006/relationships/image" Target="../media/image138.png"/><Relationship Id="rId5" Type="http://schemas.openxmlformats.org/officeDocument/2006/relationships/image" Target="../media/image142.png"/><Relationship Id="rId10" Type="http://schemas.openxmlformats.org/officeDocument/2006/relationships/image" Target="../media/image132.png"/><Relationship Id="rId4" Type="http://schemas.openxmlformats.org/officeDocument/2006/relationships/image" Target="../media/image141.png"/><Relationship Id="rId9" Type="http://schemas.openxmlformats.org/officeDocument/2006/relationships/image" Target="../media/image1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20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4.png"/><Relationship Id="rId5" Type="http://schemas.openxmlformats.org/officeDocument/2006/relationships/image" Target="../media/image2.png"/><Relationship Id="rId10" Type="http://schemas.openxmlformats.org/officeDocument/2006/relationships/image" Target="../media/image43.png"/><Relationship Id="rId4" Type="http://schemas.openxmlformats.org/officeDocument/2006/relationships/image" Target="../media/image39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2.png"/><Relationship Id="rId2" Type="http://schemas.openxmlformats.org/officeDocument/2006/relationships/image" Target="../media/image48.png"/><Relationship Id="rId16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9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8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65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image" Target="../media/image64.png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image" Target="../media/image64.png"/><Relationship Id="rId16" Type="http://schemas.openxmlformats.org/officeDocument/2006/relationships/image" Target="../media/image105.png"/><Relationship Id="rId20" Type="http://schemas.openxmlformats.org/officeDocument/2006/relationships/image" Target="../media/image10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19" Type="http://schemas.openxmlformats.org/officeDocument/2006/relationships/image" Target="../media/image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ChangeArrowheads="1"/>
          </p:cNvSpPr>
          <p:nvPr/>
        </p:nvSpPr>
        <p:spPr bwMode="auto">
          <a:xfrm>
            <a:off x="1357290" y="500042"/>
            <a:ext cx="6572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Открытый банк заданий ЕГЭ по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математике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1085850" y="1357298"/>
            <a:ext cx="6629422" cy="25717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B0F0">
                        <a:alpha val="75999"/>
                      </a:srgbClr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85194" dir="3806097" algn="ctr" rotWithShape="0">
                    <a:srgbClr val="868686"/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 С2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00B0F0">
                      <a:alpha val="75999"/>
                    </a:srgbClr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85194" dir="3806097" algn="ctr" rotWithShape="0">
                  <a:srgbClr val="868686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714612" y="4238633"/>
            <a:ext cx="3667125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B0F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/>
                <a:latin typeface="Arial Black"/>
              </a:rPr>
              <a:t>Тренировочная работа №1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B0F0"/>
                  </a:gs>
                  <a:gs pos="100000">
                    <a:srgbClr val="FFFF00"/>
                  </a:gs>
                </a:gsLst>
                <a:lin ang="5400000" scaled="1"/>
              </a:gradFill>
              <a:effectLst/>
              <a:latin typeface="Arial Black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5552654"/>
            <a:ext cx="642940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Методическая разработка </a:t>
            </a:r>
            <a:r>
              <a:rPr lang="ru-RU" b="1" dirty="0" err="1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Какора</a:t>
            </a: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 М.Е.,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+mn-lt"/>
                <a:cs typeface="+mn-cs"/>
              </a:rPr>
              <a:t>ГБОУ СОШ №1477 ,Г.Москва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852777" y="3823897"/>
            <a:ext cx="1609814" cy="145804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Группа 63"/>
          <p:cNvGrpSpPr/>
          <p:nvPr/>
        </p:nvGrpSpPr>
        <p:grpSpPr>
          <a:xfrm>
            <a:off x="71406" y="2285992"/>
            <a:ext cx="3571900" cy="3513733"/>
            <a:chOff x="71406" y="2285992"/>
            <a:chExt cx="3571900" cy="3513733"/>
          </a:xfrm>
        </p:grpSpPr>
        <p:grpSp>
          <p:nvGrpSpPr>
            <p:cNvPr id="3" name="Группа 1"/>
            <p:cNvGrpSpPr/>
            <p:nvPr/>
          </p:nvGrpSpPr>
          <p:grpSpPr>
            <a:xfrm>
              <a:off x="71406" y="2285992"/>
              <a:ext cx="3571900" cy="3513733"/>
              <a:chOff x="71406" y="1214422"/>
              <a:chExt cx="3571900" cy="3513733"/>
            </a:xfrm>
          </p:grpSpPr>
          <p:grpSp>
            <p:nvGrpSpPr>
              <p:cNvPr id="6" name="Группа 69"/>
              <p:cNvGrpSpPr/>
              <p:nvPr/>
            </p:nvGrpSpPr>
            <p:grpSpPr>
              <a:xfrm>
                <a:off x="428596" y="1714708"/>
                <a:ext cx="2733071" cy="2574306"/>
                <a:chOff x="1483327" y="857232"/>
                <a:chExt cx="2733071" cy="3716364"/>
              </a:xfrm>
            </p:grpSpPr>
            <p:cxnSp>
              <p:nvCxnSpPr>
                <p:cNvPr id="19" name="Прямая соединительная линия 2"/>
                <p:cNvCxnSpPr/>
                <p:nvPr/>
              </p:nvCxnSpPr>
              <p:spPr>
                <a:xfrm>
                  <a:off x="2285984" y="3214686"/>
                  <a:ext cx="150019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2000232" y="4572008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0800000" flipV="1">
                  <a:off x="1500166" y="3214686"/>
                  <a:ext cx="785818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16200000" flipH="1">
                  <a:off x="1428728" y="4000504"/>
                  <a:ext cx="64294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16200000" flipH="1">
                  <a:off x="3714746" y="3286125"/>
                  <a:ext cx="571503" cy="42862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 flipH="1" flipV="1">
                  <a:off x="3428992" y="3786190"/>
                  <a:ext cx="785818" cy="78581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>
                  <a:off x="1107257" y="2035959"/>
                  <a:ext cx="235745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5400000">
                  <a:off x="2616182" y="2026438"/>
                  <a:ext cx="234000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>
                  <a:off x="3045604" y="2597942"/>
                  <a:ext cx="234000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16200000" flipH="1">
                  <a:off x="804668" y="3377149"/>
                  <a:ext cx="2357450" cy="1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16200000" flipH="1">
                  <a:off x="313088" y="2741851"/>
                  <a:ext cx="2357317" cy="1684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>
                  <a:off x="2250265" y="3393281"/>
                  <a:ext cx="235745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2000232" y="2214554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2285984" y="857232"/>
                  <a:ext cx="150019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0800000" flipV="1">
                  <a:off x="1500166" y="857232"/>
                  <a:ext cx="785818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6200000" flipH="1">
                  <a:off x="3714744" y="928670"/>
                  <a:ext cx="571504" cy="42862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1428728" y="1643050"/>
                  <a:ext cx="64294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5400000" flipH="1" flipV="1">
                  <a:off x="3428992" y="1428736"/>
                  <a:ext cx="785818" cy="78581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Прямоугольник 6"/>
              <p:cNvSpPr/>
              <p:nvPr/>
            </p:nvSpPr>
            <p:spPr>
              <a:xfrm>
                <a:off x="3102564" y="3415729"/>
                <a:ext cx="3978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С</a:t>
                </a:r>
                <a:endParaRPr lang="ru-RU" sz="3200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700490" y="2915663"/>
                <a:ext cx="4427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D</a:t>
                </a:r>
                <a:endParaRPr lang="ru-RU" sz="3200" dirty="0"/>
              </a:p>
            </p:txBody>
          </p:sp>
          <p:sp>
            <p:nvSpPr>
              <p:cNvPr id="9" name="Прямоугольник 5"/>
              <p:cNvSpPr/>
              <p:nvPr/>
            </p:nvSpPr>
            <p:spPr>
              <a:xfrm>
                <a:off x="1214414" y="2857496"/>
                <a:ext cx="3850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Е</a:t>
                </a:r>
                <a:endParaRPr lang="ru-RU" sz="3200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126214" y="3558605"/>
                <a:ext cx="3738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F</a:t>
                </a:r>
                <a:endParaRPr lang="ru-RU" sz="3200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643174" y="1214422"/>
                <a:ext cx="5822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D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105979" y="1785926"/>
                <a:ext cx="5373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С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000232" y="2071678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В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56069" y="2357430"/>
                <a:ext cx="5725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А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1214414" y="1214422"/>
                <a:ext cx="5245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Е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71406" y="1643050"/>
                <a:ext cx="5132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/>
                  <a:t>F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28662" y="4143380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А</a:t>
                </a:r>
                <a:endParaRPr lang="ru-RU" sz="3200" dirty="0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2370552" y="4143380"/>
                <a:ext cx="4154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В</a:t>
                </a:r>
                <a:endParaRPr lang="ru-RU" sz="3200" dirty="0"/>
              </a:p>
            </p:txBody>
          </p:sp>
        </p:grp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1693673" y="3908257"/>
              <a:ext cx="2143138" cy="7560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Прямая соединительная линия 39"/>
          <p:cNvCxnSpPr/>
          <p:nvPr/>
        </p:nvCxnSpPr>
        <p:spPr>
          <a:xfrm>
            <a:off x="1214414" y="2786058"/>
            <a:ext cx="114300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928662" y="2786058"/>
            <a:ext cx="1785950" cy="92869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1688683">
            <a:off x="576000" y="4464000"/>
            <a:ext cx="142876" cy="214314"/>
          </a:xfrm>
          <a:prstGeom prst="arc">
            <a:avLst>
              <a:gd name="adj1" fmla="val 12049485"/>
              <a:gd name="adj2" fmla="val 2042079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6" name="Полилиния 55"/>
          <p:cNvSpPr/>
          <p:nvPr/>
        </p:nvSpPr>
        <p:spPr>
          <a:xfrm rot="11467109">
            <a:off x="681013" y="2795487"/>
            <a:ext cx="1049148" cy="2162213"/>
          </a:xfrm>
          <a:custGeom>
            <a:avLst/>
            <a:gdLst>
              <a:gd name="connsiteX0" fmla="*/ 0 w 1714512"/>
              <a:gd name="connsiteY0" fmla="*/ 1428760 h 1428760"/>
              <a:gd name="connsiteX1" fmla="*/ 857256 w 1714512"/>
              <a:gd name="connsiteY1" fmla="*/ 0 h 1428760"/>
              <a:gd name="connsiteX2" fmla="*/ 1714512 w 1714512"/>
              <a:gd name="connsiteY2" fmla="*/ 1428760 h 1428760"/>
              <a:gd name="connsiteX3" fmla="*/ 0 w 1714512"/>
              <a:gd name="connsiteY3" fmla="*/ 1428760 h 1428760"/>
              <a:gd name="connsiteX0" fmla="*/ 0 w 2165462"/>
              <a:gd name="connsiteY0" fmla="*/ 1524826 h 1524826"/>
              <a:gd name="connsiteX1" fmla="*/ 857256 w 2165462"/>
              <a:gd name="connsiteY1" fmla="*/ 96066 h 1524826"/>
              <a:gd name="connsiteX2" fmla="*/ 2165462 w 2165462"/>
              <a:gd name="connsiteY2" fmla="*/ 0 h 1524826"/>
              <a:gd name="connsiteX3" fmla="*/ 0 w 2165462"/>
              <a:gd name="connsiteY3" fmla="*/ 1524826 h 1524826"/>
              <a:gd name="connsiteX0" fmla="*/ 937647 w 1308206"/>
              <a:gd name="connsiteY0" fmla="*/ 2162213 h 2162213"/>
              <a:gd name="connsiteX1" fmla="*/ 0 w 1308206"/>
              <a:gd name="connsiteY1" fmla="*/ 96066 h 2162213"/>
              <a:gd name="connsiteX2" fmla="*/ 1308206 w 1308206"/>
              <a:gd name="connsiteY2" fmla="*/ 0 h 2162213"/>
              <a:gd name="connsiteX3" fmla="*/ 937647 w 1308206"/>
              <a:gd name="connsiteY3" fmla="*/ 2162213 h 2162213"/>
              <a:gd name="connsiteX0" fmla="*/ 678589 w 1049148"/>
              <a:gd name="connsiteY0" fmla="*/ 2162213 h 2162213"/>
              <a:gd name="connsiteX1" fmla="*/ 0 w 1049148"/>
              <a:gd name="connsiteY1" fmla="*/ 1779197 h 2162213"/>
              <a:gd name="connsiteX2" fmla="*/ 1049148 w 1049148"/>
              <a:gd name="connsiteY2" fmla="*/ 0 h 2162213"/>
              <a:gd name="connsiteX3" fmla="*/ 678589 w 1049148"/>
              <a:gd name="connsiteY3" fmla="*/ 2162213 h 21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9148" h="2162213">
                <a:moveTo>
                  <a:pt x="678589" y="2162213"/>
                </a:moveTo>
                <a:lnTo>
                  <a:pt x="0" y="1779197"/>
                </a:lnTo>
                <a:lnTo>
                  <a:pt x="1049148" y="0"/>
                </a:lnTo>
                <a:lnTo>
                  <a:pt x="678589" y="2162213"/>
                </a:lnTo>
                <a:close/>
              </a:path>
            </a:pathLst>
          </a:cu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8316" y="142852"/>
            <a:ext cx="4282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призме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5318" y="142852"/>
            <a:ext cx="952500" cy="381000"/>
          </a:xfrm>
          <a:prstGeom prst="rect">
            <a:avLst/>
          </a:prstGeom>
          <a:noFill/>
        </p:spPr>
      </p:pic>
      <p:sp>
        <p:nvSpPr>
          <p:cNvPr id="59" name="Прямоугольник 58"/>
          <p:cNvSpPr/>
          <p:nvPr/>
        </p:nvSpPr>
        <p:spPr>
          <a:xfrm>
            <a:off x="5429256" y="142852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,все ребра которой равны 1, </a:t>
            </a:r>
            <a:endParaRPr lang="ru-RU" sz="2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61488" y="500042"/>
            <a:ext cx="5675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 косинус угла между прямыми АВ</a:t>
            </a:r>
            <a:r>
              <a:rPr lang="ru-RU" sz="2000" baseline="-25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 ВС</a:t>
            </a:r>
            <a:r>
              <a:rPr lang="ru-RU" sz="2000" baseline="-25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79" y="1119174"/>
            <a:ext cx="1266825" cy="381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62100" y="1119174"/>
            <a:ext cx="1123950" cy="381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643042" y="2786058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</a:t>
            </a:r>
            <a:endParaRPr lang="ru-RU" sz="32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500174"/>
            <a:ext cx="5181600" cy="3810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7364"/>
            <a:ext cx="4886325" cy="381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6678" y="2943226"/>
            <a:ext cx="4895850" cy="62865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8" name="Picture 5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0160" y="5895997"/>
            <a:ext cx="1028700" cy="676275"/>
          </a:xfrm>
          <a:prstGeom prst="rect">
            <a:avLst/>
          </a:prstGeom>
          <a:noFill/>
        </p:spPr>
      </p:pic>
      <p:cxnSp>
        <p:nvCxnSpPr>
          <p:cNvPr id="38" name="Прямая соединительная линия 37"/>
          <p:cNvCxnSpPr/>
          <p:nvPr/>
        </p:nvCxnSpPr>
        <p:spPr>
          <a:xfrm rot="5400000">
            <a:off x="-180000" y="3456000"/>
            <a:ext cx="2052000" cy="7560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1643040" y="3857630"/>
            <a:ext cx="2214583" cy="7858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857224" y="3857628"/>
            <a:ext cx="1571636" cy="142876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56" idx="2"/>
            <a:endCxn id="56" idx="1"/>
          </p:cNvCxnSpPr>
          <p:nvPr/>
        </p:nvCxnSpPr>
        <p:spPr>
          <a:xfrm rot="10800000" flipH="1">
            <a:off x="482380" y="3292764"/>
            <a:ext cx="1372554" cy="154348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олилиния 84"/>
          <p:cNvSpPr/>
          <p:nvPr/>
        </p:nvSpPr>
        <p:spPr>
          <a:xfrm flipV="1">
            <a:off x="464282" y="4429156"/>
            <a:ext cx="321471" cy="428604"/>
          </a:xfrm>
          <a:custGeom>
            <a:avLst/>
            <a:gdLst>
              <a:gd name="connsiteX0" fmla="*/ 0 w 500066"/>
              <a:gd name="connsiteY0" fmla="*/ 357190 h 357190"/>
              <a:gd name="connsiteX1" fmla="*/ 250033 w 500066"/>
              <a:gd name="connsiteY1" fmla="*/ 0 h 357190"/>
              <a:gd name="connsiteX2" fmla="*/ 500066 w 500066"/>
              <a:gd name="connsiteY2" fmla="*/ 357190 h 357190"/>
              <a:gd name="connsiteX3" fmla="*/ 0 w 500066"/>
              <a:gd name="connsiteY3" fmla="*/ 357190 h 357190"/>
              <a:gd name="connsiteX0" fmla="*/ 0 w 500066"/>
              <a:gd name="connsiteY0" fmla="*/ 714356 h 714356"/>
              <a:gd name="connsiteX1" fmla="*/ 250033 w 500066"/>
              <a:gd name="connsiteY1" fmla="*/ 0 h 714356"/>
              <a:gd name="connsiteX2" fmla="*/ 500066 w 500066"/>
              <a:gd name="connsiteY2" fmla="*/ 357190 h 714356"/>
              <a:gd name="connsiteX3" fmla="*/ 0 w 500066"/>
              <a:gd name="connsiteY3" fmla="*/ 714356 h 714356"/>
              <a:gd name="connsiteX0" fmla="*/ 107189 w 607255"/>
              <a:gd name="connsiteY0" fmla="*/ 500042 h 500042"/>
              <a:gd name="connsiteX1" fmla="*/ 0 w 607255"/>
              <a:gd name="connsiteY1" fmla="*/ 0 h 500042"/>
              <a:gd name="connsiteX2" fmla="*/ 607255 w 607255"/>
              <a:gd name="connsiteY2" fmla="*/ 142876 h 500042"/>
              <a:gd name="connsiteX3" fmla="*/ 107189 w 607255"/>
              <a:gd name="connsiteY3" fmla="*/ 500042 h 500042"/>
              <a:gd name="connsiteX0" fmla="*/ 178595 w 607255"/>
              <a:gd name="connsiteY0" fmla="*/ 428604 h 428604"/>
              <a:gd name="connsiteX1" fmla="*/ 0 w 607255"/>
              <a:gd name="connsiteY1" fmla="*/ 0 h 428604"/>
              <a:gd name="connsiteX2" fmla="*/ 607255 w 607255"/>
              <a:gd name="connsiteY2" fmla="*/ 142876 h 428604"/>
              <a:gd name="connsiteX3" fmla="*/ 178595 w 607255"/>
              <a:gd name="connsiteY3" fmla="*/ 428604 h 428604"/>
              <a:gd name="connsiteX0" fmla="*/ 178595 w 321471"/>
              <a:gd name="connsiteY0" fmla="*/ 428604 h 428604"/>
              <a:gd name="connsiteX1" fmla="*/ 0 w 321471"/>
              <a:gd name="connsiteY1" fmla="*/ 0 h 428604"/>
              <a:gd name="connsiteX2" fmla="*/ 321471 w 321471"/>
              <a:gd name="connsiteY2" fmla="*/ 357190 h 428604"/>
              <a:gd name="connsiteX3" fmla="*/ 178595 w 321471"/>
              <a:gd name="connsiteY3" fmla="*/ 428604 h 42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471" h="428604">
                <a:moveTo>
                  <a:pt x="178595" y="428604"/>
                </a:moveTo>
                <a:lnTo>
                  <a:pt x="0" y="0"/>
                </a:lnTo>
                <a:lnTo>
                  <a:pt x="321471" y="357190"/>
                </a:lnTo>
                <a:lnTo>
                  <a:pt x="178595" y="428604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9535" y="2405058"/>
            <a:ext cx="4067175" cy="381000"/>
          </a:xfrm>
          <a:prstGeom prst="rect">
            <a:avLst/>
          </a:prstGeom>
          <a:noFill/>
        </p:spPr>
      </p:pic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0" name="Группа 89"/>
          <p:cNvGrpSpPr/>
          <p:nvPr/>
        </p:nvGrpSpPr>
        <p:grpSpPr>
          <a:xfrm>
            <a:off x="3643306" y="4357694"/>
            <a:ext cx="5072098" cy="785818"/>
            <a:chOff x="3643306" y="4357694"/>
            <a:chExt cx="5072098" cy="785818"/>
          </a:xfrm>
        </p:grpSpPr>
        <p:sp>
          <p:nvSpPr>
            <p:cNvPr id="76" name="Прямоугольная выноска 75"/>
            <p:cNvSpPr/>
            <p:nvPr/>
          </p:nvSpPr>
          <p:spPr>
            <a:xfrm rot="10800000">
              <a:off x="3643306" y="4357694"/>
              <a:ext cx="5072098" cy="785818"/>
            </a:xfrm>
            <a:prstGeom prst="wedgeRectCallout">
              <a:avLst>
                <a:gd name="adj1" fmla="val 32471"/>
                <a:gd name="adj2" fmla="val 144141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4595823"/>
              <a:ext cx="4600575" cy="333375"/>
            </a:xfrm>
            <a:prstGeom prst="rect">
              <a:avLst/>
            </a:prstGeom>
            <a:noFill/>
          </p:spPr>
        </p:pic>
      </p:grp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Группа 123"/>
          <p:cNvGrpSpPr/>
          <p:nvPr/>
        </p:nvGrpSpPr>
        <p:grpSpPr>
          <a:xfrm>
            <a:off x="1500166" y="3286124"/>
            <a:ext cx="3068322" cy="646331"/>
            <a:chOff x="1285852" y="2786058"/>
            <a:chExt cx="3068322" cy="646331"/>
          </a:xfrm>
        </p:grpSpPr>
        <p:cxnSp>
          <p:nvCxnSpPr>
            <p:cNvPr id="125" name="Прямая со стрелкой 124"/>
            <p:cNvCxnSpPr/>
            <p:nvPr/>
          </p:nvCxnSpPr>
          <p:spPr>
            <a:xfrm>
              <a:off x="1285852" y="3357562"/>
              <a:ext cx="285752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Прямоугольник 125"/>
            <p:cNvSpPr/>
            <p:nvPr/>
          </p:nvSpPr>
          <p:spPr>
            <a:xfrm>
              <a:off x="3929058" y="2786058"/>
              <a:ext cx="4251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</a:rPr>
                <a:t>Y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00034" y="3857628"/>
            <a:ext cx="1000132" cy="1928826"/>
            <a:chOff x="214282" y="4429132"/>
            <a:chExt cx="1000132" cy="1928826"/>
          </a:xfrm>
        </p:grpSpPr>
        <p:sp>
          <p:nvSpPr>
            <p:cNvPr id="121" name="Прямоугольник 120"/>
            <p:cNvSpPr/>
            <p:nvPr/>
          </p:nvSpPr>
          <p:spPr>
            <a:xfrm>
              <a:off x="214282" y="5701745"/>
              <a:ext cx="4106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Х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22" name="Прямая со стрелкой 121"/>
            <p:cNvCxnSpPr/>
            <p:nvPr/>
          </p:nvCxnSpPr>
          <p:spPr>
            <a:xfrm rot="5400000">
              <a:off x="-107189" y="5036355"/>
              <a:ext cx="1928826" cy="7143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Прямоугольник 1"/>
          <p:cNvSpPr/>
          <p:nvPr/>
        </p:nvSpPr>
        <p:spPr>
          <a:xfrm>
            <a:off x="214282" y="214290"/>
            <a:ext cx="8133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пирамиде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SABCDEF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, стороны оснований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которой равны 1 , а боковые ребра равны 2, найдите косинус угла между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прямыми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SB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и АЕ.</a:t>
            </a:r>
            <a:endParaRPr lang="ru-RU" dirty="0"/>
          </a:p>
        </p:txBody>
      </p:sp>
      <p:cxnSp>
        <p:nvCxnSpPr>
          <p:cNvPr id="17" name="Прямая соединительная линия 2"/>
          <p:cNvCxnSpPr/>
          <p:nvPr/>
        </p:nvCxnSpPr>
        <p:spPr>
          <a:xfrm>
            <a:off x="1500166" y="3857628"/>
            <a:ext cx="1428760" cy="158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100395" y="4797838"/>
            <a:ext cx="1307100" cy="110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 flipV="1">
            <a:off x="642910" y="3857627"/>
            <a:ext cx="857256" cy="49484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10" y="4352475"/>
            <a:ext cx="457485" cy="44536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2821769" y="3964785"/>
            <a:ext cx="428628" cy="214314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428860" y="4286256"/>
            <a:ext cx="714380" cy="51158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143240" y="3987233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С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429000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D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357562"/>
            <a:ext cx="3850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0528" y="4058671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F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1629779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Arial"/>
                <a:cs typeface="Arial"/>
              </a:rPr>
              <a:t>S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4534" y="4214818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baseline="-25000" dirty="0" smtClean="0"/>
              <a:t>1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4643446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А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84866" y="464344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В</a:t>
            </a:r>
            <a:endParaRPr lang="ru-RU" sz="32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6200000" flipV="1">
            <a:off x="607985" y="2965447"/>
            <a:ext cx="1713718" cy="70644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-71471" y="2857497"/>
            <a:ext cx="2214580" cy="7858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-23190" y="3311354"/>
            <a:ext cx="2641135" cy="3088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140000" flipH="1">
            <a:off x="571472" y="3000372"/>
            <a:ext cx="2643206" cy="92869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V="1">
            <a:off x="1214414" y="2357430"/>
            <a:ext cx="2143140" cy="171451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endCxn id="11" idx="2"/>
          </p:cNvCxnSpPr>
          <p:nvPr/>
        </p:nvCxnSpPr>
        <p:spPr>
          <a:xfrm rot="16200000" flipV="1">
            <a:off x="1364828" y="2293530"/>
            <a:ext cx="1643074" cy="14851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747410" y="2786058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baseline="-25000" dirty="0" smtClean="0"/>
              <a:t>2</a:t>
            </a:r>
            <a:endParaRPr lang="ru-RU" sz="3200" dirty="0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rot="5400000">
            <a:off x="857224" y="4143380"/>
            <a:ext cx="928694" cy="35719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stCxn id="11" idx="2"/>
          </p:cNvCxnSpPr>
          <p:nvPr/>
        </p:nvCxnSpPr>
        <p:spPr>
          <a:xfrm rot="16200000" flipH="1">
            <a:off x="614729" y="3043629"/>
            <a:ext cx="2571768" cy="91361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Группа 111"/>
          <p:cNvGrpSpPr/>
          <p:nvPr/>
        </p:nvGrpSpPr>
        <p:grpSpPr>
          <a:xfrm>
            <a:off x="642910" y="999314"/>
            <a:ext cx="857256" cy="2858314"/>
            <a:chOff x="357952" y="500042"/>
            <a:chExt cx="857256" cy="2858314"/>
          </a:xfrm>
        </p:grpSpPr>
        <p:cxnSp>
          <p:nvCxnSpPr>
            <p:cNvPr id="113" name="Прямая со стрелкой 112"/>
            <p:cNvCxnSpPr/>
            <p:nvPr/>
          </p:nvCxnSpPr>
          <p:spPr>
            <a:xfrm rot="16200000" flipV="1">
              <a:off x="-177833" y="1965315"/>
              <a:ext cx="2428892" cy="3571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Прямоугольник 113"/>
            <p:cNvSpPr/>
            <p:nvPr/>
          </p:nvSpPr>
          <p:spPr>
            <a:xfrm>
              <a:off x="357952" y="500042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071546"/>
            <a:ext cx="1371600" cy="44767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1071538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071546"/>
            <a:ext cx="1123950" cy="3810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898525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1428728" y="378619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000108"/>
            <a:ext cx="1457325" cy="45720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898525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6506" y="1000108"/>
            <a:ext cx="2914650" cy="447675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898525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2" name="Прямая соединительная линия 141"/>
          <p:cNvCxnSpPr>
            <a:stCxn id="130" idx="7"/>
          </p:cNvCxnSpPr>
          <p:nvPr/>
        </p:nvCxnSpPr>
        <p:spPr>
          <a:xfrm rot="5400000" flipH="1" flipV="1">
            <a:off x="1622118" y="3429000"/>
            <a:ext cx="878180" cy="1735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/>
          <p:cNvCxnSpPr>
            <a:stCxn id="134" idx="5"/>
          </p:cNvCxnSpPr>
          <p:nvPr/>
        </p:nvCxnSpPr>
        <p:spPr>
          <a:xfrm rot="16200000" flipH="1">
            <a:off x="1514961" y="3943861"/>
            <a:ext cx="878180" cy="806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11" idx="2"/>
          </p:cNvCxnSpPr>
          <p:nvPr/>
        </p:nvCxnSpPr>
        <p:spPr>
          <a:xfrm rot="16200000" flipH="1">
            <a:off x="614729" y="3043629"/>
            <a:ext cx="2143140" cy="484990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Группа 162"/>
          <p:cNvGrpSpPr/>
          <p:nvPr/>
        </p:nvGrpSpPr>
        <p:grpSpPr>
          <a:xfrm>
            <a:off x="1907993" y="4144174"/>
            <a:ext cx="144239" cy="142876"/>
            <a:chOff x="1907993" y="4144174"/>
            <a:chExt cx="144239" cy="142876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 rot="-120000" flipV="1">
              <a:off x="1907993" y="4146006"/>
              <a:ext cx="127559" cy="3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 rot="4380000">
              <a:off x="1980000" y="4214818"/>
              <a:ext cx="14287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Прямоугольник 163"/>
          <p:cNvSpPr/>
          <p:nvPr/>
        </p:nvSpPr>
        <p:spPr>
          <a:xfrm>
            <a:off x="2143108" y="3630043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baseline="-25000" dirty="0" smtClean="0"/>
              <a:t>1</a:t>
            </a:r>
            <a:endParaRPr lang="ru-RU" sz="3200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2428860" y="2857496"/>
            <a:ext cx="324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baseline="-25000" dirty="0" smtClean="0"/>
              <a:t>2</a:t>
            </a:r>
            <a:endParaRPr lang="ru-RU" sz="3200" dirty="0"/>
          </a:p>
        </p:txBody>
      </p:sp>
      <p:sp>
        <p:nvSpPr>
          <p:cNvPr id="166" name="Полилиния 165"/>
          <p:cNvSpPr/>
          <p:nvPr/>
        </p:nvSpPr>
        <p:spPr>
          <a:xfrm>
            <a:off x="1428696" y="2214530"/>
            <a:ext cx="1470194" cy="2138091"/>
          </a:xfrm>
          <a:custGeom>
            <a:avLst/>
            <a:gdLst>
              <a:gd name="connsiteX0" fmla="*/ 0 w 1428760"/>
              <a:gd name="connsiteY0" fmla="*/ 1071570 h 1071570"/>
              <a:gd name="connsiteX1" fmla="*/ 714380 w 1428760"/>
              <a:gd name="connsiteY1" fmla="*/ 0 h 1071570"/>
              <a:gd name="connsiteX2" fmla="*/ 1428760 w 1428760"/>
              <a:gd name="connsiteY2" fmla="*/ 1071570 h 1071570"/>
              <a:gd name="connsiteX3" fmla="*/ 0 w 1428760"/>
              <a:gd name="connsiteY3" fmla="*/ 1071570 h 1071570"/>
              <a:gd name="connsiteX0" fmla="*/ 714412 w 2143172"/>
              <a:gd name="connsiteY0" fmla="*/ 1571660 h 1571660"/>
              <a:gd name="connsiteX1" fmla="*/ 0 w 2143172"/>
              <a:gd name="connsiteY1" fmla="*/ 0 h 1571660"/>
              <a:gd name="connsiteX2" fmla="*/ 2143172 w 2143172"/>
              <a:gd name="connsiteY2" fmla="*/ 1571660 h 1571660"/>
              <a:gd name="connsiteX3" fmla="*/ 714412 w 2143172"/>
              <a:gd name="connsiteY3" fmla="*/ 1571660 h 1571660"/>
              <a:gd name="connsiteX0" fmla="*/ 500066 w 2143172"/>
              <a:gd name="connsiteY0" fmla="*/ 2071702 h 2071702"/>
              <a:gd name="connsiteX1" fmla="*/ 0 w 2143172"/>
              <a:gd name="connsiteY1" fmla="*/ 0 h 2071702"/>
              <a:gd name="connsiteX2" fmla="*/ 2143172 w 2143172"/>
              <a:gd name="connsiteY2" fmla="*/ 1571660 h 2071702"/>
              <a:gd name="connsiteX3" fmla="*/ 500066 w 2143172"/>
              <a:gd name="connsiteY3" fmla="*/ 2071702 h 2071702"/>
              <a:gd name="connsiteX0" fmla="*/ 500066 w 2143172"/>
              <a:gd name="connsiteY0" fmla="*/ 2214554 h 2214554"/>
              <a:gd name="connsiteX1" fmla="*/ 0 w 2143172"/>
              <a:gd name="connsiteY1" fmla="*/ 0 h 2214554"/>
              <a:gd name="connsiteX2" fmla="*/ 2143172 w 2143172"/>
              <a:gd name="connsiteY2" fmla="*/ 1571660 h 2214554"/>
              <a:gd name="connsiteX3" fmla="*/ 500066 w 2143172"/>
              <a:gd name="connsiteY3" fmla="*/ 2214554 h 2214554"/>
              <a:gd name="connsiteX0" fmla="*/ 500066 w 1500198"/>
              <a:gd name="connsiteY0" fmla="*/ 2214554 h 2214554"/>
              <a:gd name="connsiteX1" fmla="*/ 0 w 1500198"/>
              <a:gd name="connsiteY1" fmla="*/ 0 h 2214554"/>
              <a:gd name="connsiteX2" fmla="*/ 1500198 w 1500198"/>
              <a:gd name="connsiteY2" fmla="*/ 1571660 h 2214554"/>
              <a:gd name="connsiteX3" fmla="*/ 500066 w 1500198"/>
              <a:gd name="connsiteY3" fmla="*/ 2214554 h 2214554"/>
              <a:gd name="connsiteX0" fmla="*/ 500066 w 1500198"/>
              <a:gd name="connsiteY0" fmla="*/ 2214554 h 2214554"/>
              <a:gd name="connsiteX1" fmla="*/ 0 w 1500198"/>
              <a:gd name="connsiteY1" fmla="*/ 0 h 2214554"/>
              <a:gd name="connsiteX2" fmla="*/ 1500198 w 1500198"/>
              <a:gd name="connsiteY2" fmla="*/ 1571660 h 2214554"/>
              <a:gd name="connsiteX3" fmla="*/ 500066 w 1500198"/>
              <a:gd name="connsiteY3" fmla="*/ 2214554 h 2214554"/>
              <a:gd name="connsiteX0" fmla="*/ 500066 w 1500198"/>
              <a:gd name="connsiteY0" fmla="*/ 2214554 h 2214554"/>
              <a:gd name="connsiteX1" fmla="*/ 0 w 1500198"/>
              <a:gd name="connsiteY1" fmla="*/ 0 h 2214554"/>
              <a:gd name="connsiteX2" fmla="*/ 1500198 w 1500198"/>
              <a:gd name="connsiteY2" fmla="*/ 1571660 h 2214554"/>
              <a:gd name="connsiteX3" fmla="*/ 500066 w 1500198"/>
              <a:gd name="connsiteY3" fmla="*/ 2214554 h 2214554"/>
              <a:gd name="connsiteX0" fmla="*/ 500066 w 1500198"/>
              <a:gd name="connsiteY0" fmla="*/ 2075816 h 2075816"/>
              <a:gd name="connsiteX1" fmla="*/ 0 w 1500198"/>
              <a:gd name="connsiteY1" fmla="*/ 0 h 2075816"/>
              <a:gd name="connsiteX2" fmla="*/ 1500198 w 1500198"/>
              <a:gd name="connsiteY2" fmla="*/ 1571660 h 2075816"/>
              <a:gd name="connsiteX3" fmla="*/ 500066 w 1500198"/>
              <a:gd name="connsiteY3" fmla="*/ 2075816 h 207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0198" h="2075816">
                <a:moveTo>
                  <a:pt x="500066" y="2075816"/>
                </a:moveTo>
                <a:lnTo>
                  <a:pt x="0" y="0"/>
                </a:lnTo>
                <a:lnTo>
                  <a:pt x="1500198" y="1571660"/>
                </a:lnTo>
                <a:lnTo>
                  <a:pt x="500066" y="2075816"/>
                </a:lnTo>
                <a:close/>
              </a:path>
            </a:pathLst>
          </a:custGeom>
          <a:solidFill>
            <a:srgbClr val="7030A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>
            <a:off x="1684328" y="427298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/>
              <a:t>О</a:t>
            </a:r>
            <a:endParaRPr lang="ru-RU" sz="3200" dirty="0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357298"/>
            <a:ext cx="5943600" cy="89535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1352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14554"/>
            <a:ext cx="1743075" cy="838200"/>
          </a:xfrm>
          <a:prstGeom prst="rect">
            <a:avLst/>
          </a:prstGeom>
          <a:noFill/>
        </p:spPr>
      </p:pic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1333500" cy="447675"/>
          </a:xfrm>
          <a:prstGeom prst="rect">
            <a:avLst/>
          </a:prstGeom>
          <a:noFill/>
        </p:spPr>
      </p:pic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Овал 176"/>
          <p:cNvSpPr/>
          <p:nvPr/>
        </p:nvSpPr>
        <p:spPr>
          <a:xfrm>
            <a:off x="1357290" y="2071678"/>
            <a:ext cx="142876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Овал 177"/>
          <p:cNvSpPr/>
          <p:nvPr/>
        </p:nvSpPr>
        <p:spPr>
          <a:xfrm>
            <a:off x="2285984" y="4714884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214554"/>
            <a:ext cx="2400300" cy="838200"/>
          </a:xfrm>
          <a:prstGeom prst="rect">
            <a:avLst/>
          </a:prstGeom>
          <a:noFill/>
        </p:spPr>
      </p:pic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5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962279"/>
            <a:ext cx="3448050" cy="1038225"/>
          </a:xfrm>
          <a:prstGeom prst="rect">
            <a:avLst/>
          </a:prstGeom>
          <a:noFill/>
        </p:spPr>
      </p:pic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8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4746" y="4000504"/>
            <a:ext cx="6300790" cy="2000250"/>
          </a:xfrm>
          <a:prstGeom prst="rect">
            <a:avLst/>
          </a:prstGeom>
          <a:noFill/>
        </p:spPr>
      </p:pic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31" name="Picture 3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9251" y="5819797"/>
            <a:ext cx="1209675" cy="752475"/>
          </a:xfrm>
          <a:prstGeom prst="rect">
            <a:avLst/>
          </a:prstGeom>
          <a:noFill/>
        </p:spPr>
      </p:pic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3" dur="2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EF1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25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4" grpId="0" animBg="1"/>
      <p:bldP spid="166" grpId="0" animBg="1"/>
      <p:bldP spid="166" grpId="1" animBg="1"/>
      <p:bldP spid="167" grpId="0"/>
      <p:bldP spid="177" grpId="0" animBg="1"/>
      <p:bldP spid="1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единительная линия 35"/>
          <p:cNvCxnSpPr/>
          <p:nvPr/>
        </p:nvCxnSpPr>
        <p:spPr>
          <a:xfrm rot="5400000">
            <a:off x="608021" y="2888166"/>
            <a:ext cx="851379" cy="64716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14282" y="214290"/>
            <a:ext cx="8133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пирамиде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SABCDEF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, стороны оснований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которой равны 1 , а боковые ребра равны 2, найдите косинус угла между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прямыми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SB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и АЕ.</a:t>
            </a:r>
            <a:endParaRPr lang="ru-RU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142844" y="1142984"/>
            <a:ext cx="2786082" cy="2928958"/>
            <a:chOff x="142844" y="1415465"/>
            <a:chExt cx="3326824" cy="3442295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00034" y="1928802"/>
              <a:ext cx="2643206" cy="2430480"/>
              <a:chOff x="642910" y="1928802"/>
              <a:chExt cx="2428892" cy="2430480"/>
            </a:xfrm>
          </p:grpSpPr>
          <p:cxnSp>
            <p:nvCxnSpPr>
              <p:cNvPr id="29" name="Прямая соединительная линия 28"/>
              <p:cNvCxnSpPr/>
              <p:nvPr/>
            </p:nvCxnSpPr>
            <p:spPr>
              <a:xfrm rot="16200000" flipH="1">
                <a:off x="2607455" y="3536157"/>
                <a:ext cx="642942" cy="28575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 flipV="1">
                <a:off x="1321571" y="2250273"/>
                <a:ext cx="2071702" cy="1428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Группа 14"/>
              <p:cNvGrpSpPr/>
              <p:nvPr/>
            </p:nvGrpSpPr>
            <p:grpSpPr>
              <a:xfrm>
                <a:off x="642910" y="1928802"/>
                <a:ext cx="2428892" cy="2430480"/>
                <a:chOff x="642910" y="1928802"/>
                <a:chExt cx="2428892" cy="2430480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1643042" y="3357562"/>
                  <a:ext cx="114300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928662" y="4357694"/>
                  <a:ext cx="1214446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6200000" flipV="1">
                  <a:off x="571472" y="4000504"/>
                  <a:ext cx="428628" cy="28575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flipV="1">
                  <a:off x="642910" y="3357562"/>
                  <a:ext cx="1000132" cy="57150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flipV="1">
                  <a:off x="2143108" y="4000504"/>
                  <a:ext cx="928694" cy="35719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928662" y="2643182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V="1">
                  <a:off x="1500166" y="2071678"/>
                  <a:ext cx="1428760" cy="114300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16200000" flipH="1">
                  <a:off x="678629" y="2893215"/>
                  <a:ext cx="242889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>
                  <a:off x="71406" y="2786058"/>
                  <a:ext cx="2428892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5400000">
                  <a:off x="142844" y="2428868"/>
                  <a:ext cx="2000264" cy="100013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" name="Прямоугольник 16"/>
            <p:cNvSpPr/>
            <p:nvPr/>
          </p:nvSpPr>
          <p:spPr>
            <a:xfrm>
              <a:off x="1928794" y="4272985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1472" y="4272985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071802" y="377291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786050" y="2928934"/>
              <a:ext cx="4812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Arial"/>
                  <a:cs typeface="Arial"/>
                </a:rPr>
                <a:t>D</a:t>
              </a:r>
              <a:endParaRPr lang="ru-RU" sz="3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258000" y="2857496"/>
              <a:ext cx="3850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endParaRPr lang="ru-RU" sz="32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42844" y="3630043"/>
              <a:ext cx="4347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Arial"/>
                  <a:cs typeface="Arial"/>
                </a:rPr>
                <a:t>F</a:t>
              </a:r>
              <a:endParaRPr lang="ru-RU" sz="32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357290" y="1415465"/>
              <a:ext cx="4587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Arial"/>
                  <a:cs typeface="Arial"/>
                </a:rPr>
                <a:t>S</a:t>
              </a:r>
              <a:endParaRPr lang="ru-RU" sz="3200" dirty="0"/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585751" y="2407078"/>
            <a:ext cx="2011171" cy="4466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3168" y="1333488"/>
            <a:ext cx="1028700" cy="381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>
            <a:endCxn id="18" idx="0"/>
          </p:cNvCxnSpPr>
          <p:nvPr/>
        </p:nvCxnSpPr>
        <p:spPr>
          <a:xfrm rot="5400000">
            <a:off x="637292" y="2894060"/>
            <a:ext cx="828000" cy="61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олилиния 66"/>
          <p:cNvSpPr/>
          <p:nvPr/>
        </p:nvSpPr>
        <p:spPr>
          <a:xfrm rot="12573424">
            <a:off x="1613275" y="3270434"/>
            <a:ext cx="371056" cy="309295"/>
          </a:xfrm>
          <a:custGeom>
            <a:avLst/>
            <a:gdLst>
              <a:gd name="connsiteX0" fmla="*/ 0 w 500066"/>
              <a:gd name="connsiteY0" fmla="*/ 571504 h 571504"/>
              <a:gd name="connsiteX1" fmla="*/ 250033 w 500066"/>
              <a:gd name="connsiteY1" fmla="*/ 0 h 571504"/>
              <a:gd name="connsiteX2" fmla="*/ 500066 w 500066"/>
              <a:gd name="connsiteY2" fmla="*/ 571504 h 571504"/>
              <a:gd name="connsiteX3" fmla="*/ 0 w 500066"/>
              <a:gd name="connsiteY3" fmla="*/ 571504 h 571504"/>
              <a:gd name="connsiteX0" fmla="*/ 0 w 1127617"/>
              <a:gd name="connsiteY0" fmla="*/ 571504 h 571504"/>
              <a:gd name="connsiteX1" fmla="*/ 250033 w 1127617"/>
              <a:gd name="connsiteY1" fmla="*/ 0 h 571504"/>
              <a:gd name="connsiteX2" fmla="*/ 1127617 w 1127617"/>
              <a:gd name="connsiteY2" fmla="*/ 380950 h 571504"/>
              <a:gd name="connsiteX3" fmla="*/ 0 w 1127617"/>
              <a:gd name="connsiteY3" fmla="*/ 571504 h 571504"/>
              <a:gd name="connsiteX0" fmla="*/ 0 w 1127617"/>
              <a:gd name="connsiteY0" fmla="*/ 498526 h 498526"/>
              <a:gd name="connsiteX1" fmla="*/ 856588 w 1127617"/>
              <a:gd name="connsiteY1" fmla="*/ 0 h 498526"/>
              <a:gd name="connsiteX2" fmla="*/ 1127617 w 1127617"/>
              <a:gd name="connsiteY2" fmla="*/ 307972 h 498526"/>
              <a:gd name="connsiteX3" fmla="*/ 0 w 1127617"/>
              <a:gd name="connsiteY3" fmla="*/ 498526 h 498526"/>
              <a:gd name="connsiteX0" fmla="*/ 0 w 414018"/>
              <a:gd name="connsiteY0" fmla="*/ 370655 h 370655"/>
              <a:gd name="connsiteX1" fmla="*/ 142989 w 414018"/>
              <a:gd name="connsiteY1" fmla="*/ 0 h 370655"/>
              <a:gd name="connsiteX2" fmla="*/ 414018 w 414018"/>
              <a:gd name="connsiteY2" fmla="*/ 307972 h 370655"/>
              <a:gd name="connsiteX3" fmla="*/ 0 w 414018"/>
              <a:gd name="connsiteY3" fmla="*/ 370655 h 370655"/>
              <a:gd name="connsiteX0" fmla="*/ 0 w 414018"/>
              <a:gd name="connsiteY0" fmla="*/ 360221 h 360221"/>
              <a:gd name="connsiteX1" fmla="*/ 104079 w 414018"/>
              <a:gd name="connsiteY1" fmla="*/ 0 h 360221"/>
              <a:gd name="connsiteX2" fmla="*/ 414018 w 414018"/>
              <a:gd name="connsiteY2" fmla="*/ 297538 h 360221"/>
              <a:gd name="connsiteX3" fmla="*/ 0 w 414018"/>
              <a:gd name="connsiteY3" fmla="*/ 360221 h 360221"/>
              <a:gd name="connsiteX0" fmla="*/ 0 w 388214"/>
              <a:gd name="connsiteY0" fmla="*/ 325661 h 325661"/>
              <a:gd name="connsiteX1" fmla="*/ 78275 w 388214"/>
              <a:gd name="connsiteY1" fmla="*/ 0 h 325661"/>
              <a:gd name="connsiteX2" fmla="*/ 388214 w 388214"/>
              <a:gd name="connsiteY2" fmla="*/ 297538 h 325661"/>
              <a:gd name="connsiteX3" fmla="*/ 0 w 388214"/>
              <a:gd name="connsiteY3" fmla="*/ 325661 h 325661"/>
              <a:gd name="connsiteX0" fmla="*/ 0 w 388214"/>
              <a:gd name="connsiteY0" fmla="*/ 337418 h 337418"/>
              <a:gd name="connsiteX1" fmla="*/ 78275 w 388214"/>
              <a:gd name="connsiteY1" fmla="*/ 11757 h 337418"/>
              <a:gd name="connsiteX2" fmla="*/ 78542 w 388214"/>
              <a:gd name="connsiteY2" fmla="*/ 0 h 337418"/>
              <a:gd name="connsiteX3" fmla="*/ 388214 w 388214"/>
              <a:gd name="connsiteY3" fmla="*/ 309295 h 337418"/>
              <a:gd name="connsiteX4" fmla="*/ 0 w 388214"/>
              <a:gd name="connsiteY4" fmla="*/ 337418 h 337418"/>
              <a:gd name="connsiteX0" fmla="*/ 0 w 371056"/>
              <a:gd name="connsiteY0" fmla="*/ 242418 h 309295"/>
              <a:gd name="connsiteX1" fmla="*/ 61117 w 371056"/>
              <a:gd name="connsiteY1" fmla="*/ 11757 h 309295"/>
              <a:gd name="connsiteX2" fmla="*/ 61384 w 371056"/>
              <a:gd name="connsiteY2" fmla="*/ 0 h 309295"/>
              <a:gd name="connsiteX3" fmla="*/ 371056 w 371056"/>
              <a:gd name="connsiteY3" fmla="*/ 309295 h 309295"/>
              <a:gd name="connsiteX4" fmla="*/ 0 w 371056"/>
              <a:gd name="connsiteY4" fmla="*/ 242418 h 309295"/>
              <a:gd name="connsiteX0" fmla="*/ 0 w 371056"/>
              <a:gd name="connsiteY0" fmla="*/ 242418 h 309295"/>
              <a:gd name="connsiteX1" fmla="*/ 61117 w 371056"/>
              <a:gd name="connsiteY1" fmla="*/ 11757 h 309295"/>
              <a:gd name="connsiteX2" fmla="*/ 61384 w 371056"/>
              <a:gd name="connsiteY2" fmla="*/ 0 h 309295"/>
              <a:gd name="connsiteX3" fmla="*/ 371056 w 371056"/>
              <a:gd name="connsiteY3" fmla="*/ 309295 h 309295"/>
              <a:gd name="connsiteX4" fmla="*/ 0 w 371056"/>
              <a:gd name="connsiteY4" fmla="*/ 242418 h 309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56" h="309295">
                <a:moveTo>
                  <a:pt x="0" y="242418"/>
                </a:moveTo>
                <a:lnTo>
                  <a:pt x="61117" y="11757"/>
                </a:lnTo>
                <a:cubicBezTo>
                  <a:pt x="61206" y="7838"/>
                  <a:pt x="61250" y="5878"/>
                  <a:pt x="61384" y="0"/>
                </a:cubicBezTo>
                <a:lnTo>
                  <a:pt x="371056" y="309295"/>
                </a:lnTo>
                <a:lnTo>
                  <a:pt x="0" y="242418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43361" y="1333488"/>
            <a:ext cx="2200275" cy="381000"/>
          </a:xfrm>
          <a:prstGeom prst="rect">
            <a:avLst/>
          </a:prstGeom>
          <a:noFill/>
        </p:spPr>
      </p:pic>
      <p:grpSp>
        <p:nvGrpSpPr>
          <p:cNvPr id="68" name="Группа 67"/>
          <p:cNvGrpSpPr/>
          <p:nvPr/>
        </p:nvGrpSpPr>
        <p:grpSpPr>
          <a:xfrm>
            <a:off x="6486541" y="773652"/>
            <a:ext cx="2371739" cy="1940968"/>
            <a:chOff x="6415103" y="571480"/>
            <a:chExt cx="2371739" cy="1940968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 rot="16200000" flipH="1">
              <a:off x="6588000" y="1548000"/>
              <a:ext cx="12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Левая круглая скобка 69"/>
            <p:cNvSpPr/>
            <p:nvPr/>
          </p:nvSpPr>
          <p:spPr>
            <a:xfrm rot="16200000">
              <a:off x="6929454" y="1428736"/>
              <a:ext cx="142876" cy="428628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1" name="Группа 136"/>
            <p:cNvGrpSpPr/>
            <p:nvPr/>
          </p:nvGrpSpPr>
          <p:grpSpPr>
            <a:xfrm>
              <a:off x="6415103" y="571480"/>
              <a:ext cx="2371739" cy="1940968"/>
              <a:chOff x="6415103" y="571480"/>
              <a:chExt cx="2371739" cy="1940968"/>
            </a:xfrm>
          </p:grpSpPr>
          <p:grpSp>
            <p:nvGrpSpPr>
              <p:cNvPr id="73" name="Группа 118"/>
              <p:cNvGrpSpPr/>
              <p:nvPr/>
            </p:nvGrpSpPr>
            <p:grpSpPr>
              <a:xfrm>
                <a:off x="6415103" y="571480"/>
                <a:ext cx="2371739" cy="1940968"/>
                <a:chOff x="6415103" y="571480"/>
                <a:chExt cx="2371739" cy="1940968"/>
              </a:xfrm>
            </p:grpSpPr>
            <p:grpSp>
              <p:nvGrpSpPr>
                <p:cNvPr id="79" name="Группа 66"/>
                <p:cNvGrpSpPr/>
                <p:nvPr/>
              </p:nvGrpSpPr>
              <p:grpSpPr>
                <a:xfrm>
                  <a:off x="6496114" y="571480"/>
                  <a:ext cx="2290728" cy="1940968"/>
                  <a:chOff x="6496114" y="571480"/>
                  <a:chExt cx="2290728" cy="1940968"/>
                </a:xfrm>
              </p:grpSpPr>
              <p:grpSp>
                <p:nvGrpSpPr>
                  <p:cNvPr id="83" name="Группа 147"/>
                  <p:cNvGrpSpPr/>
                  <p:nvPr/>
                </p:nvGrpSpPr>
                <p:grpSpPr>
                  <a:xfrm>
                    <a:off x="6786578" y="928670"/>
                    <a:ext cx="1714512" cy="1285884"/>
                    <a:chOff x="6324600" y="928670"/>
                    <a:chExt cx="2533680" cy="2216166"/>
                  </a:xfrm>
                </p:grpSpPr>
                <p:grpSp>
                  <p:nvGrpSpPr>
                    <p:cNvPr id="92" name="Группа 146"/>
                    <p:cNvGrpSpPr/>
                    <p:nvPr/>
                  </p:nvGrpSpPr>
                  <p:grpSpPr>
                    <a:xfrm>
                      <a:off x="6324600" y="939800"/>
                      <a:ext cx="2514600" cy="2184400"/>
                      <a:chOff x="6324600" y="939800"/>
                      <a:chExt cx="2514600" cy="2184400"/>
                    </a:xfrm>
                  </p:grpSpPr>
                  <p:sp>
                    <p:nvSpPr>
                      <p:cNvPr id="99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34200" y="939800"/>
                        <a:ext cx="1257300" cy="21717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68"/>
                          </a:cxn>
                          <a:cxn ang="0">
                            <a:pos x="792" y="0"/>
                          </a:cxn>
                        </a:cxnLst>
                        <a:rect l="0" t="0" r="r" b="b"/>
                        <a:pathLst>
                          <a:path w="792" h="1368">
                            <a:moveTo>
                              <a:pt x="0" y="1368"/>
                            </a:moveTo>
                            <a:lnTo>
                              <a:pt x="792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  <p:sp>
                    <p:nvSpPr>
                      <p:cNvPr id="100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59600" y="939800"/>
                        <a:ext cx="1231900" cy="21844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76" y="137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776" h="1376">
                            <a:moveTo>
                              <a:pt x="776" y="1376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  <p:sp>
                    <p:nvSpPr>
                      <p:cNvPr id="101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24600" y="2019300"/>
                        <a:ext cx="2514600" cy="127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84" y="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584" h="8">
                            <a:moveTo>
                              <a:pt x="1584" y="8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</p:grpSp>
                <p:cxnSp>
                  <p:nvCxnSpPr>
                    <p:cNvPr id="93" name="Прямая соединительная линия 92"/>
                    <p:cNvCxnSpPr>
                      <a:stCxn id="100" idx="0"/>
                      <a:endCxn id="101" idx="0"/>
                    </p:cNvCxnSpPr>
                    <p:nvPr/>
                  </p:nvCxnSpPr>
                  <p:spPr>
                    <a:xfrm flipH="1">
                      <a:off x="6326184" y="941176"/>
                      <a:ext cx="634192" cy="107813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4" name="Прямая соединительная линия 93"/>
                    <p:cNvCxnSpPr>
                      <a:stCxn id="100" idx="0"/>
                    </p:cNvCxnSpPr>
                    <p:nvPr/>
                  </p:nvCxnSpPr>
                  <p:spPr>
                    <a:xfrm flipV="1">
                      <a:off x="6960376" y="928670"/>
                      <a:ext cx="1183524" cy="12506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5" name="Прямая соединительная линия 94"/>
                    <p:cNvCxnSpPr/>
                    <p:nvPr/>
                  </p:nvCxnSpPr>
                  <p:spPr>
                    <a:xfrm rot="16200000" flipH="1">
                      <a:off x="7965305" y="1178703"/>
                      <a:ext cx="1143008" cy="64294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6" name="Прямая соединительная линия 95"/>
                    <p:cNvCxnSpPr/>
                    <p:nvPr/>
                  </p:nvCxnSpPr>
                  <p:spPr>
                    <a:xfrm rot="5400000">
                      <a:off x="8001024" y="2285992"/>
                      <a:ext cx="1000132" cy="571504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7" name="Прямая соединительная линия 96"/>
                    <p:cNvCxnSpPr>
                      <a:stCxn id="101" idx="0"/>
                    </p:cNvCxnSpPr>
                    <p:nvPr/>
                  </p:nvCxnSpPr>
                  <p:spPr>
                    <a:xfrm>
                      <a:off x="6326184" y="2019308"/>
                      <a:ext cx="603270" cy="105250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8" name="Прямая соединительная линия 97"/>
                    <p:cNvCxnSpPr/>
                    <p:nvPr/>
                  </p:nvCxnSpPr>
                  <p:spPr>
                    <a:xfrm>
                      <a:off x="6967542" y="3143248"/>
                      <a:ext cx="1247796" cy="1588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4" name="Прямоугольник 83"/>
                  <p:cNvSpPr/>
                  <p:nvPr/>
                </p:nvSpPr>
                <p:spPr>
                  <a:xfrm>
                    <a:off x="6962516" y="2143116"/>
                    <a:ext cx="32412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А</a:t>
                    </a:r>
                    <a:endParaRPr lang="ru-RU" dirty="0"/>
                  </a:p>
                </p:txBody>
              </p:sp>
              <p:sp>
                <p:nvSpPr>
                  <p:cNvPr id="85" name="Прямоугольник 84"/>
                  <p:cNvSpPr/>
                  <p:nvPr/>
                </p:nvSpPr>
                <p:spPr>
                  <a:xfrm>
                    <a:off x="7900828" y="2143116"/>
                    <a:ext cx="31451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В</a:t>
                    </a:r>
                    <a:endParaRPr lang="ru-RU" dirty="0"/>
                  </a:p>
                </p:txBody>
              </p:sp>
              <p:sp>
                <p:nvSpPr>
                  <p:cNvPr id="86" name="Прямоугольник 85"/>
                  <p:cNvSpPr/>
                  <p:nvPr/>
                </p:nvSpPr>
                <p:spPr>
                  <a:xfrm>
                    <a:off x="8481950" y="1357298"/>
                    <a:ext cx="30489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С</a:t>
                    </a:r>
                    <a:endParaRPr lang="ru-RU" dirty="0"/>
                  </a:p>
                </p:txBody>
              </p:sp>
              <p:sp>
                <p:nvSpPr>
                  <p:cNvPr id="87" name="Прямоугольник 86"/>
                  <p:cNvSpPr/>
                  <p:nvPr/>
                </p:nvSpPr>
                <p:spPr>
                  <a:xfrm>
                    <a:off x="8072462" y="630776"/>
                    <a:ext cx="33054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D</a:t>
                    </a:r>
                    <a:endParaRPr lang="ru-RU" dirty="0"/>
                  </a:p>
                </p:txBody>
              </p:sp>
              <p:sp>
                <p:nvSpPr>
                  <p:cNvPr id="88" name="Прямоугольник 87"/>
                  <p:cNvSpPr/>
                  <p:nvPr/>
                </p:nvSpPr>
                <p:spPr>
                  <a:xfrm>
                    <a:off x="6989768" y="571480"/>
                    <a:ext cx="29687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Е</a:t>
                    </a:r>
                    <a:endParaRPr lang="ru-RU" dirty="0"/>
                  </a:p>
                </p:txBody>
              </p:sp>
              <p:sp>
                <p:nvSpPr>
                  <p:cNvPr id="89" name="Прямоугольник 88"/>
                  <p:cNvSpPr/>
                  <p:nvPr/>
                </p:nvSpPr>
                <p:spPr>
                  <a:xfrm>
                    <a:off x="6496114" y="1357298"/>
                    <a:ext cx="290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F</a:t>
                    </a:r>
                    <a:endParaRPr lang="ru-RU" dirty="0"/>
                  </a:p>
                </p:txBody>
              </p:sp>
              <p:sp>
                <p:nvSpPr>
                  <p:cNvPr id="90" name="Прямоугольник 89"/>
                  <p:cNvSpPr/>
                  <p:nvPr/>
                </p:nvSpPr>
                <p:spPr>
                  <a:xfrm>
                    <a:off x="7143768" y="1202280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О</a:t>
                    </a:r>
                    <a:endParaRPr lang="ru-RU" dirty="0"/>
                  </a:p>
                </p:txBody>
              </p:sp>
              <p:sp>
                <p:nvSpPr>
                  <p:cNvPr id="91" name="Овал 90"/>
                  <p:cNvSpPr/>
                  <p:nvPr/>
                </p:nvSpPr>
                <p:spPr>
                  <a:xfrm>
                    <a:off x="7572396" y="1500174"/>
                    <a:ext cx="142876" cy="1428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80" name="Левая фигурная скобка 79"/>
                <p:cNvSpPr/>
                <p:nvPr/>
              </p:nvSpPr>
              <p:spPr>
                <a:xfrm>
                  <a:off x="7056000" y="928670"/>
                  <a:ext cx="142876" cy="1260000"/>
                </a:xfrm>
                <a:prstGeom prst="leftBrace">
                  <a:avLst>
                    <a:gd name="adj1" fmla="val 8333"/>
                    <a:gd name="adj2" fmla="val 51481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81" name="Picture 1"/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415103" y="819135"/>
                  <a:ext cx="371475" cy="46672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82" name="Прямая со стрелкой 81"/>
                <p:cNvCxnSpPr/>
                <p:nvPr/>
              </p:nvCxnSpPr>
              <p:spPr>
                <a:xfrm>
                  <a:off x="6786578" y="1214422"/>
                  <a:ext cx="357190" cy="2143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Прямоугольник 73"/>
              <p:cNvSpPr/>
              <p:nvPr/>
            </p:nvSpPr>
            <p:spPr>
              <a:xfrm>
                <a:off x="8270842" y="100010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7500958" y="64291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7858148" y="127371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77" name="Прямоугольник 76"/>
              <p:cNvSpPr/>
              <p:nvPr/>
            </p:nvSpPr>
            <p:spPr>
              <a:xfrm>
                <a:off x="7643834" y="987966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pic>
            <p:nvPicPr>
              <p:cNvPr id="78" name="Picture 7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615128" y="1614480"/>
                <a:ext cx="171450" cy="742950"/>
              </a:xfrm>
              <a:prstGeom prst="rect">
                <a:avLst/>
              </a:prstGeom>
              <a:noFill/>
            </p:spPr>
          </p:pic>
        </p:grpSp>
        <p:cxnSp>
          <p:nvCxnSpPr>
            <p:cNvPr id="72" name="Прямая со стрелкой 71"/>
            <p:cNvCxnSpPr>
              <a:endCxn id="70" idx="1"/>
            </p:cNvCxnSpPr>
            <p:nvPr/>
          </p:nvCxnSpPr>
          <p:spPr>
            <a:xfrm rot="5400000" flipH="1" flipV="1">
              <a:off x="6750859" y="1750207"/>
              <a:ext cx="285752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5100" y="1928805"/>
            <a:ext cx="1866900" cy="4286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4922" y="1976430"/>
            <a:ext cx="914400" cy="3810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0845" y="2476496"/>
            <a:ext cx="866775" cy="381000"/>
          </a:xfrm>
          <a:prstGeom prst="rect">
            <a:avLst/>
          </a:prstGeom>
          <a:noFill/>
        </p:spPr>
      </p:pic>
      <p:sp>
        <p:nvSpPr>
          <p:cNvPr id="102" name="Полилиния 101"/>
          <p:cNvSpPr/>
          <p:nvPr/>
        </p:nvSpPr>
        <p:spPr>
          <a:xfrm rot="20269852">
            <a:off x="1398971" y="1559022"/>
            <a:ext cx="863432" cy="2004860"/>
          </a:xfrm>
          <a:custGeom>
            <a:avLst/>
            <a:gdLst>
              <a:gd name="connsiteX0" fmla="*/ 0 w 1000132"/>
              <a:gd name="connsiteY0" fmla="*/ 928694 h 928694"/>
              <a:gd name="connsiteX1" fmla="*/ 176213 w 1000132"/>
              <a:gd name="connsiteY1" fmla="*/ 0 h 928694"/>
              <a:gd name="connsiteX2" fmla="*/ 1000132 w 1000132"/>
              <a:gd name="connsiteY2" fmla="*/ 928694 h 928694"/>
              <a:gd name="connsiteX3" fmla="*/ 0 w 1000132"/>
              <a:gd name="connsiteY3" fmla="*/ 928694 h 928694"/>
              <a:gd name="connsiteX0" fmla="*/ 283819 w 1283951"/>
              <a:gd name="connsiteY0" fmla="*/ 2970066 h 2970066"/>
              <a:gd name="connsiteX1" fmla="*/ 0 w 1283951"/>
              <a:gd name="connsiteY1" fmla="*/ 0 h 2970066"/>
              <a:gd name="connsiteX2" fmla="*/ 1283951 w 1283951"/>
              <a:gd name="connsiteY2" fmla="*/ 2970066 h 2970066"/>
              <a:gd name="connsiteX3" fmla="*/ 283819 w 1283951"/>
              <a:gd name="connsiteY3" fmla="*/ 2970066 h 2970066"/>
              <a:gd name="connsiteX0" fmla="*/ 0 w 1668243"/>
              <a:gd name="connsiteY0" fmla="*/ 1974120 h 2970066"/>
              <a:gd name="connsiteX1" fmla="*/ 384292 w 1668243"/>
              <a:gd name="connsiteY1" fmla="*/ 0 h 2970066"/>
              <a:gd name="connsiteX2" fmla="*/ 1668243 w 1668243"/>
              <a:gd name="connsiteY2" fmla="*/ 2970066 h 2970066"/>
              <a:gd name="connsiteX3" fmla="*/ 0 w 1668243"/>
              <a:gd name="connsiteY3" fmla="*/ 1974120 h 2970066"/>
              <a:gd name="connsiteX0" fmla="*/ 0 w 872238"/>
              <a:gd name="connsiteY0" fmla="*/ 1974120 h 1974120"/>
              <a:gd name="connsiteX1" fmla="*/ 384292 w 872238"/>
              <a:gd name="connsiteY1" fmla="*/ 0 h 1974120"/>
              <a:gd name="connsiteX2" fmla="*/ 872238 w 872238"/>
              <a:gd name="connsiteY2" fmla="*/ 1448766 h 1974120"/>
              <a:gd name="connsiteX3" fmla="*/ 0 w 872238"/>
              <a:gd name="connsiteY3" fmla="*/ 1974120 h 1974120"/>
              <a:gd name="connsiteX0" fmla="*/ 0 w 854015"/>
              <a:gd name="connsiteY0" fmla="*/ 2038964 h 2038964"/>
              <a:gd name="connsiteX1" fmla="*/ 366069 w 854015"/>
              <a:gd name="connsiteY1" fmla="*/ 0 h 2038964"/>
              <a:gd name="connsiteX2" fmla="*/ 854015 w 854015"/>
              <a:gd name="connsiteY2" fmla="*/ 1448766 h 2038964"/>
              <a:gd name="connsiteX3" fmla="*/ 0 w 854015"/>
              <a:gd name="connsiteY3" fmla="*/ 2038964 h 2038964"/>
              <a:gd name="connsiteX0" fmla="*/ 0 w 863432"/>
              <a:gd name="connsiteY0" fmla="*/ 2004860 h 2004860"/>
              <a:gd name="connsiteX1" fmla="*/ 375486 w 863432"/>
              <a:gd name="connsiteY1" fmla="*/ 0 h 2004860"/>
              <a:gd name="connsiteX2" fmla="*/ 863432 w 863432"/>
              <a:gd name="connsiteY2" fmla="*/ 1448766 h 2004860"/>
              <a:gd name="connsiteX3" fmla="*/ 0 w 863432"/>
              <a:gd name="connsiteY3" fmla="*/ 2004860 h 2004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3432" h="2004860">
                <a:moveTo>
                  <a:pt x="0" y="2004860"/>
                </a:moveTo>
                <a:lnTo>
                  <a:pt x="375486" y="0"/>
                </a:lnTo>
                <a:lnTo>
                  <a:pt x="863432" y="1448766"/>
                </a:lnTo>
                <a:lnTo>
                  <a:pt x="0" y="2004860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16" y="2833686"/>
            <a:ext cx="3886200" cy="3810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6118" y="3395673"/>
            <a:ext cx="5943600" cy="1533525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990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4" name="Группа 113"/>
          <p:cNvGrpSpPr/>
          <p:nvPr/>
        </p:nvGrpSpPr>
        <p:grpSpPr>
          <a:xfrm>
            <a:off x="571472" y="5072074"/>
            <a:ext cx="5072098" cy="785818"/>
            <a:chOff x="571472" y="5072074"/>
            <a:chExt cx="5072098" cy="785818"/>
          </a:xfrm>
        </p:grpSpPr>
        <p:sp>
          <p:nvSpPr>
            <p:cNvPr id="109" name="Прямоугольная выноска 108"/>
            <p:cNvSpPr/>
            <p:nvPr/>
          </p:nvSpPr>
          <p:spPr>
            <a:xfrm rot="10800000">
              <a:off x="571472" y="5072074"/>
              <a:ext cx="5072098" cy="785818"/>
            </a:xfrm>
            <a:prstGeom prst="wedgeRectCallout">
              <a:avLst>
                <a:gd name="adj1" fmla="val 4713"/>
                <a:gd name="adj2" fmla="val 173693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4888" y="5262578"/>
              <a:ext cx="3638550" cy="381000"/>
            </a:xfrm>
            <a:prstGeom prst="rect">
              <a:avLst/>
            </a:prstGeom>
            <a:noFill/>
          </p:spPr>
        </p:pic>
      </p:grp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Picture 3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2787" y="5819797"/>
            <a:ext cx="1209675" cy="752475"/>
          </a:xfrm>
          <a:prstGeom prst="rect">
            <a:avLst/>
          </a:prstGeom>
          <a:noFill/>
        </p:spPr>
      </p:pic>
      <p:sp>
        <p:nvSpPr>
          <p:cNvPr id="117" name="Прямоугольник 116"/>
          <p:cNvSpPr/>
          <p:nvPr/>
        </p:nvSpPr>
        <p:spPr>
          <a:xfrm>
            <a:off x="1571604" y="250030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/>
              <a:t>2</a:t>
            </a:r>
            <a:endParaRPr lang="ru-RU" sz="20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1928794" y="200024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/>
              <a:t>2</a:t>
            </a:r>
            <a:endParaRPr lang="ru-RU" sz="2000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9746" y="2762248"/>
            <a:ext cx="304800" cy="3810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11805 1.48148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4EF1F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102" grpId="0" animBg="1"/>
      <p:bldP spid="117" grpId="0"/>
      <p:bldP spid="1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Группа 33"/>
          <p:cNvGrpSpPr/>
          <p:nvPr/>
        </p:nvGrpSpPr>
        <p:grpSpPr>
          <a:xfrm>
            <a:off x="428596" y="1000108"/>
            <a:ext cx="857256" cy="2858314"/>
            <a:chOff x="357952" y="500042"/>
            <a:chExt cx="857256" cy="2858314"/>
          </a:xfrm>
        </p:grpSpPr>
        <p:cxnSp>
          <p:nvCxnSpPr>
            <p:cNvPr id="35" name="Прямая со стрелкой 34"/>
            <p:cNvCxnSpPr/>
            <p:nvPr/>
          </p:nvCxnSpPr>
          <p:spPr>
            <a:xfrm rot="16200000" flipV="1">
              <a:off x="-177833" y="1965315"/>
              <a:ext cx="2428892" cy="3571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Прямоугольник 35"/>
            <p:cNvSpPr/>
            <p:nvPr/>
          </p:nvSpPr>
          <p:spPr>
            <a:xfrm>
              <a:off x="357952" y="500042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1406" y="3857628"/>
            <a:ext cx="1214446" cy="1227717"/>
            <a:chOff x="-89822" y="4510614"/>
            <a:chExt cx="1214446" cy="1227717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-89822" y="5153556"/>
              <a:ext cx="4106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Х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 rot="5400000">
              <a:off x="53054" y="4653490"/>
              <a:ext cx="1214446" cy="928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289364" y="3286124"/>
            <a:ext cx="3068322" cy="646331"/>
            <a:chOff x="1285852" y="2786058"/>
            <a:chExt cx="3068322" cy="646331"/>
          </a:xfrm>
        </p:grpSpPr>
        <p:cxnSp>
          <p:nvCxnSpPr>
            <p:cNvPr id="27" name="Прямая со стрелкой 26"/>
            <p:cNvCxnSpPr/>
            <p:nvPr/>
          </p:nvCxnSpPr>
          <p:spPr>
            <a:xfrm>
              <a:off x="1285852" y="3357562"/>
              <a:ext cx="285752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3929058" y="2786058"/>
              <a:ext cx="4251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</a:rPr>
                <a:t>Y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71406" y="2214554"/>
            <a:ext cx="2786082" cy="2928958"/>
            <a:chOff x="142844" y="1415465"/>
            <a:chExt cx="3326824" cy="3442295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500034" y="1928802"/>
              <a:ext cx="2643203" cy="2430480"/>
              <a:chOff x="642910" y="1928802"/>
              <a:chExt cx="2428892" cy="2430480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>
                <a:off x="2607455" y="3536157"/>
                <a:ext cx="642942" cy="28575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V="1">
                <a:off x="1321571" y="2250273"/>
                <a:ext cx="2071702" cy="1428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14"/>
              <p:cNvGrpSpPr/>
              <p:nvPr/>
            </p:nvGrpSpPr>
            <p:grpSpPr>
              <a:xfrm>
                <a:off x="642910" y="1928802"/>
                <a:ext cx="2428892" cy="2430480"/>
                <a:chOff x="642910" y="1928802"/>
                <a:chExt cx="2428892" cy="2430480"/>
              </a:xfrm>
            </p:grpSpPr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1643042" y="3357562"/>
                  <a:ext cx="114300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928662" y="4357694"/>
                  <a:ext cx="1214446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V="1">
                  <a:off x="571472" y="4000504"/>
                  <a:ext cx="428628" cy="28575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flipV="1">
                  <a:off x="642910" y="3357562"/>
                  <a:ext cx="1000132" cy="57150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2143108" y="4000504"/>
                  <a:ext cx="928694" cy="35719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5400000" flipH="1" flipV="1">
                  <a:off x="928662" y="2643182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16200000" flipV="1">
                  <a:off x="1500166" y="2071678"/>
                  <a:ext cx="1428760" cy="114300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6200000" flipH="1">
                  <a:off x="678629" y="2893215"/>
                  <a:ext cx="242889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71406" y="2786058"/>
                  <a:ext cx="2428892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142844" y="2428868"/>
                  <a:ext cx="2000264" cy="100013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" name="Прямоугольник 3"/>
            <p:cNvSpPr/>
            <p:nvPr/>
          </p:nvSpPr>
          <p:spPr>
            <a:xfrm>
              <a:off x="1928794" y="4272985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33350" y="4272985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071802" y="377291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786050" y="2928934"/>
              <a:ext cx="4812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Arial"/>
                  <a:cs typeface="Arial"/>
                </a:rPr>
                <a:t>D</a:t>
              </a:r>
              <a:endParaRPr lang="ru-RU" sz="32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2844" y="3630043"/>
              <a:ext cx="4347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Arial"/>
                  <a:cs typeface="Arial"/>
                </a:rPr>
                <a:t>F</a:t>
              </a:r>
              <a:endParaRPr lang="ru-RU" sz="3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357290" y="1415465"/>
              <a:ext cx="4587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Arial"/>
                  <a:cs typeface="Arial"/>
                </a:rPr>
                <a:t>S</a:t>
              </a:r>
              <a:endParaRPr lang="ru-RU" sz="3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293260" y="2857496"/>
              <a:ext cx="3850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endParaRPr lang="ru-RU" sz="3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14282" y="214290"/>
            <a:ext cx="8133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пирамиде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SABCDEF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, стороны оснований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которой равны 1 , а боковые ребра равны 2, найдите косинус угла между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прямыми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SB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и 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А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D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.</a:t>
            </a:r>
            <a:endParaRPr lang="ru-RU" dirty="0"/>
          </a:p>
        </p:txBody>
      </p:sp>
      <p:cxnSp>
        <p:nvCxnSpPr>
          <p:cNvPr id="42" name="Прямая соединительная линия 41"/>
          <p:cNvCxnSpPr>
            <a:stCxn id="10" idx="2"/>
          </p:cNvCxnSpPr>
          <p:nvPr/>
        </p:nvCxnSpPr>
        <p:spPr>
          <a:xfrm rot="16200000" flipH="1">
            <a:off x="518836" y="3473849"/>
            <a:ext cx="1970122" cy="4466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642910" y="3857628"/>
            <a:ext cx="1643074" cy="857256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6200000" flipH="1">
            <a:off x="1083575" y="4059905"/>
            <a:ext cx="859752" cy="45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576000" y="3348000"/>
            <a:ext cx="1652839" cy="219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Группа 62"/>
          <p:cNvGrpSpPr/>
          <p:nvPr/>
        </p:nvGrpSpPr>
        <p:grpSpPr>
          <a:xfrm>
            <a:off x="1500166" y="3929066"/>
            <a:ext cx="286546" cy="215108"/>
            <a:chOff x="1500166" y="3929066"/>
            <a:chExt cx="286546" cy="21510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1500166" y="3929066"/>
              <a:ext cx="28575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1678761" y="4036223"/>
              <a:ext cx="21431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8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357298"/>
            <a:ext cx="5943600" cy="895350"/>
          </a:xfrm>
          <a:prstGeom prst="rect">
            <a:avLst/>
          </a:prstGeom>
          <a:noFill/>
        </p:spPr>
      </p:pic>
      <p:grpSp>
        <p:nvGrpSpPr>
          <p:cNvPr id="73" name="Группа 72"/>
          <p:cNvGrpSpPr/>
          <p:nvPr/>
        </p:nvGrpSpPr>
        <p:grpSpPr>
          <a:xfrm>
            <a:off x="1286854" y="2636791"/>
            <a:ext cx="934343" cy="1978137"/>
            <a:chOff x="1286854" y="2636791"/>
            <a:chExt cx="934343" cy="1978137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1286854" y="2636791"/>
              <a:ext cx="934343" cy="1978137"/>
              <a:chOff x="1286854" y="2636791"/>
              <a:chExt cx="934343" cy="1978137"/>
            </a:xfrm>
          </p:grpSpPr>
          <p:sp>
            <p:nvSpPr>
              <p:cNvPr id="64" name="Полилиния 63"/>
              <p:cNvSpPr/>
              <p:nvPr/>
            </p:nvSpPr>
            <p:spPr>
              <a:xfrm rot="20970963">
                <a:off x="1343881" y="2636791"/>
                <a:ext cx="877316" cy="1572767"/>
              </a:xfrm>
              <a:custGeom>
                <a:avLst/>
                <a:gdLst>
                  <a:gd name="connsiteX0" fmla="*/ 0 w 1428760"/>
                  <a:gd name="connsiteY0" fmla="*/ 1000132 h 1000132"/>
                  <a:gd name="connsiteX1" fmla="*/ 0 w 1428760"/>
                  <a:gd name="connsiteY1" fmla="*/ 0 h 1000132"/>
                  <a:gd name="connsiteX2" fmla="*/ 1428760 w 1428760"/>
                  <a:gd name="connsiteY2" fmla="*/ 1000132 h 1000132"/>
                  <a:gd name="connsiteX3" fmla="*/ 0 w 1428760"/>
                  <a:gd name="connsiteY3" fmla="*/ 1000132 h 1000132"/>
                  <a:gd name="connsiteX0" fmla="*/ 716972 w 2145732"/>
                  <a:gd name="connsiteY0" fmla="*/ 2650698 h 2650698"/>
                  <a:gd name="connsiteX1" fmla="*/ 0 w 2145732"/>
                  <a:gd name="connsiteY1" fmla="*/ 0 h 2650698"/>
                  <a:gd name="connsiteX2" fmla="*/ 2145732 w 2145732"/>
                  <a:gd name="connsiteY2" fmla="*/ 2650698 h 2650698"/>
                  <a:gd name="connsiteX3" fmla="*/ 716972 w 2145732"/>
                  <a:gd name="connsiteY3" fmla="*/ 2650698 h 2650698"/>
                  <a:gd name="connsiteX0" fmla="*/ 0 w 2170172"/>
                  <a:gd name="connsiteY0" fmla="*/ 1609854 h 2650698"/>
                  <a:gd name="connsiteX1" fmla="*/ 24440 w 2170172"/>
                  <a:gd name="connsiteY1" fmla="*/ 0 h 2650698"/>
                  <a:gd name="connsiteX2" fmla="*/ 2170172 w 2170172"/>
                  <a:gd name="connsiteY2" fmla="*/ 2650698 h 2650698"/>
                  <a:gd name="connsiteX3" fmla="*/ 0 w 2170172"/>
                  <a:gd name="connsiteY3" fmla="*/ 1609854 h 2650698"/>
                  <a:gd name="connsiteX0" fmla="*/ 0 w 835752"/>
                  <a:gd name="connsiteY0" fmla="*/ 1609854 h 1609854"/>
                  <a:gd name="connsiteX1" fmla="*/ 24440 w 835752"/>
                  <a:gd name="connsiteY1" fmla="*/ 0 h 1609854"/>
                  <a:gd name="connsiteX2" fmla="*/ 835752 w 835752"/>
                  <a:gd name="connsiteY2" fmla="*/ 1284352 h 1609854"/>
                  <a:gd name="connsiteX3" fmla="*/ 0 w 835752"/>
                  <a:gd name="connsiteY3" fmla="*/ 1609854 h 1609854"/>
                  <a:gd name="connsiteX0" fmla="*/ 0 w 877316"/>
                  <a:gd name="connsiteY0" fmla="*/ 1572767 h 1572767"/>
                  <a:gd name="connsiteX1" fmla="*/ 66004 w 877316"/>
                  <a:gd name="connsiteY1" fmla="*/ 0 h 1572767"/>
                  <a:gd name="connsiteX2" fmla="*/ 877316 w 877316"/>
                  <a:gd name="connsiteY2" fmla="*/ 1284352 h 1572767"/>
                  <a:gd name="connsiteX3" fmla="*/ 0 w 877316"/>
                  <a:gd name="connsiteY3" fmla="*/ 1572767 h 157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77316" h="1572767">
                    <a:moveTo>
                      <a:pt x="0" y="1572767"/>
                    </a:moveTo>
                    <a:lnTo>
                      <a:pt x="66004" y="0"/>
                    </a:lnTo>
                    <a:lnTo>
                      <a:pt x="877316" y="1284352"/>
                    </a:lnTo>
                    <a:lnTo>
                      <a:pt x="0" y="1572767"/>
                    </a:lnTo>
                    <a:close/>
                  </a:path>
                </a:pathLst>
              </a:custGeom>
              <a:solidFill>
                <a:srgbClr val="EE1EC1">
                  <a:alpha val="54902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1286854" y="4214818"/>
                <a:ext cx="3561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i="1" dirty="0" smtClean="0"/>
                  <a:t>О</a:t>
                </a:r>
                <a:endParaRPr lang="ru-RU" sz="2000" dirty="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714480" y="3681715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/>
                <a:t>1</a:t>
              </a:r>
              <a:endParaRPr lang="ru-RU" sz="2400" b="1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714480" y="2857496"/>
              <a:ext cx="3401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smtClean="0"/>
                <a:t>2</a:t>
              </a:r>
              <a:endParaRPr lang="ru-RU" sz="2400" b="1" dirty="0"/>
            </a:p>
          </p:txBody>
        </p:sp>
      </p:grpSp>
      <p:pic>
        <p:nvPicPr>
          <p:cNvPr id="74" name="Picture 1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14554"/>
            <a:ext cx="1743075" cy="838200"/>
          </a:xfrm>
          <a:prstGeom prst="rect">
            <a:avLst/>
          </a:prstGeom>
          <a:noFill/>
        </p:spPr>
      </p:pic>
      <p:sp>
        <p:nvSpPr>
          <p:cNvPr id="75" name="Овал 74"/>
          <p:cNvSpPr/>
          <p:nvPr/>
        </p:nvSpPr>
        <p:spPr>
          <a:xfrm>
            <a:off x="1214414" y="2643182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6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428868"/>
            <a:ext cx="1333500" cy="447675"/>
          </a:xfrm>
          <a:prstGeom prst="rect">
            <a:avLst/>
          </a:prstGeom>
          <a:noFill/>
        </p:spPr>
      </p:pic>
      <p:sp>
        <p:nvSpPr>
          <p:cNvPr id="77" name="Овал 76"/>
          <p:cNvSpPr/>
          <p:nvPr/>
        </p:nvSpPr>
        <p:spPr>
          <a:xfrm flipV="1">
            <a:off x="1643042" y="464344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8" name="Picture 2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214554"/>
            <a:ext cx="2400300" cy="838200"/>
          </a:xfrm>
          <a:prstGeom prst="rect">
            <a:avLst/>
          </a:prstGeom>
          <a:noFill/>
        </p:spPr>
      </p:pic>
      <p:pic>
        <p:nvPicPr>
          <p:cNvPr id="79" name="Picture 2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962279"/>
            <a:ext cx="3448050" cy="1038225"/>
          </a:xfrm>
          <a:prstGeom prst="rect">
            <a:avLst/>
          </a:prstGeom>
          <a:noFill/>
        </p:spPr>
      </p:pic>
      <p:pic>
        <p:nvPicPr>
          <p:cNvPr id="80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071942"/>
            <a:ext cx="1371600" cy="447675"/>
          </a:xfrm>
          <a:prstGeom prst="rect">
            <a:avLst/>
          </a:prstGeom>
          <a:noFill/>
        </p:spPr>
      </p:pic>
      <p:sp>
        <p:nvSpPr>
          <p:cNvPr id="81" name="Овал 80"/>
          <p:cNvSpPr/>
          <p:nvPr/>
        </p:nvSpPr>
        <p:spPr>
          <a:xfrm>
            <a:off x="571472" y="4643446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7285" y="4119570"/>
            <a:ext cx="1133475" cy="381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Овал 84"/>
          <p:cNvSpPr/>
          <p:nvPr/>
        </p:nvSpPr>
        <p:spPr>
          <a:xfrm flipH="1">
            <a:off x="2214546" y="3786190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1747" y="4071942"/>
            <a:ext cx="1533525" cy="409575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572008"/>
            <a:ext cx="3143250" cy="409575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976829"/>
            <a:ext cx="2181225" cy="809625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4786314" y="5643578"/>
            <a:ext cx="4143404" cy="1071570"/>
            <a:chOff x="2143108" y="5786454"/>
            <a:chExt cx="5510427" cy="857256"/>
          </a:xfrm>
        </p:grpSpPr>
        <p:sp>
          <p:nvSpPr>
            <p:cNvPr id="96" name="Прямоугольная выноска 95"/>
            <p:cNvSpPr/>
            <p:nvPr/>
          </p:nvSpPr>
          <p:spPr>
            <a:xfrm rot="10800000">
              <a:off x="2143108" y="5786454"/>
              <a:ext cx="5510427" cy="785818"/>
            </a:xfrm>
            <a:prstGeom prst="wedgeRectCallout">
              <a:avLst>
                <a:gd name="adj1" fmla="val 100005"/>
                <a:gd name="adj2" fmla="val 38491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7" name="Picture 49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605" y="5805510"/>
              <a:ext cx="4657725" cy="838200"/>
            </a:xfrm>
            <a:prstGeom prst="rect">
              <a:avLst/>
            </a:prstGeom>
            <a:noFill/>
          </p:spPr>
        </p:pic>
      </p:grp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54" y="5595957"/>
            <a:ext cx="933450" cy="619125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1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1D"/>
                                      </p:to>
                                    </p:animClr>
                                    <p:set>
                                      <p:cBhvr>
                                        <p:cTn id="152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  <p:bldP spid="81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1331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пирамиде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SABCDEF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, стороны оснований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которой равны 1 , а боковые ребра равны 2, найдите косинус угла между </a:t>
            </a:r>
          </a:p>
          <a:p>
            <a:r>
              <a:rPr lang="ru-RU" dirty="0" smtClean="0">
                <a:latin typeface="Arial"/>
                <a:ea typeface="Calibri" pitchFamily="34" charset="0"/>
                <a:cs typeface="Arial"/>
              </a:rPr>
              <a:t>прямыми 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SB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 и 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А</a:t>
            </a:r>
            <a:r>
              <a:rPr lang="en-US" dirty="0" smtClean="0">
                <a:latin typeface="Arial"/>
                <a:ea typeface="Calibri" pitchFamily="34" charset="0"/>
                <a:cs typeface="Arial"/>
              </a:rPr>
              <a:t>D</a:t>
            </a:r>
            <a:r>
              <a:rPr lang="ru-RU" dirty="0" smtClean="0">
                <a:latin typeface="Arial"/>
                <a:ea typeface="Calibri" pitchFamily="34" charset="0"/>
                <a:cs typeface="Arial"/>
              </a:rPr>
              <a:t>.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1406" y="2214554"/>
            <a:ext cx="2786082" cy="2928958"/>
            <a:chOff x="142844" y="1415465"/>
            <a:chExt cx="3326824" cy="3442295"/>
          </a:xfrm>
        </p:grpSpPr>
        <p:grpSp>
          <p:nvGrpSpPr>
            <p:cNvPr id="4" name="Группа 15"/>
            <p:cNvGrpSpPr/>
            <p:nvPr/>
          </p:nvGrpSpPr>
          <p:grpSpPr>
            <a:xfrm>
              <a:off x="500034" y="1928802"/>
              <a:ext cx="2643203" cy="2430480"/>
              <a:chOff x="642910" y="1928802"/>
              <a:chExt cx="2428892" cy="2430480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16200000" flipH="1">
                <a:off x="2607455" y="3536157"/>
                <a:ext cx="642942" cy="28575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6200000" flipV="1">
                <a:off x="1321571" y="2250273"/>
                <a:ext cx="2071702" cy="142876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Группа 14"/>
              <p:cNvGrpSpPr/>
              <p:nvPr/>
            </p:nvGrpSpPr>
            <p:grpSpPr>
              <a:xfrm>
                <a:off x="642910" y="1928802"/>
                <a:ext cx="2428892" cy="2430480"/>
                <a:chOff x="642910" y="1928802"/>
                <a:chExt cx="2428892" cy="2430480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1643042" y="3357562"/>
                  <a:ext cx="114300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>
                  <a:off x="928662" y="4357694"/>
                  <a:ext cx="1214446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 rot="16200000" flipV="1">
                  <a:off x="571472" y="4000504"/>
                  <a:ext cx="428628" cy="28575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642910" y="3357562"/>
                  <a:ext cx="1000132" cy="57150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2143108" y="4000504"/>
                  <a:ext cx="928694" cy="35719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 flipH="1" flipV="1">
                  <a:off x="928662" y="2643182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16200000" flipV="1">
                  <a:off x="1500166" y="2071678"/>
                  <a:ext cx="1428760" cy="114300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16200000" flipH="1">
                  <a:off x="678629" y="2893215"/>
                  <a:ext cx="242889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71406" y="2786058"/>
                  <a:ext cx="2428892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142844" y="2428868"/>
                  <a:ext cx="2000264" cy="100013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Прямоугольник 4"/>
            <p:cNvSpPr/>
            <p:nvPr/>
          </p:nvSpPr>
          <p:spPr>
            <a:xfrm>
              <a:off x="1928794" y="4272985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33350" y="4272985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71802" y="377291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86050" y="2928934"/>
              <a:ext cx="4812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Arial"/>
                  <a:cs typeface="Arial"/>
                </a:rPr>
                <a:t>D</a:t>
              </a:r>
              <a:endParaRPr lang="ru-RU" sz="32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2844" y="3630043"/>
              <a:ext cx="43473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Arial"/>
                  <a:cs typeface="Arial"/>
                </a:rPr>
                <a:t>F</a:t>
              </a:r>
              <a:endParaRPr lang="ru-RU" sz="32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357290" y="1415465"/>
              <a:ext cx="45878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latin typeface="Arial"/>
                  <a:cs typeface="Arial"/>
                </a:rPr>
                <a:t>S</a:t>
              </a:r>
              <a:endParaRPr lang="ru-RU" sz="32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22653" y="2758800"/>
              <a:ext cx="3850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endParaRPr lang="ru-RU" sz="3200" dirty="0"/>
            </a:p>
          </p:txBody>
        </p:sp>
      </p:grpSp>
      <p:cxnSp>
        <p:nvCxnSpPr>
          <p:cNvPr id="26" name="Прямая соединительная линия 25"/>
          <p:cNvCxnSpPr>
            <a:endCxn id="5" idx="0"/>
          </p:cNvCxnSpPr>
          <p:nvPr/>
        </p:nvCxnSpPr>
        <p:spPr>
          <a:xfrm rot="16200000" flipH="1">
            <a:off x="550539" y="3455430"/>
            <a:ext cx="1937441" cy="44358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42910" y="3857628"/>
            <a:ext cx="1643074" cy="857256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3906" y="1357298"/>
            <a:ext cx="933450" cy="3429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1740032" y="4429132"/>
            <a:ext cx="831704" cy="28130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олилиния 38"/>
          <p:cNvSpPr/>
          <p:nvPr/>
        </p:nvSpPr>
        <p:spPr>
          <a:xfrm rot="14229508">
            <a:off x="1712958" y="4473884"/>
            <a:ext cx="211759" cy="285692"/>
          </a:xfrm>
          <a:custGeom>
            <a:avLst/>
            <a:gdLst>
              <a:gd name="connsiteX0" fmla="*/ 0 w 642942"/>
              <a:gd name="connsiteY0" fmla="*/ 642942 h 642942"/>
              <a:gd name="connsiteX1" fmla="*/ 321471 w 642942"/>
              <a:gd name="connsiteY1" fmla="*/ 0 h 642942"/>
              <a:gd name="connsiteX2" fmla="*/ 642942 w 642942"/>
              <a:gd name="connsiteY2" fmla="*/ 642942 h 642942"/>
              <a:gd name="connsiteX3" fmla="*/ 0 w 642942"/>
              <a:gd name="connsiteY3" fmla="*/ 642942 h 642942"/>
              <a:gd name="connsiteX0" fmla="*/ 0 w 642942"/>
              <a:gd name="connsiteY0" fmla="*/ 819572 h 819572"/>
              <a:gd name="connsiteX1" fmla="*/ 87552 w 642942"/>
              <a:gd name="connsiteY1" fmla="*/ 0 h 819572"/>
              <a:gd name="connsiteX2" fmla="*/ 642942 w 642942"/>
              <a:gd name="connsiteY2" fmla="*/ 819572 h 819572"/>
              <a:gd name="connsiteX3" fmla="*/ 0 w 642942"/>
              <a:gd name="connsiteY3" fmla="*/ 819572 h 819572"/>
              <a:gd name="connsiteX0" fmla="*/ 0 w 632746"/>
              <a:gd name="connsiteY0" fmla="*/ 259307 h 819572"/>
              <a:gd name="connsiteX1" fmla="*/ 77356 w 632746"/>
              <a:gd name="connsiteY1" fmla="*/ 0 h 819572"/>
              <a:gd name="connsiteX2" fmla="*/ 632746 w 632746"/>
              <a:gd name="connsiteY2" fmla="*/ 819572 h 819572"/>
              <a:gd name="connsiteX3" fmla="*/ 0 w 632746"/>
              <a:gd name="connsiteY3" fmla="*/ 259307 h 819572"/>
              <a:gd name="connsiteX0" fmla="*/ 0 w 287857"/>
              <a:gd name="connsiteY0" fmla="*/ 259307 h 259307"/>
              <a:gd name="connsiteX1" fmla="*/ 77356 w 287857"/>
              <a:gd name="connsiteY1" fmla="*/ 0 h 259307"/>
              <a:gd name="connsiteX2" fmla="*/ 287857 w 287857"/>
              <a:gd name="connsiteY2" fmla="*/ 161017 h 259307"/>
              <a:gd name="connsiteX3" fmla="*/ 0 w 287857"/>
              <a:gd name="connsiteY3" fmla="*/ 259307 h 259307"/>
              <a:gd name="connsiteX0" fmla="*/ 0 w 291137"/>
              <a:gd name="connsiteY0" fmla="*/ 259307 h 259307"/>
              <a:gd name="connsiteX1" fmla="*/ 77356 w 291137"/>
              <a:gd name="connsiteY1" fmla="*/ 0 h 259307"/>
              <a:gd name="connsiteX2" fmla="*/ 291137 w 291137"/>
              <a:gd name="connsiteY2" fmla="*/ 114325 h 259307"/>
              <a:gd name="connsiteX3" fmla="*/ 0 w 291137"/>
              <a:gd name="connsiteY3" fmla="*/ 259307 h 259307"/>
              <a:gd name="connsiteX0" fmla="*/ 0 w 230366"/>
              <a:gd name="connsiteY0" fmla="*/ 249979 h 249979"/>
              <a:gd name="connsiteX1" fmla="*/ 16585 w 230366"/>
              <a:gd name="connsiteY1" fmla="*/ 0 h 249979"/>
              <a:gd name="connsiteX2" fmla="*/ 230366 w 230366"/>
              <a:gd name="connsiteY2" fmla="*/ 114325 h 249979"/>
              <a:gd name="connsiteX3" fmla="*/ 0 w 230366"/>
              <a:gd name="connsiteY3" fmla="*/ 249979 h 249979"/>
              <a:gd name="connsiteX0" fmla="*/ 0 w 259120"/>
              <a:gd name="connsiteY0" fmla="*/ 282335 h 282335"/>
              <a:gd name="connsiteX1" fmla="*/ 45339 w 259120"/>
              <a:gd name="connsiteY1" fmla="*/ 0 h 282335"/>
              <a:gd name="connsiteX2" fmla="*/ 259120 w 259120"/>
              <a:gd name="connsiteY2" fmla="*/ 114325 h 282335"/>
              <a:gd name="connsiteX3" fmla="*/ 0 w 259120"/>
              <a:gd name="connsiteY3" fmla="*/ 282335 h 282335"/>
              <a:gd name="connsiteX0" fmla="*/ 0 w 259120"/>
              <a:gd name="connsiteY0" fmla="*/ 236102 h 236102"/>
              <a:gd name="connsiteX1" fmla="*/ 34400 w 259120"/>
              <a:gd name="connsiteY1" fmla="*/ 0 h 236102"/>
              <a:gd name="connsiteX2" fmla="*/ 259120 w 259120"/>
              <a:gd name="connsiteY2" fmla="*/ 68092 h 236102"/>
              <a:gd name="connsiteX3" fmla="*/ 0 w 259120"/>
              <a:gd name="connsiteY3" fmla="*/ 236102 h 236102"/>
              <a:gd name="connsiteX0" fmla="*/ 0 w 259120"/>
              <a:gd name="connsiteY0" fmla="*/ 324283 h 324283"/>
              <a:gd name="connsiteX1" fmla="*/ 21605 w 259120"/>
              <a:gd name="connsiteY1" fmla="*/ 0 h 324283"/>
              <a:gd name="connsiteX2" fmla="*/ 259120 w 259120"/>
              <a:gd name="connsiteY2" fmla="*/ 156273 h 324283"/>
              <a:gd name="connsiteX3" fmla="*/ 0 w 259120"/>
              <a:gd name="connsiteY3" fmla="*/ 324283 h 324283"/>
              <a:gd name="connsiteX0" fmla="*/ 0 w 308959"/>
              <a:gd name="connsiteY0" fmla="*/ 304103 h 304103"/>
              <a:gd name="connsiteX1" fmla="*/ 71444 w 308959"/>
              <a:gd name="connsiteY1" fmla="*/ 0 h 304103"/>
              <a:gd name="connsiteX2" fmla="*/ 308959 w 308959"/>
              <a:gd name="connsiteY2" fmla="*/ 156273 h 304103"/>
              <a:gd name="connsiteX3" fmla="*/ 0 w 308959"/>
              <a:gd name="connsiteY3" fmla="*/ 304103 h 304103"/>
              <a:gd name="connsiteX0" fmla="*/ 0 w 327818"/>
              <a:gd name="connsiteY0" fmla="*/ 304103 h 304103"/>
              <a:gd name="connsiteX1" fmla="*/ 71444 w 327818"/>
              <a:gd name="connsiteY1" fmla="*/ 0 h 304103"/>
              <a:gd name="connsiteX2" fmla="*/ 327818 w 327818"/>
              <a:gd name="connsiteY2" fmla="*/ 112572 h 304103"/>
              <a:gd name="connsiteX3" fmla="*/ 0 w 327818"/>
              <a:gd name="connsiteY3" fmla="*/ 304103 h 304103"/>
              <a:gd name="connsiteX0" fmla="*/ 0 w 233372"/>
              <a:gd name="connsiteY0" fmla="*/ 304103 h 304103"/>
              <a:gd name="connsiteX1" fmla="*/ 71444 w 233372"/>
              <a:gd name="connsiteY1" fmla="*/ 0 h 304103"/>
              <a:gd name="connsiteX2" fmla="*/ 233372 w 233372"/>
              <a:gd name="connsiteY2" fmla="*/ 82228 h 304103"/>
              <a:gd name="connsiteX3" fmla="*/ 0 w 233372"/>
              <a:gd name="connsiteY3" fmla="*/ 304103 h 304103"/>
              <a:gd name="connsiteX0" fmla="*/ 0 w 211759"/>
              <a:gd name="connsiteY0" fmla="*/ 304103 h 304103"/>
              <a:gd name="connsiteX1" fmla="*/ 71444 w 211759"/>
              <a:gd name="connsiteY1" fmla="*/ 0 h 304103"/>
              <a:gd name="connsiteX2" fmla="*/ 211759 w 211759"/>
              <a:gd name="connsiteY2" fmla="*/ 91560 h 304103"/>
              <a:gd name="connsiteX3" fmla="*/ 0 w 211759"/>
              <a:gd name="connsiteY3" fmla="*/ 304103 h 304103"/>
              <a:gd name="connsiteX0" fmla="*/ 0 w 211759"/>
              <a:gd name="connsiteY0" fmla="*/ 285692 h 285692"/>
              <a:gd name="connsiteX1" fmla="*/ 66498 w 211759"/>
              <a:gd name="connsiteY1" fmla="*/ 0 h 285692"/>
              <a:gd name="connsiteX2" fmla="*/ 211759 w 211759"/>
              <a:gd name="connsiteY2" fmla="*/ 73149 h 285692"/>
              <a:gd name="connsiteX3" fmla="*/ 0 w 211759"/>
              <a:gd name="connsiteY3" fmla="*/ 285692 h 28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759" h="285692">
                <a:moveTo>
                  <a:pt x="0" y="285692"/>
                </a:moveTo>
                <a:lnTo>
                  <a:pt x="66498" y="0"/>
                </a:lnTo>
                <a:lnTo>
                  <a:pt x="211759" y="73149"/>
                </a:lnTo>
                <a:lnTo>
                  <a:pt x="0" y="285692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0300" y="1333488"/>
            <a:ext cx="2171700" cy="38100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 rot="19057864">
            <a:off x="1120253" y="2804361"/>
            <a:ext cx="1057664" cy="2107060"/>
          </a:xfrm>
          <a:custGeom>
            <a:avLst/>
            <a:gdLst>
              <a:gd name="connsiteX0" fmla="*/ 0 w 857256"/>
              <a:gd name="connsiteY0" fmla="*/ 1357322 h 1357322"/>
              <a:gd name="connsiteX1" fmla="*/ 428628 w 857256"/>
              <a:gd name="connsiteY1" fmla="*/ 0 h 1357322"/>
              <a:gd name="connsiteX2" fmla="*/ 857256 w 857256"/>
              <a:gd name="connsiteY2" fmla="*/ 1357322 h 1357322"/>
              <a:gd name="connsiteX3" fmla="*/ 0 w 857256"/>
              <a:gd name="connsiteY3" fmla="*/ 1357322 h 1357322"/>
              <a:gd name="connsiteX0" fmla="*/ 0 w 931712"/>
              <a:gd name="connsiteY0" fmla="*/ 2631564 h 2631564"/>
              <a:gd name="connsiteX1" fmla="*/ 931712 w 931712"/>
              <a:gd name="connsiteY1" fmla="*/ 0 h 2631564"/>
              <a:gd name="connsiteX2" fmla="*/ 857256 w 931712"/>
              <a:gd name="connsiteY2" fmla="*/ 2631564 h 2631564"/>
              <a:gd name="connsiteX3" fmla="*/ 0 w 931712"/>
              <a:gd name="connsiteY3" fmla="*/ 2631564 h 2631564"/>
              <a:gd name="connsiteX0" fmla="*/ 0 w 1055639"/>
              <a:gd name="connsiteY0" fmla="*/ 1810679 h 2631564"/>
              <a:gd name="connsiteX1" fmla="*/ 1055639 w 1055639"/>
              <a:gd name="connsiteY1" fmla="*/ 0 h 2631564"/>
              <a:gd name="connsiteX2" fmla="*/ 981183 w 1055639"/>
              <a:gd name="connsiteY2" fmla="*/ 2631564 h 2631564"/>
              <a:gd name="connsiteX3" fmla="*/ 0 w 1055639"/>
              <a:gd name="connsiteY3" fmla="*/ 1810679 h 2631564"/>
              <a:gd name="connsiteX0" fmla="*/ 0 w 1055639"/>
              <a:gd name="connsiteY0" fmla="*/ 1810679 h 2107060"/>
              <a:gd name="connsiteX1" fmla="*/ 1055639 w 1055639"/>
              <a:gd name="connsiteY1" fmla="*/ 0 h 2107060"/>
              <a:gd name="connsiteX2" fmla="*/ 834572 w 1055639"/>
              <a:gd name="connsiteY2" fmla="*/ 2107060 h 2107060"/>
              <a:gd name="connsiteX3" fmla="*/ 0 w 1055639"/>
              <a:gd name="connsiteY3" fmla="*/ 1810679 h 2107060"/>
              <a:gd name="connsiteX0" fmla="*/ 0 w 1057664"/>
              <a:gd name="connsiteY0" fmla="*/ 1744445 h 2107060"/>
              <a:gd name="connsiteX1" fmla="*/ 1057664 w 1057664"/>
              <a:gd name="connsiteY1" fmla="*/ 0 h 2107060"/>
              <a:gd name="connsiteX2" fmla="*/ 836597 w 1057664"/>
              <a:gd name="connsiteY2" fmla="*/ 2107060 h 2107060"/>
              <a:gd name="connsiteX3" fmla="*/ 0 w 1057664"/>
              <a:gd name="connsiteY3" fmla="*/ 1744445 h 210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664" h="2107060">
                <a:moveTo>
                  <a:pt x="0" y="1744445"/>
                </a:moveTo>
                <a:lnTo>
                  <a:pt x="1057664" y="0"/>
                </a:lnTo>
                <a:lnTo>
                  <a:pt x="836597" y="2107060"/>
                </a:lnTo>
                <a:lnTo>
                  <a:pt x="0" y="1744445"/>
                </a:lnTo>
                <a:close/>
              </a:path>
            </a:pathLst>
          </a:custGeom>
          <a:gradFill flip="none" rotWithShape="1">
            <a:gsLst>
              <a:gs pos="0">
                <a:srgbClr val="EE1EC1">
                  <a:tint val="66000"/>
                  <a:satMod val="160000"/>
                  <a:alpha val="22000"/>
                </a:srgbClr>
              </a:gs>
              <a:gs pos="50000">
                <a:srgbClr val="EE1EC1">
                  <a:tint val="44500"/>
                  <a:satMod val="160000"/>
                </a:srgbClr>
              </a:gs>
              <a:gs pos="100000">
                <a:srgbClr val="EE1EC1">
                  <a:tint val="23500"/>
                  <a:satMod val="160000"/>
                </a:srgbClr>
              </a:gs>
            </a:gsLst>
            <a:lin ang="162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785926"/>
            <a:ext cx="1085850" cy="381000"/>
          </a:xfrm>
          <a:prstGeom prst="rect">
            <a:avLst/>
          </a:prstGeom>
          <a:noFill/>
        </p:spPr>
      </p:pic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8959" y="1785926"/>
            <a:ext cx="942975" cy="381000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9104" y="1785926"/>
            <a:ext cx="914400" cy="381000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4473" y="1762116"/>
            <a:ext cx="847725" cy="381000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9302" y="2190744"/>
            <a:ext cx="2838450" cy="381000"/>
          </a:xfrm>
          <a:prstGeom prst="rect">
            <a:avLst/>
          </a:prstGeom>
          <a:noFill/>
        </p:spPr>
      </p:pic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97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9344" y="2562224"/>
            <a:ext cx="5067300" cy="723900"/>
          </a:xfrm>
          <a:prstGeom prst="rect">
            <a:avLst/>
          </a:prstGeom>
          <a:noFill/>
        </p:spPr>
      </p:pic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5" name="Группа 64"/>
          <p:cNvGrpSpPr/>
          <p:nvPr/>
        </p:nvGrpSpPr>
        <p:grpSpPr>
          <a:xfrm>
            <a:off x="3357554" y="3714752"/>
            <a:ext cx="5072098" cy="785818"/>
            <a:chOff x="571472" y="5072074"/>
            <a:chExt cx="5072098" cy="785818"/>
          </a:xfrm>
        </p:grpSpPr>
        <p:sp>
          <p:nvSpPr>
            <p:cNvPr id="66" name="Прямоугольная выноска 65"/>
            <p:cNvSpPr/>
            <p:nvPr/>
          </p:nvSpPr>
          <p:spPr>
            <a:xfrm rot="10800000">
              <a:off x="571472" y="5072074"/>
              <a:ext cx="5072098" cy="785818"/>
            </a:xfrm>
            <a:prstGeom prst="wedgeRectCallout">
              <a:avLst>
                <a:gd name="adj1" fmla="val 64520"/>
                <a:gd name="adj2" fmla="val 109047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7" name="Picture 18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04888" y="5262578"/>
              <a:ext cx="3638550" cy="381000"/>
            </a:xfrm>
            <a:prstGeom prst="rect">
              <a:avLst/>
            </a:prstGeom>
            <a:noFill/>
          </p:spPr>
        </p:pic>
      </p:grpSp>
      <p:pic>
        <p:nvPicPr>
          <p:cNvPr id="68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54" y="5595957"/>
            <a:ext cx="93345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1D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па 62"/>
          <p:cNvGrpSpPr/>
          <p:nvPr/>
        </p:nvGrpSpPr>
        <p:grpSpPr>
          <a:xfrm>
            <a:off x="428596" y="1392310"/>
            <a:ext cx="3408342" cy="2965384"/>
            <a:chOff x="714348" y="1428736"/>
            <a:chExt cx="3408342" cy="2965384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571736" y="2000240"/>
              <a:ext cx="1071570" cy="642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i="1" dirty="0"/>
                <a:t>В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257669" y="2003629"/>
              <a:ext cx="2357454" cy="2236798"/>
              <a:chOff x="1000100" y="2692400"/>
              <a:chExt cx="2357454" cy="2236798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037854" y="3276556"/>
                <a:ext cx="2319700" cy="1081138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AutoShape 3"/>
              <p:cNvSpPr>
                <a:spLocks noChangeArrowheads="1"/>
              </p:cNvSpPr>
              <p:nvPr/>
            </p:nvSpPr>
            <p:spPr bwMode="auto">
              <a:xfrm>
                <a:off x="1016000" y="2692400"/>
                <a:ext cx="2341554" cy="2236798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750861" y="3536157"/>
                <a:ext cx="1642280" cy="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1571604" y="4357694"/>
                <a:ext cx="178595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000100" y="4357694"/>
                <a:ext cx="571504" cy="57150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Прямоугольник 52"/>
            <p:cNvSpPr/>
            <p:nvPr/>
          </p:nvSpPr>
          <p:spPr>
            <a:xfrm>
              <a:off x="714348" y="2146505"/>
              <a:ext cx="82907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r>
                <a:rPr lang="ru-RU" sz="3600" b="1" i="1" baseline="-25000" dirty="0" smtClean="0"/>
                <a:t>1</a:t>
              </a:r>
              <a:r>
                <a:rPr lang="ru-RU" sz="3600" b="1" i="1" baseline="0" dirty="0" smtClean="0"/>
                <a:t> </a:t>
              </a:r>
              <a:r>
                <a:rPr lang="ru-RU" sz="3600" b="1" baseline="0" dirty="0" smtClean="0"/>
                <a:t> </a:t>
              </a:r>
              <a:endParaRPr lang="ru-RU" sz="3600" b="1" baseline="0" dirty="0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3543685" y="1503563"/>
              <a:ext cx="579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214414" y="1428736"/>
              <a:ext cx="6319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57603" y="3747789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endParaRPr lang="ru-RU" sz="3600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614991" y="3718141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В</a:t>
              </a:r>
              <a:endParaRPr lang="ru-RU" sz="3600" dirty="0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3543685" y="3108236"/>
              <a:ext cx="4235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endParaRPr lang="ru-RU" sz="3600" dirty="0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400545" y="3218075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endParaRPr lang="ru-RU" sz="3600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57224" y="500042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 кубе А………</a:t>
            </a:r>
            <a:r>
              <a:rPr lang="en-US" sz="2400" dirty="0" smtClean="0"/>
              <a:t>D</a:t>
            </a:r>
            <a:r>
              <a:rPr lang="ru-RU" sz="2400" baseline="-25000" dirty="0" smtClean="0"/>
              <a:t>1 </a:t>
            </a:r>
            <a:r>
              <a:rPr lang="ru-RU" sz="2400" baseline="-25000" dirty="0"/>
              <a:t> </a:t>
            </a:r>
            <a:r>
              <a:rPr lang="ru-RU" sz="2400" dirty="0" smtClean="0"/>
              <a:t> найдите косинус угла между прямыми АВ и СА</a:t>
            </a:r>
            <a:r>
              <a:rPr lang="ru-RU" sz="2400" baseline="-25000" dirty="0" smtClean="0"/>
              <a:t>1   </a:t>
            </a:r>
            <a:endParaRPr lang="ru-RU" sz="2400" dirty="0"/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1548000" y="3643314"/>
            <a:ext cx="235745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680000" flipV="1">
            <a:off x="571472" y="3643314"/>
            <a:ext cx="1000132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340000" flipH="1" flipV="1">
            <a:off x="338761" y="2411265"/>
            <a:ext cx="2429686" cy="36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1571604" y="1058275"/>
            <a:ext cx="3802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Z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857620" y="3244334"/>
            <a:ext cx="397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Y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42910" y="4272985"/>
            <a:ext cx="410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X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71868" y="100010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А(1;0;0),</a:t>
            </a:r>
            <a:endParaRPr lang="ru-RU" sz="2800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000628" y="1000108"/>
            <a:ext cx="1338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В(1;1;0)</a:t>
            </a:r>
            <a:endParaRPr lang="ru-RU" sz="2800" dirty="0"/>
          </a:p>
        </p:txBody>
      </p:sp>
      <p:cxnSp>
        <p:nvCxnSpPr>
          <p:cNvPr id="112" name="Прямая соединительная линия 111"/>
          <p:cNvCxnSpPr/>
          <p:nvPr/>
        </p:nvCxnSpPr>
        <p:spPr>
          <a:xfrm>
            <a:off x="972000" y="4212000"/>
            <a:ext cx="178595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643182"/>
            <a:ext cx="1600200" cy="504825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9" name="Группа 178"/>
          <p:cNvGrpSpPr/>
          <p:nvPr/>
        </p:nvGrpSpPr>
        <p:grpSpPr>
          <a:xfrm>
            <a:off x="4357686" y="1500174"/>
            <a:ext cx="3786214" cy="1000132"/>
            <a:chOff x="4357686" y="1500174"/>
            <a:chExt cx="3786214" cy="1000132"/>
          </a:xfrm>
          <a:gradFill>
            <a:gsLst>
              <a:gs pos="50000">
                <a:srgbClr val="00B0F0">
                  <a:alpha val="15000"/>
                </a:srgbClr>
              </a:gs>
              <a:gs pos="82000">
                <a:srgbClr val="FFFF00">
                  <a:alpha val="51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</p:grpSpPr>
        <p:grpSp>
          <p:nvGrpSpPr>
            <p:cNvPr id="136" name="Группа 135"/>
            <p:cNvGrpSpPr/>
            <p:nvPr/>
          </p:nvGrpSpPr>
          <p:grpSpPr>
            <a:xfrm>
              <a:off x="4357686" y="1500174"/>
              <a:ext cx="3786214" cy="1000132"/>
              <a:chOff x="4143372" y="3357562"/>
              <a:chExt cx="3786214" cy="1071570"/>
            </a:xfrm>
            <a:grpFill/>
          </p:grpSpPr>
          <p:sp>
            <p:nvSpPr>
              <p:cNvPr id="120" name="Прямоугольная выноска 119"/>
              <p:cNvSpPr/>
              <p:nvPr/>
            </p:nvSpPr>
            <p:spPr>
              <a:xfrm>
                <a:off x="4143372" y="3357562"/>
                <a:ext cx="3786214" cy="1071570"/>
              </a:xfrm>
              <a:prstGeom prst="wedgeRectCallout">
                <a:avLst>
                  <a:gd name="adj1" fmla="val -39558"/>
                  <a:gd name="adj2" fmla="val 69273"/>
                </a:avLst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1277" name="Picture 1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14810" y="3643314"/>
                <a:ext cx="2600325" cy="314325"/>
              </a:xfrm>
              <a:prstGeom prst="rect">
                <a:avLst/>
              </a:prstGeom>
              <a:grpFill/>
            </p:spPr>
          </p:pic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4143372" y="3357562"/>
                <a:ext cx="2500298" cy="6463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Координаты  вектора 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1291" name="Picture 2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2071678"/>
              <a:ext cx="2190750" cy="276225"/>
            </a:xfrm>
            <a:prstGeom prst="rect">
              <a:avLst/>
            </a:prstGeom>
            <a:grpFill/>
          </p:spPr>
        </p:pic>
      </p:grp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95" name="Picture 3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071810"/>
            <a:ext cx="3714750" cy="581025"/>
          </a:xfrm>
          <a:prstGeom prst="rect">
            <a:avLst/>
          </a:prstGeom>
          <a:noFill/>
        </p:spPr>
      </p:pic>
      <p:sp>
        <p:nvSpPr>
          <p:cNvPr id="153" name="TextBox 152"/>
          <p:cNvSpPr txBox="1"/>
          <p:nvPr/>
        </p:nvSpPr>
        <p:spPr>
          <a:xfrm>
            <a:off x="4071934" y="350043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С(0;1;0),</a:t>
            </a:r>
            <a:endParaRPr lang="ru-RU" sz="3200" dirty="0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97" name="Picture 3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81" y="3595692"/>
            <a:ext cx="1571625" cy="476250"/>
          </a:xfrm>
          <a:prstGeom prst="rect">
            <a:avLst/>
          </a:prstGeom>
          <a:noFill/>
        </p:spPr>
      </p:pic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01" name="Picture 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000504"/>
            <a:ext cx="1962150" cy="504825"/>
          </a:xfrm>
          <a:prstGeom prst="rect">
            <a:avLst/>
          </a:prstGeom>
          <a:noFill/>
        </p:spPr>
      </p:pic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05" name="Picture 4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781" y="4000504"/>
            <a:ext cx="3762375" cy="533400"/>
          </a:xfrm>
          <a:prstGeom prst="rect">
            <a:avLst/>
          </a:prstGeom>
          <a:noFill/>
        </p:spPr>
      </p:pic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11" name="Picture 4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9" y="4786322"/>
            <a:ext cx="5667375" cy="742950"/>
          </a:xfrm>
          <a:prstGeom prst="rect">
            <a:avLst/>
          </a:prstGeom>
          <a:noFill/>
        </p:spPr>
      </p:pic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8" name="Группа 177"/>
          <p:cNvGrpSpPr/>
          <p:nvPr/>
        </p:nvGrpSpPr>
        <p:grpSpPr>
          <a:xfrm>
            <a:off x="2143108" y="5643578"/>
            <a:ext cx="6643734" cy="1000132"/>
            <a:chOff x="2143108" y="5643578"/>
            <a:chExt cx="6643734" cy="1000132"/>
          </a:xfrm>
        </p:grpSpPr>
        <p:sp>
          <p:nvSpPr>
            <p:cNvPr id="171" name="Прямоугольная выноска 170"/>
            <p:cNvSpPr/>
            <p:nvPr/>
          </p:nvSpPr>
          <p:spPr>
            <a:xfrm rot="10800000">
              <a:off x="2143108" y="5643578"/>
              <a:ext cx="6643734" cy="1000132"/>
            </a:xfrm>
            <a:prstGeom prst="wedgeRectCallout">
              <a:avLst>
                <a:gd name="adj1" fmla="val -7589"/>
                <a:gd name="adj2" fmla="val 110523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313" name="Picture 49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605" y="5805510"/>
              <a:ext cx="4657725" cy="838200"/>
            </a:xfrm>
            <a:prstGeom prst="rect">
              <a:avLst/>
            </a:prstGeom>
            <a:noFill/>
          </p:spPr>
        </p:pic>
      </p:grpSp>
      <p:sp>
        <p:nvSpPr>
          <p:cNvPr id="174" name="Овал 173"/>
          <p:cNvSpPr/>
          <p:nvPr/>
        </p:nvSpPr>
        <p:spPr>
          <a:xfrm>
            <a:off x="928662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Овал 174"/>
          <p:cNvSpPr/>
          <p:nvPr/>
        </p:nvSpPr>
        <p:spPr>
          <a:xfrm>
            <a:off x="2714612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Овал 175"/>
          <p:cNvSpPr/>
          <p:nvPr/>
        </p:nvSpPr>
        <p:spPr>
          <a:xfrm>
            <a:off x="3286116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Овал 176"/>
          <p:cNvSpPr/>
          <p:nvPr/>
        </p:nvSpPr>
        <p:spPr>
          <a:xfrm>
            <a:off x="928662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17" name="Picture 5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7348565" y="4672026"/>
            <a:ext cx="1152525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53" grpId="0"/>
      <p:bldP spid="174" grpId="0" animBg="1"/>
      <p:bldP spid="175" grpId="0" animBg="1"/>
      <p:bldP spid="176" grpId="0" animBg="1"/>
      <p:bldP spid="1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764145" y="2835855"/>
            <a:ext cx="1082274" cy="532644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 rot="-60000">
            <a:off x="1000299" y="2500304"/>
            <a:ext cx="2340000" cy="1144800"/>
          </a:xfrm>
          <a:custGeom>
            <a:avLst/>
            <a:gdLst>
              <a:gd name="connsiteX0" fmla="*/ 0 w 4857784"/>
              <a:gd name="connsiteY0" fmla="*/ 2143140 h 2143140"/>
              <a:gd name="connsiteX1" fmla="*/ 0 w 4857784"/>
              <a:gd name="connsiteY1" fmla="*/ 0 h 2143140"/>
              <a:gd name="connsiteX2" fmla="*/ 4857784 w 4857784"/>
              <a:gd name="connsiteY2" fmla="*/ 2143140 h 2143140"/>
              <a:gd name="connsiteX3" fmla="*/ 0 w 4857784"/>
              <a:gd name="connsiteY3" fmla="*/ 2143140 h 2143140"/>
              <a:gd name="connsiteX0" fmla="*/ 928726 w 5786510"/>
              <a:gd name="connsiteY0" fmla="*/ 1857412 h 1857412"/>
              <a:gd name="connsiteX1" fmla="*/ 0 w 5786510"/>
              <a:gd name="connsiteY1" fmla="*/ 0 h 1857412"/>
              <a:gd name="connsiteX2" fmla="*/ 5786510 w 5786510"/>
              <a:gd name="connsiteY2" fmla="*/ 1857412 h 1857412"/>
              <a:gd name="connsiteX3" fmla="*/ 928726 w 5786510"/>
              <a:gd name="connsiteY3" fmla="*/ 1857412 h 1857412"/>
              <a:gd name="connsiteX0" fmla="*/ 1302133 w 6159917"/>
              <a:gd name="connsiteY0" fmla="*/ 1661928 h 1661928"/>
              <a:gd name="connsiteX1" fmla="*/ 0 w 6159917"/>
              <a:gd name="connsiteY1" fmla="*/ 0 h 1661928"/>
              <a:gd name="connsiteX2" fmla="*/ 6159917 w 6159917"/>
              <a:gd name="connsiteY2" fmla="*/ 1661928 h 1661928"/>
              <a:gd name="connsiteX3" fmla="*/ 1302133 w 6159917"/>
              <a:gd name="connsiteY3" fmla="*/ 1661928 h 1661928"/>
              <a:gd name="connsiteX0" fmla="*/ 1302133 w 6159917"/>
              <a:gd name="connsiteY0" fmla="*/ 1661928 h 1661928"/>
              <a:gd name="connsiteX1" fmla="*/ 0 w 6159917"/>
              <a:gd name="connsiteY1" fmla="*/ 0 h 1661928"/>
              <a:gd name="connsiteX2" fmla="*/ 6159917 w 6159917"/>
              <a:gd name="connsiteY2" fmla="*/ 1661928 h 1661928"/>
              <a:gd name="connsiteX3" fmla="*/ 1302133 w 6159917"/>
              <a:gd name="connsiteY3" fmla="*/ 1661928 h 1661928"/>
              <a:gd name="connsiteX0" fmla="*/ 1302132 w 6159917"/>
              <a:gd name="connsiteY0" fmla="*/ 1661928 h 1661928"/>
              <a:gd name="connsiteX1" fmla="*/ 0 w 6159917"/>
              <a:gd name="connsiteY1" fmla="*/ 0 h 1661928"/>
              <a:gd name="connsiteX2" fmla="*/ 6159917 w 6159917"/>
              <a:gd name="connsiteY2" fmla="*/ 1661928 h 1661928"/>
              <a:gd name="connsiteX3" fmla="*/ 1302132 w 6159917"/>
              <a:gd name="connsiteY3" fmla="*/ 1661928 h 1661928"/>
              <a:gd name="connsiteX0" fmla="*/ 1675372 w 6159917"/>
              <a:gd name="connsiteY0" fmla="*/ 1661928 h 1661928"/>
              <a:gd name="connsiteX1" fmla="*/ 0 w 6159917"/>
              <a:gd name="connsiteY1" fmla="*/ 0 h 1661928"/>
              <a:gd name="connsiteX2" fmla="*/ 6159917 w 6159917"/>
              <a:gd name="connsiteY2" fmla="*/ 1661928 h 1661928"/>
              <a:gd name="connsiteX3" fmla="*/ 1675372 w 6159917"/>
              <a:gd name="connsiteY3" fmla="*/ 1661928 h 1661928"/>
              <a:gd name="connsiteX0" fmla="*/ 1675372 w 6159917"/>
              <a:gd name="connsiteY0" fmla="*/ 1661928 h 1661928"/>
              <a:gd name="connsiteX1" fmla="*/ 0 w 6159917"/>
              <a:gd name="connsiteY1" fmla="*/ 0 h 1661928"/>
              <a:gd name="connsiteX2" fmla="*/ 6159917 w 6159917"/>
              <a:gd name="connsiteY2" fmla="*/ 1661928 h 1661928"/>
              <a:gd name="connsiteX3" fmla="*/ 1675372 w 6159917"/>
              <a:gd name="connsiteY3" fmla="*/ 1661928 h 1661928"/>
              <a:gd name="connsiteX0" fmla="*/ 1675372 w 6159917"/>
              <a:gd name="connsiteY0" fmla="*/ 1661928 h 1661928"/>
              <a:gd name="connsiteX1" fmla="*/ 0 w 6159917"/>
              <a:gd name="connsiteY1" fmla="*/ 0 h 1661928"/>
              <a:gd name="connsiteX2" fmla="*/ 435610 w 6159917"/>
              <a:gd name="connsiteY2" fmla="*/ 182492 h 1661928"/>
              <a:gd name="connsiteX3" fmla="*/ 6159917 w 6159917"/>
              <a:gd name="connsiteY3" fmla="*/ 1661928 h 1661928"/>
              <a:gd name="connsiteX4" fmla="*/ 1675372 w 6159917"/>
              <a:gd name="connsiteY4" fmla="*/ 1661928 h 1661928"/>
              <a:gd name="connsiteX0" fmla="*/ 1675372 w 6159917"/>
              <a:gd name="connsiteY0" fmla="*/ 1661928 h 1661928"/>
              <a:gd name="connsiteX1" fmla="*/ 0 w 6159917"/>
              <a:gd name="connsiteY1" fmla="*/ 0 h 1661928"/>
              <a:gd name="connsiteX2" fmla="*/ 435610 w 6159917"/>
              <a:gd name="connsiteY2" fmla="*/ 182492 h 1661928"/>
              <a:gd name="connsiteX3" fmla="*/ 6159917 w 6159917"/>
              <a:gd name="connsiteY3" fmla="*/ 1661928 h 1661928"/>
              <a:gd name="connsiteX4" fmla="*/ 1675372 w 6159917"/>
              <a:gd name="connsiteY4" fmla="*/ 1661928 h 1661928"/>
              <a:gd name="connsiteX0" fmla="*/ 1302132 w 5786677"/>
              <a:gd name="connsiteY0" fmla="*/ 1479436 h 1479436"/>
              <a:gd name="connsiteX1" fmla="*/ 0 w 5786677"/>
              <a:gd name="connsiteY1" fmla="*/ 12992 h 1479436"/>
              <a:gd name="connsiteX2" fmla="*/ 62370 w 5786677"/>
              <a:gd name="connsiteY2" fmla="*/ 0 h 1479436"/>
              <a:gd name="connsiteX3" fmla="*/ 5786677 w 5786677"/>
              <a:gd name="connsiteY3" fmla="*/ 1479436 h 1479436"/>
              <a:gd name="connsiteX4" fmla="*/ 1302132 w 5786677"/>
              <a:gd name="connsiteY4" fmla="*/ 1479436 h 1479436"/>
              <a:gd name="connsiteX0" fmla="*/ 1368385 w 5852930"/>
              <a:gd name="connsiteY0" fmla="*/ 1479436 h 1479436"/>
              <a:gd name="connsiteX1" fmla="*/ 66253 w 5852930"/>
              <a:gd name="connsiteY1" fmla="*/ 12992 h 1479436"/>
              <a:gd name="connsiteX2" fmla="*/ 128623 w 5852930"/>
              <a:gd name="connsiteY2" fmla="*/ 0 h 1479436"/>
              <a:gd name="connsiteX3" fmla="*/ 5852930 w 5852930"/>
              <a:gd name="connsiteY3" fmla="*/ 1479436 h 1479436"/>
              <a:gd name="connsiteX4" fmla="*/ 1368385 w 5852930"/>
              <a:gd name="connsiteY4" fmla="*/ 1479436 h 1479436"/>
              <a:gd name="connsiteX0" fmla="*/ 1368385 w 5852930"/>
              <a:gd name="connsiteY0" fmla="*/ 1479436 h 1485951"/>
              <a:gd name="connsiteX1" fmla="*/ 66253 w 5852930"/>
              <a:gd name="connsiteY1" fmla="*/ 12992 h 1485951"/>
              <a:gd name="connsiteX2" fmla="*/ 128623 w 5852930"/>
              <a:gd name="connsiteY2" fmla="*/ 0 h 1485951"/>
              <a:gd name="connsiteX3" fmla="*/ 5852930 w 5852930"/>
              <a:gd name="connsiteY3" fmla="*/ 1479436 h 1485951"/>
              <a:gd name="connsiteX4" fmla="*/ 5678737 w 5852930"/>
              <a:gd name="connsiteY4" fmla="*/ 1485951 h 1485951"/>
              <a:gd name="connsiteX5" fmla="*/ 1368385 w 5852930"/>
              <a:gd name="connsiteY5" fmla="*/ 1479436 h 1485951"/>
              <a:gd name="connsiteX0" fmla="*/ 1368385 w 5973263"/>
              <a:gd name="connsiteY0" fmla="*/ 1479436 h 1485951"/>
              <a:gd name="connsiteX1" fmla="*/ 66253 w 5973263"/>
              <a:gd name="connsiteY1" fmla="*/ 12992 h 1485951"/>
              <a:gd name="connsiteX2" fmla="*/ 128623 w 5973263"/>
              <a:gd name="connsiteY2" fmla="*/ 0 h 1485951"/>
              <a:gd name="connsiteX3" fmla="*/ 5852930 w 5973263"/>
              <a:gd name="connsiteY3" fmla="*/ 1479436 h 1485951"/>
              <a:gd name="connsiteX4" fmla="*/ 5678737 w 5973263"/>
              <a:gd name="connsiteY4" fmla="*/ 1485951 h 1485951"/>
              <a:gd name="connsiteX5" fmla="*/ 1368385 w 5973263"/>
              <a:gd name="connsiteY5" fmla="*/ 1479436 h 1485951"/>
              <a:gd name="connsiteX0" fmla="*/ 1368385 w 5973263"/>
              <a:gd name="connsiteY0" fmla="*/ 1479436 h 1485951"/>
              <a:gd name="connsiteX1" fmla="*/ 66253 w 5973263"/>
              <a:gd name="connsiteY1" fmla="*/ 12992 h 1485951"/>
              <a:gd name="connsiteX2" fmla="*/ 128623 w 5973263"/>
              <a:gd name="connsiteY2" fmla="*/ 0 h 1485951"/>
              <a:gd name="connsiteX3" fmla="*/ 5852930 w 5973263"/>
              <a:gd name="connsiteY3" fmla="*/ 1479436 h 1485951"/>
              <a:gd name="connsiteX4" fmla="*/ 5678737 w 5973263"/>
              <a:gd name="connsiteY4" fmla="*/ 1485951 h 1485951"/>
              <a:gd name="connsiteX5" fmla="*/ 1368385 w 5973263"/>
              <a:gd name="connsiteY5" fmla="*/ 1479436 h 1485951"/>
              <a:gd name="connsiteX0" fmla="*/ 1422261 w 6027139"/>
              <a:gd name="connsiteY0" fmla="*/ 1488131 h 1494646"/>
              <a:gd name="connsiteX1" fmla="*/ 120129 w 6027139"/>
              <a:gd name="connsiteY1" fmla="*/ 21687 h 1494646"/>
              <a:gd name="connsiteX2" fmla="*/ 182499 w 6027139"/>
              <a:gd name="connsiteY2" fmla="*/ 8695 h 1494646"/>
              <a:gd name="connsiteX3" fmla="*/ 5906806 w 6027139"/>
              <a:gd name="connsiteY3" fmla="*/ 1488131 h 1494646"/>
              <a:gd name="connsiteX4" fmla="*/ 5732613 w 6027139"/>
              <a:gd name="connsiteY4" fmla="*/ 1494646 h 1494646"/>
              <a:gd name="connsiteX5" fmla="*/ 1422261 w 6027139"/>
              <a:gd name="connsiteY5" fmla="*/ 1488131 h 1494646"/>
              <a:gd name="connsiteX0" fmla="*/ 1422261 w 6027139"/>
              <a:gd name="connsiteY0" fmla="*/ 1488131 h 1494646"/>
              <a:gd name="connsiteX1" fmla="*/ 120129 w 6027139"/>
              <a:gd name="connsiteY1" fmla="*/ 21687 h 1494646"/>
              <a:gd name="connsiteX2" fmla="*/ 182499 w 6027139"/>
              <a:gd name="connsiteY2" fmla="*/ 8695 h 1494646"/>
              <a:gd name="connsiteX3" fmla="*/ 182580 w 6027139"/>
              <a:gd name="connsiteY3" fmla="*/ 21761 h 1494646"/>
              <a:gd name="connsiteX4" fmla="*/ 5906806 w 6027139"/>
              <a:gd name="connsiteY4" fmla="*/ 1488131 h 1494646"/>
              <a:gd name="connsiteX5" fmla="*/ 5732613 w 6027139"/>
              <a:gd name="connsiteY5" fmla="*/ 1494646 h 1494646"/>
              <a:gd name="connsiteX6" fmla="*/ 1422261 w 6027139"/>
              <a:gd name="connsiteY6" fmla="*/ 1488131 h 1494646"/>
              <a:gd name="connsiteX0" fmla="*/ 1422261 w 6027139"/>
              <a:gd name="connsiteY0" fmla="*/ 1488131 h 1494646"/>
              <a:gd name="connsiteX1" fmla="*/ 120129 w 6027139"/>
              <a:gd name="connsiteY1" fmla="*/ 21687 h 1494646"/>
              <a:gd name="connsiteX2" fmla="*/ 182499 w 6027139"/>
              <a:gd name="connsiteY2" fmla="*/ 8695 h 1494646"/>
              <a:gd name="connsiteX3" fmla="*/ 182580 w 6027139"/>
              <a:gd name="connsiteY3" fmla="*/ 21761 h 1494646"/>
              <a:gd name="connsiteX4" fmla="*/ 5906806 w 6027139"/>
              <a:gd name="connsiteY4" fmla="*/ 1488131 h 1494646"/>
              <a:gd name="connsiteX5" fmla="*/ 5732613 w 6027139"/>
              <a:gd name="connsiteY5" fmla="*/ 1494646 h 1494646"/>
              <a:gd name="connsiteX6" fmla="*/ 1422261 w 6027139"/>
              <a:gd name="connsiteY6" fmla="*/ 1488131 h 1494646"/>
              <a:gd name="connsiteX0" fmla="*/ 1426452 w 6031330"/>
              <a:gd name="connsiteY0" fmla="*/ 1488131 h 1494646"/>
              <a:gd name="connsiteX1" fmla="*/ 124320 w 6031330"/>
              <a:gd name="connsiteY1" fmla="*/ 21687 h 1494646"/>
              <a:gd name="connsiteX2" fmla="*/ 186690 w 6031330"/>
              <a:gd name="connsiteY2" fmla="*/ 8695 h 1494646"/>
              <a:gd name="connsiteX3" fmla="*/ 26 w 6031330"/>
              <a:gd name="connsiteY3" fmla="*/ 21761 h 1494646"/>
              <a:gd name="connsiteX4" fmla="*/ 5910997 w 6031330"/>
              <a:gd name="connsiteY4" fmla="*/ 1488131 h 1494646"/>
              <a:gd name="connsiteX5" fmla="*/ 5736804 w 6031330"/>
              <a:gd name="connsiteY5" fmla="*/ 1494646 h 1494646"/>
              <a:gd name="connsiteX6" fmla="*/ 1426452 w 6031330"/>
              <a:gd name="connsiteY6" fmla="*/ 1488131 h 1494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1330" h="1494646">
                <a:moveTo>
                  <a:pt x="1426452" y="1488131"/>
                </a:moveTo>
                <a:lnTo>
                  <a:pt x="124320" y="21687"/>
                </a:lnTo>
                <a:cubicBezTo>
                  <a:pt x="58067" y="43433"/>
                  <a:pt x="4191" y="0"/>
                  <a:pt x="186690" y="8695"/>
                </a:cubicBezTo>
                <a:cubicBezTo>
                  <a:pt x="186717" y="13050"/>
                  <a:pt x="-1" y="17406"/>
                  <a:pt x="26" y="21761"/>
                </a:cubicBezTo>
                <a:lnTo>
                  <a:pt x="5910997" y="1488131"/>
                </a:lnTo>
                <a:cubicBezTo>
                  <a:pt x="5852933" y="1490303"/>
                  <a:pt x="6031330" y="1485955"/>
                  <a:pt x="5736804" y="1494646"/>
                </a:cubicBezTo>
                <a:lnTo>
                  <a:pt x="1426452" y="1488131"/>
                </a:lnTo>
                <a:close/>
              </a:path>
            </a:pathLst>
          </a:custGeom>
          <a:gradFill>
            <a:gsLst>
              <a:gs pos="52000">
                <a:srgbClr val="03D4A8">
                  <a:alpha val="27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428596" y="1392310"/>
            <a:ext cx="3408342" cy="2965384"/>
            <a:chOff x="714348" y="1428736"/>
            <a:chExt cx="3408342" cy="296538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571736" y="2000240"/>
              <a:ext cx="1071570" cy="642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i="1" dirty="0"/>
                <a:t>В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grpSp>
          <p:nvGrpSpPr>
            <p:cNvPr id="4" name="Группа 48"/>
            <p:cNvGrpSpPr/>
            <p:nvPr/>
          </p:nvGrpSpPr>
          <p:grpSpPr>
            <a:xfrm>
              <a:off x="1257669" y="2003629"/>
              <a:ext cx="2357454" cy="2236798"/>
              <a:chOff x="1000100" y="2692400"/>
              <a:chExt cx="2357454" cy="2236798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037854" y="3276556"/>
                <a:ext cx="2319700" cy="1081138"/>
              </a:xfrm>
              <a:prstGeom prst="line">
                <a:avLst/>
              </a:prstGeom>
              <a:ln w="28575">
                <a:solidFill>
                  <a:srgbClr val="00B0F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AutoShape 3"/>
              <p:cNvSpPr>
                <a:spLocks noChangeArrowheads="1"/>
              </p:cNvSpPr>
              <p:nvPr/>
            </p:nvSpPr>
            <p:spPr bwMode="auto">
              <a:xfrm>
                <a:off x="1016000" y="2692400"/>
                <a:ext cx="2341554" cy="2236798"/>
              </a:xfrm>
              <a:prstGeom prst="cube">
                <a:avLst>
                  <a:gd name="adj" fmla="val 25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750861" y="3536157"/>
                <a:ext cx="1642280" cy="79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1571604" y="4357694"/>
                <a:ext cx="178595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1000100" y="4357694"/>
                <a:ext cx="571504" cy="57150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Прямоугольник 4"/>
            <p:cNvSpPr/>
            <p:nvPr/>
          </p:nvSpPr>
          <p:spPr>
            <a:xfrm>
              <a:off x="714348" y="2146505"/>
              <a:ext cx="82907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r>
                <a:rPr lang="ru-RU" sz="3600" b="1" i="1" baseline="-25000" dirty="0" smtClean="0"/>
                <a:t>1</a:t>
              </a:r>
              <a:r>
                <a:rPr lang="ru-RU" sz="3600" b="1" i="1" baseline="0" dirty="0" smtClean="0"/>
                <a:t> </a:t>
              </a:r>
              <a:r>
                <a:rPr lang="ru-RU" sz="3600" b="1" baseline="0" dirty="0" smtClean="0"/>
                <a:t> </a:t>
              </a:r>
              <a:endParaRPr lang="ru-RU" sz="3600" b="1" baseline="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43685" y="1503563"/>
              <a:ext cx="57900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14414" y="1428736"/>
              <a:ext cx="63190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r>
                <a:rPr lang="ru-RU" sz="3600" b="1" i="1" baseline="-25000" dirty="0" smtClean="0"/>
                <a:t>1</a:t>
              </a:r>
              <a:endParaRPr lang="ru-RU" sz="3600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757603" y="3747789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baseline="0" dirty="0" smtClean="0"/>
                <a:t>А</a:t>
              </a:r>
              <a:endParaRPr lang="ru-RU" sz="36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14991" y="3718141"/>
              <a:ext cx="44275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В</a:t>
              </a:r>
              <a:endParaRPr lang="ru-RU" sz="36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43685" y="3108236"/>
              <a:ext cx="4235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С</a:t>
              </a:r>
              <a:endParaRPr lang="ru-RU" sz="36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400545" y="3218075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/>
                <a:t>D</a:t>
              </a:r>
              <a:endParaRPr lang="ru-RU" sz="3600" dirty="0"/>
            </a:p>
          </p:txBody>
        </p:sp>
      </p:grpSp>
      <p:cxnSp>
        <p:nvCxnSpPr>
          <p:cNvPr id="18" name="Прямая соединительная линия 17"/>
          <p:cNvCxnSpPr/>
          <p:nvPr/>
        </p:nvCxnSpPr>
        <p:spPr>
          <a:xfrm>
            <a:off x="1000100" y="4214818"/>
            <a:ext cx="1714512" cy="1588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282" y="3357562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999306" y="3928272"/>
            <a:ext cx="286546" cy="286546"/>
            <a:chOff x="5643570" y="1428736"/>
            <a:chExt cx="286546" cy="28654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5643570" y="1428736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5786446" y="1571612"/>
              <a:ext cx="28575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Группа 60"/>
          <p:cNvGrpSpPr/>
          <p:nvPr/>
        </p:nvGrpSpPr>
        <p:grpSpPr>
          <a:xfrm>
            <a:off x="1352998" y="3643314"/>
            <a:ext cx="504358" cy="142878"/>
            <a:chOff x="1352998" y="3643314"/>
            <a:chExt cx="504358" cy="14287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352998" y="3786191"/>
              <a:ext cx="36148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 flipH="1" flipV="1">
              <a:off x="1714480" y="3643314"/>
              <a:ext cx="142876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1500166" y="3357562"/>
            <a:ext cx="428628" cy="285752"/>
            <a:chOff x="1500166" y="3357562"/>
            <a:chExt cx="428628" cy="285752"/>
          </a:xfrm>
        </p:grpSpPr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1500166" y="3357562"/>
              <a:ext cx="285752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6200000" flipH="1">
              <a:off x="1714480" y="3429000"/>
              <a:ext cx="285752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/>
        </p:nvSpPr>
        <p:spPr>
          <a:xfrm>
            <a:off x="642910" y="357166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1.В кубе А………</a:t>
            </a:r>
            <a:r>
              <a:rPr lang="en-US" sz="2400" dirty="0" smtClean="0"/>
              <a:t>D</a:t>
            </a:r>
            <a:r>
              <a:rPr lang="ru-RU" sz="2400" baseline="-25000" dirty="0" smtClean="0"/>
              <a:t>1  </a:t>
            </a:r>
            <a:r>
              <a:rPr lang="ru-RU" sz="2400" dirty="0" smtClean="0"/>
              <a:t> найдите косинус угла между прямыми АВ и СА</a:t>
            </a:r>
            <a:r>
              <a:rPr lang="ru-RU" sz="2400" baseline="-25000" dirty="0" smtClean="0"/>
              <a:t>1   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00496" y="92867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Пусть все ребра равны 1.</a:t>
            </a:r>
            <a:endParaRPr lang="ru-RU" sz="2400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000100" y="2571744"/>
            <a:ext cx="2286016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6932" y="1452552"/>
            <a:ext cx="1581150" cy="4762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9082" y="2809874"/>
            <a:ext cx="1543050" cy="47625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908661" y="2357430"/>
            <a:ext cx="50969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По  теореме о трех перпендикулярах </a:t>
            </a:r>
            <a:endParaRPr lang="ru-RU" sz="24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857364"/>
            <a:ext cx="1390650" cy="47625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452552"/>
            <a:ext cx="1381125" cy="47625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71938" y="3238502"/>
            <a:ext cx="4343400" cy="4762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16" y="3571876"/>
            <a:ext cx="2667000" cy="933450"/>
          </a:xfrm>
          <a:prstGeom prst="rect">
            <a:avLst/>
          </a:prstGeom>
          <a:noFill/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500570"/>
            <a:ext cx="6215106" cy="481380"/>
          </a:xfrm>
          <a:prstGeom prst="rect">
            <a:avLst/>
          </a:prstGeom>
          <a:noFill/>
        </p:spPr>
      </p:pic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13" y="5086364"/>
            <a:ext cx="809625" cy="342900"/>
          </a:xfrm>
          <a:prstGeom prst="rect">
            <a:avLst/>
          </a:prstGeom>
          <a:noFill/>
        </p:spPr>
      </p:pic>
      <p:sp>
        <p:nvSpPr>
          <p:cNvPr id="39" name="Rectangle 20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26" y="5538808"/>
            <a:ext cx="2667000" cy="81915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2" name="Picture 5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6072198" y="5214950"/>
            <a:ext cx="2428892" cy="114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606 -0.083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правильном тетраэдре АВС</a:t>
            </a:r>
            <a:r>
              <a:rPr lang="en-US" dirty="0" smtClean="0"/>
              <a:t>D</a:t>
            </a:r>
            <a:r>
              <a:rPr lang="ru-RU" dirty="0" smtClean="0"/>
              <a:t> точка Е-середина ребра С</a:t>
            </a:r>
            <a:r>
              <a:rPr lang="en-US" dirty="0" smtClean="0"/>
              <a:t>D</a:t>
            </a:r>
            <a:r>
              <a:rPr lang="ru-RU" dirty="0" smtClean="0"/>
              <a:t>.Найдите косинус угла между прямыми ВС и АЕ.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071538" y="1857364"/>
            <a:ext cx="3429024" cy="2858314"/>
            <a:chOff x="642910" y="1928802"/>
            <a:chExt cx="3429024" cy="2858314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642910" y="1928802"/>
              <a:ext cx="3429024" cy="2857520"/>
            </a:xfrm>
            <a:custGeom>
              <a:avLst/>
              <a:gdLst/>
              <a:ahLst/>
              <a:cxnLst>
                <a:cxn ang="0">
                  <a:pos x="0" y="1920"/>
                </a:cxn>
                <a:cxn ang="0">
                  <a:pos x="1296" y="0"/>
                </a:cxn>
                <a:cxn ang="0">
                  <a:pos x="3200" y="2096"/>
                </a:cxn>
                <a:cxn ang="0">
                  <a:pos x="1256" y="3128"/>
                </a:cxn>
                <a:cxn ang="0">
                  <a:pos x="0" y="1920"/>
                </a:cxn>
              </a:cxnLst>
              <a:rect l="0" t="0" r="r" b="b"/>
              <a:pathLst>
                <a:path w="3200" h="3128">
                  <a:moveTo>
                    <a:pt x="0" y="1920"/>
                  </a:moveTo>
                  <a:lnTo>
                    <a:pt x="1296" y="0"/>
                  </a:lnTo>
                  <a:lnTo>
                    <a:pt x="3200" y="2096"/>
                  </a:lnTo>
                  <a:lnTo>
                    <a:pt x="1256" y="3128"/>
                  </a:lnTo>
                  <a:lnTo>
                    <a:pt x="0" y="192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642910" y="3714754"/>
              <a:ext cx="3429024" cy="10287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60000">
              <a:off x="571075" y="3357959"/>
              <a:ext cx="28583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42910" y="2857496"/>
              <a:ext cx="2376000" cy="828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/>
          <p:cNvSpPr/>
          <p:nvPr/>
        </p:nvSpPr>
        <p:spPr>
          <a:xfrm>
            <a:off x="642910" y="3244334"/>
            <a:ext cx="4651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А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14546" y="4711495"/>
            <a:ext cx="442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В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09936" y="3425611"/>
            <a:ext cx="423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С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1428736"/>
            <a:ext cx="476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D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2282603"/>
            <a:ext cx="4090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Е</a:t>
            </a:r>
            <a:endParaRPr lang="ru-RU" sz="3600" dirty="0"/>
          </a:p>
        </p:txBody>
      </p:sp>
      <p:sp>
        <p:nvSpPr>
          <p:cNvPr id="19" name="Овал 18"/>
          <p:cNvSpPr/>
          <p:nvPr/>
        </p:nvSpPr>
        <p:spPr>
          <a:xfrm rot="60000" flipH="1" flipV="1">
            <a:off x="3420000" y="2736000"/>
            <a:ext cx="71427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14" idx="0"/>
          </p:cNvCxnSpPr>
          <p:nvPr/>
        </p:nvCxnSpPr>
        <p:spPr>
          <a:xfrm rot="5400000" flipH="1" flipV="1">
            <a:off x="3005589" y="3216523"/>
            <a:ext cx="925305" cy="206464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Группа 189"/>
          <p:cNvGrpSpPr/>
          <p:nvPr/>
        </p:nvGrpSpPr>
        <p:grpSpPr>
          <a:xfrm>
            <a:off x="642910" y="1357298"/>
            <a:ext cx="465192" cy="2266314"/>
            <a:chOff x="642910" y="1357298"/>
            <a:chExt cx="465192" cy="2266314"/>
          </a:xfrm>
        </p:grpSpPr>
        <p:cxnSp>
          <p:nvCxnSpPr>
            <p:cNvPr id="20" name="Прямая со стрелкой 19"/>
            <p:cNvCxnSpPr>
              <a:stCxn id="13" idx="3"/>
            </p:cNvCxnSpPr>
            <p:nvPr/>
          </p:nvCxnSpPr>
          <p:spPr>
            <a:xfrm flipH="1" flipV="1">
              <a:off x="1071538" y="1571612"/>
              <a:ext cx="36564" cy="2052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рямоугольник 28"/>
            <p:cNvSpPr/>
            <p:nvPr/>
          </p:nvSpPr>
          <p:spPr>
            <a:xfrm>
              <a:off x="642910" y="1357298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Группа 190"/>
          <p:cNvGrpSpPr/>
          <p:nvPr/>
        </p:nvGrpSpPr>
        <p:grpSpPr>
          <a:xfrm>
            <a:off x="-32" y="3643313"/>
            <a:ext cx="1071571" cy="1428979"/>
            <a:chOff x="-32" y="3643313"/>
            <a:chExt cx="1071571" cy="1428979"/>
          </a:xfrm>
        </p:grpSpPr>
        <p:cxnSp>
          <p:nvCxnSpPr>
            <p:cNvPr id="26" name="Прямая со стрелкой 25"/>
            <p:cNvCxnSpPr/>
            <p:nvPr/>
          </p:nvCxnSpPr>
          <p:spPr>
            <a:xfrm rot="5400000">
              <a:off x="-35859" y="3964895"/>
              <a:ext cx="1428979" cy="78581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>
              <a:off x="-32" y="4487299"/>
              <a:ext cx="4106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Х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1109273" y="3272853"/>
            <a:ext cx="4248545" cy="584775"/>
            <a:chOff x="1109273" y="3272853"/>
            <a:chExt cx="4248545" cy="584775"/>
          </a:xfrm>
        </p:grpSpPr>
        <p:cxnSp>
          <p:nvCxnSpPr>
            <p:cNvPr id="24" name="Прямая со стрелкой 23"/>
            <p:cNvCxnSpPr/>
            <p:nvPr/>
          </p:nvCxnSpPr>
          <p:spPr>
            <a:xfrm rot="-120000">
              <a:off x="1109273" y="3567479"/>
              <a:ext cx="4176000" cy="288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рямоугольник 30"/>
            <p:cNvSpPr/>
            <p:nvPr/>
          </p:nvSpPr>
          <p:spPr>
            <a:xfrm>
              <a:off x="4959952" y="3272853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Y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" name="Овал 31"/>
          <p:cNvSpPr/>
          <p:nvPr/>
        </p:nvSpPr>
        <p:spPr>
          <a:xfrm>
            <a:off x="1071538" y="357187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endCxn id="19" idx="3"/>
          </p:cNvCxnSpPr>
          <p:nvPr/>
        </p:nvCxnSpPr>
        <p:spPr>
          <a:xfrm flipV="1">
            <a:off x="1099993" y="2746989"/>
            <a:ext cx="2381414" cy="85804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Группа 92"/>
          <p:cNvGrpSpPr/>
          <p:nvPr/>
        </p:nvGrpSpPr>
        <p:grpSpPr>
          <a:xfrm>
            <a:off x="7372004" y="-24308"/>
            <a:ext cx="1629152" cy="1524482"/>
            <a:chOff x="3214678" y="487900"/>
            <a:chExt cx="1629152" cy="1524482"/>
          </a:xfrm>
        </p:grpSpPr>
        <p:sp>
          <p:nvSpPr>
            <p:cNvPr id="85" name="TextBox 84"/>
            <p:cNvSpPr txBox="1"/>
            <p:nvPr/>
          </p:nvSpPr>
          <p:spPr>
            <a:xfrm>
              <a:off x="3500430" y="10001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grpSp>
          <p:nvGrpSpPr>
            <p:cNvPr id="92" name="Группа 91"/>
            <p:cNvGrpSpPr/>
            <p:nvPr/>
          </p:nvGrpSpPr>
          <p:grpSpPr>
            <a:xfrm>
              <a:off x="3214678" y="487900"/>
              <a:ext cx="1629152" cy="1524482"/>
              <a:chOff x="3176302" y="487900"/>
              <a:chExt cx="1629152" cy="1524482"/>
            </a:xfrm>
          </p:grpSpPr>
          <p:sp>
            <p:nvSpPr>
              <p:cNvPr id="72" name="Равнобедренный треугольник 71"/>
              <p:cNvSpPr/>
              <p:nvPr/>
            </p:nvSpPr>
            <p:spPr>
              <a:xfrm>
                <a:off x="3428992" y="785794"/>
                <a:ext cx="1143008" cy="928694"/>
              </a:xfrm>
              <a:prstGeom prst="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6" name="Прямая соединительная линия 75"/>
              <p:cNvCxnSpPr>
                <a:stCxn id="72" idx="0"/>
                <a:endCxn id="72" idx="3"/>
              </p:cNvCxnSpPr>
              <p:nvPr/>
            </p:nvCxnSpPr>
            <p:spPr>
              <a:xfrm rot="16200000" flipH="1">
                <a:off x="3536149" y="1250141"/>
                <a:ext cx="928694" cy="1588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>
                <a:off x="4000496" y="1571612"/>
                <a:ext cx="14287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>
                <a:off x="4071934" y="1643050"/>
                <a:ext cx="142876" cy="1588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TextBox 85"/>
              <p:cNvSpPr txBox="1"/>
              <p:nvPr/>
            </p:nvSpPr>
            <p:spPr>
              <a:xfrm>
                <a:off x="3588900" y="1428736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½</a:t>
                </a:r>
                <a:endParaRPr lang="ru-RU" dirty="0"/>
              </a:p>
            </p:txBody>
          </p:sp>
          <p:sp>
            <p:nvSpPr>
              <p:cNvPr id="88" name="Прямоугольник 87"/>
              <p:cNvSpPr/>
              <p:nvPr/>
            </p:nvSpPr>
            <p:spPr>
              <a:xfrm>
                <a:off x="3176302" y="1500174"/>
                <a:ext cx="3241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А</a:t>
                </a:r>
                <a:endParaRPr lang="ru-RU" dirty="0"/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4500562" y="1500174"/>
                <a:ext cx="304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С</a:t>
                </a:r>
                <a:endParaRPr lang="ru-RU" dirty="0"/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3929058" y="487900"/>
                <a:ext cx="3145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В</a:t>
                </a:r>
                <a:endParaRPr lang="ru-RU" dirty="0"/>
              </a:p>
            </p:txBody>
          </p:sp>
          <p:sp>
            <p:nvSpPr>
              <p:cNvPr id="91" name="Прямоугольник 90"/>
              <p:cNvSpPr/>
              <p:nvPr/>
            </p:nvSpPr>
            <p:spPr>
              <a:xfrm>
                <a:off x="3812832" y="1643050"/>
                <a:ext cx="330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Н</a:t>
                </a:r>
                <a:endParaRPr lang="ru-RU" dirty="0"/>
              </a:p>
            </p:txBody>
          </p:sp>
        </p:grp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71480"/>
            <a:ext cx="5457825" cy="8477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457316"/>
            <a:ext cx="1304925" cy="6858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643050"/>
            <a:ext cx="914400" cy="3048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8" y="2671762"/>
            <a:ext cx="1600200" cy="6858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9" name="Группа 188"/>
          <p:cNvGrpSpPr/>
          <p:nvPr/>
        </p:nvGrpSpPr>
        <p:grpSpPr>
          <a:xfrm>
            <a:off x="5286380" y="1500174"/>
            <a:ext cx="3786214" cy="1000132"/>
            <a:chOff x="5000628" y="1500174"/>
            <a:chExt cx="3786214" cy="1000132"/>
          </a:xfrm>
        </p:grpSpPr>
        <p:grpSp>
          <p:nvGrpSpPr>
            <p:cNvPr id="105" name="Группа 135"/>
            <p:cNvGrpSpPr/>
            <p:nvPr/>
          </p:nvGrpSpPr>
          <p:grpSpPr>
            <a:xfrm>
              <a:off x="5000628" y="1500174"/>
              <a:ext cx="3786214" cy="1000132"/>
              <a:chOff x="4143372" y="3357562"/>
              <a:chExt cx="3786214" cy="1071570"/>
            </a:xfr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grpSpPr>
          <p:sp>
            <p:nvSpPr>
              <p:cNvPr id="107" name="Прямоугольная выноска 106"/>
              <p:cNvSpPr/>
              <p:nvPr/>
            </p:nvSpPr>
            <p:spPr>
              <a:xfrm>
                <a:off x="4143372" y="3357562"/>
                <a:ext cx="3786214" cy="1071570"/>
              </a:xfrm>
              <a:prstGeom prst="wedgeRectCallout">
                <a:avLst>
                  <a:gd name="adj1" fmla="val -39558"/>
                  <a:gd name="adj2" fmla="val 69273"/>
                </a:avLst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Rectangle 14"/>
              <p:cNvSpPr>
                <a:spLocks noChangeArrowheads="1"/>
              </p:cNvSpPr>
              <p:nvPr/>
            </p:nvSpPr>
            <p:spPr bwMode="auto">
              <a:xfrm>
                <a:off x="4143372" y="3357562"/>
                <a:ext cx="2500298" cy="6463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Координаты  вектора 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9727" y="1862129"/>
              <a:ext cx="3209925" cy="352425"/>
            </a:xfrm>
            <a:prstGeom prst="rect">
              <a:avLst/>
            </a:prstGeom>
            <a:noFill/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2" y="2195506"/>
              <a:ext cx="2466975" cy="304800"/>
            </a:xfrm>
            <a:prstGeom prst="rect">
              <a:avLst/>
            </a:prstGeom>
            <a:noFill/>
          </p:spPr>
        </p:pic>
      </p:grp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500306"/>
            <a:ext cx="2266950" cy="847725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0" name="Прямая соединительная линия 119"/>
          <p:cNvCxnSpPr>
            <a:stCxn id="14" idx="0"/>
          </p:cNvCxnSpPr>
          <p:nvPr/>
        </p:nvCxnSpPr>
        <p:spPr>
          <a:xfrm rot="5400000" flipH="1" flipV="1">
            <a:off x="2184053" y="4323811"/>
            <a:ext cx="639553" cy="13581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endCxn id="15" idx="1"/>
          </p:cNvCxnSpPr>
          <p:nvPr/>
        </p:nvCxnSpPr>
        <p:spPr>
          <a:xfrm flipV="1">
            <a:off x="2571736" y="3748777"/>
            <a:ext cx="1980000" cy="32316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Овал 128"/>
          <p:cNvSpPr/>
          <p:nvPr/>
        </p:nvSpPr>
        <p:spPr>
          <a:xfrm rot="60000">
            <a:off x="2532079" y="4000525"/>
            <a:ext cx="11016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6" name="Группа 195"/>
          <p:cNvGrpSpPr/>
          <p:nvPr/>
        </p:nvGrpSpPr>
        <p:grpSpPr>
          <a:xfrm>
            <a:off x="2499837" y="1875946"/>
            <a:ext cx="357651" cy="2196000"/>
            <a:chOff x="2499837" y="1875946"/>
            <a:chExt cx="357651" cy="2196000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 rot="16140000" flipH="1">
              <a:off x="1437556" y="2938227"/>
              <a:ext cx="2196000" cy="71438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 flipV="1">
              <a:off x="2571736" y="3857628"/>
              <a:ext cx="285752" cy="3600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3" name="Прямая соединительная линия 132"/>
          <p:cNvCxnSpPr/>
          <p:nvPr/>
        </p:nvCxnSpPr>
        <p:spPr>
          <a:xfrm rot="5400000">
            <a:off x="2767488" y="3947628"/>
            <a:ext cx="18000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357818" y="3429000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r>
              <a:rPr lang="ru-RU" sz="2000" dirty="0" err="1" smtClean="0"/>
              <a:t>О-высота</a:t>
            </a:r>
            <a:r>
              <a:rPr lang="ru-RU" sz="2000" dirty="0" smtClean="0"/>
              <a:t>, </a:t>
            </a:r>
            <a:r>
              <a:rPr lang="ru-RU" sz="2000" dirty="0" err="1" smtClean="0"/>
              <a:t>О-центр</a:t>
            </a:r>
            <a:r>
              <a:rPr lang="ru-RU" sz="2000" dirty="0" smtClean="0"/>
              <a:t> правильного ∆АВС, </a:t>
            </a:r>
            <a:r>
              <a:rPr lang="ru-RU" sz="2000" dirty="0" err="1" smtClean="0"/>
              <a:t>ОС-радиус</a:t>
            </a:r>
            <a:r>
              <a:rPr lang="ru-RU" sz="2000" dirty="0" smtClean="0"/>
              <a:t> описанной окружности</a:t>
            </a:r>
            <a:endParaRPr lang="ru-RU" sz="2000" dirty="0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9882" y="4786322"/>
            <a:ext cx="876300" cy="609600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9" name="Группа 148"/>
          <p:cNvGrpSpPr/>
          <p:nvPr/>
        </p:nvGrpSpPr>
        <p:grpSpPr>
          <a:xfrm>
            <a:off x="3143240" y="4000504"/>
            <a:ext cx="2071702" cy="928694"/>
            <a:chOff x="3143240" y="4214818"/>
            <a:chExt cx="2071702" cy="928694"/>
          </a:xfrm>
        </p:grpSpPr>
        <p:cxnSp>
          <p:nvCxnSpPr>
            <p:cNvPr id="148" name="Прямая со стрелкой 147"/>
            <p:cNvCxnSpPr/>
            <p:nvPr/>
          </p:nvCxnSpPr>
          <p:spPr>
            <a:xfrm rot="10800000" flipV="1">
              <a:off x="3714744" y="4500570"/>
              <a:ext cx="1071570" cy="642942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 useBgFill="1">
          <p:nvSpPr>
            <p:cNvPr id="141" name="Овальная выноска 140"/>
            <p:cNvSpPr/>
            <p:nvPr/>
          </p:nvSpPr>
          <p:spPr>
            <a:xfrm>
              <a:off x="4000496" y="4214818"/>
              <a:ext cx="1214446" cy="714380"/>
            </a:xfrm>
            <a:prstGeom prst="wedgeEllipseCallout">
              <a:avLst>
                <a:gd name="adj1" fmla="val -84267"/>
                <a:gd name="adj2" fmla="val 32024"/>
              </a:avLst>
            </a:prstGeom>
            <a:ln>
              <a:solidFill>
                <a:srgbClr val="00B0F0"/>
              </a:solidFill>
            </a:ln>
            <a:scene3d>
              <a:camera prst="perspectiveRelaxedModerately">
                <a:rot lat="20390637" lon="0" rev="0"/>
              </a:camera>
              <a:lightRig rig="freezing" dir="t">
                <a:rot lat="0" lon="0" rev="3000000"/>
              </a:lightRig>
            </a:scene3d>
            <a:sp3d extrusionH="101600" contourW="12700">
              <a:bevelT w="25400" h="285750"/>
              <a:bevelB w="165100" h="44450" prst="coolSlant"/>
              <a:extrusionClr>
                <a:srgbClr val="00B0F0"/>
              </a:extrusionClr>
              <a:contourClr>
                <a:srgbClr val="FFFF00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53" name="Picture 29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4810" y="4367223"/>
              <a:ext cx="723900" cy="561975"/>
            </a:xfrm>
            <a:prstGeom prst="rect">
              <a:avLst/>
            </a:prstGeom>
            <a:noFill/>
          </p:spPr>
        </p:pic>
        <p:cxnSp>
          <p:nvCxnSpPr>
            <p:cNvPr id="146" name="Прямая со стрелкой 145"/>
            <p:cNvCxnSpPr>
              <a:stCxn id="1053" idx="1"/>
            </p:cNvCxnSpPr>
            <p:nvPr/>
          </p:nvCxnSpPr>
          <p:spPr>
            <a:xfrm rot="10800000" flipV="1">
              <a:off x="3143240" y="4648210"/>
              <a:ext cx="1071570" cy="495301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3169" y="4367225"/>
            <a:ext cx="3019425" cy="847725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429132"/>
            <a:ext cx="1466850" cy="685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072074"/>
            <a:ext cx="914400" cy="304800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429264"/>
            <a:ext cx="1409700" cy="685800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7" name="Группа 186"/>
          <p:cNvGrpSpPr/>
          <p:nvPr/>
        </p:nvGrpSpPr>
        <p:grpSpPr>
          <a:xfrm>
            <a:off x="1643042" y="5357826"/>
            <a:ext cx="3929090" cy="1000132"/>
            <a:chOff x="1643042" y="5357826"/>
            <a:chExt cx="3929090" cy="1000132"/>
          </a:xfrm>
        </p:grpSpPr>
        <p:grpSp>
          <p:nvGrpSpPr>
            <p:cNvPr id="163" name="Группа 135"/>
            <p:cNvGrpSpPr/>
            <p:nvPr/>
          </p:nvGrpSpPr>
          <p:grpSpPr>
            <a:xfrm>
              <a:off x="1643042" y="5357826"/>
              <a:ext cx="3929090" cy="1000132"/>
              <a:chOff x="4143372" y="3357562"/>
              <a:chExt cx="3929090" cy="1071570"/>
            </a:xfr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grpSpPr>
          <p:sp>
            <p:nvSpPr>
              <p:cNvPr id="164" name="Прямоугольная выноска 163"/>
              <p:cNvSpPr/>
              <p:nvPr/>
            </p:nvSpPr>
            <p:spPr>
              <a:xfrm>
                <a:off x="4143372" y="3357562"/>
                <a:ext cx="3786214" cy="1071570"/>
              </a:xfrm>
              <a:prstGeom prst="wedgeRectCallout">
                <a:avLst>
                  <a:gd name="adj1" fmla="val -74442"/>
                  <a:gd name="adj2" fmla="val 24285"/>
                </a:avLst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Rectangle 14"/>
              <p:cNvSpPr>
                <a:spLocks noChangeArrowheads="1"/>
              </p:cNvSpPr>
              <p:nvPr/>
            </p:nvSpPr>
            <p:spPr bwMode="auto">
              <a:xfrm>
                <a:off x="4143372" y="3357562"/>
                <a:ext cx="3929090" cy="989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Координаты  вектора середины</a:t>
                </a:r>
                <a:r>
                  <a:rPr kumimoji="0" 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отрезка</a:t>
                </a: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67" name="Picture 43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2244" y="5743595"/>
              <a:ext cx="2838450" cy="542925"/>
            </a:xfrm>
            <a:prstGeom prst="rect">
              <a:avLst/>
            </a:prstGeom>
            <a:noFill/>
          </p:spPr>
        </p:pic>
      </p:grpSp>
      <p:sp>
        <p:nvSpPr>
          <p:cNvPr id="168" name="TextBox 167"/>
          <p:cNvSpPr txBox="1"/>
          <p:nvPr/>
        </p:nvSpPr>
        <p:spPr>
          <a:xfrm>
            <a:off x="214314" y="6215082"/>
            <a:ext cx="1428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А(0;0;0)</a:t>
            </a:r>
            <a:endParaRPr lang="ru-RU" sz="2400" dirty="0"/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8777" y="4929198"/>
            <a:ext cx="1304925" cy="485775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00232" y="5367357"/>
            <a:ext cx="3771900" cy="847725"/>
          </a:xfrm>
          <a:prstGeom prst="rect">
            <a:avLst/>
          </a:prstGeom>
          <a:noFill/>
        </p:spPr>
      </p:pic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5286388"/>
            <a:ext cx="3171825" cy="1019175"/>
          </a:xfrm>
          <a:prstGeom prst="rect">
            <a:avLst/>
          </a:prstGeom>
          <a:noFill/>
        </p:spPr>
      </p:pic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5648" y="6238899"/>
            <a:ext cx="990600" cy="619125"/>
          </a:xfrm>
          <a:prstGeom prst="rect">
            <a:avLst/>
          </a:prstGeom>
          <a:noFill/>
        </p:spPr>
      </p:pic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Овал 183"/>
          <p:cNvSpPr/>
          <p:nvPr/>
        </p:nvSpPr>
        <p:spPr>
          <a:xfrm>
            <a:off x="2357422" y="464344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4429124" y="371475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5" name="Группа 194"/>
          <p:cNvGrpSpPr/>
          <p:nvPr/>
        </p:nvGrpSpPr>
        <p:grpSpPr>
          <a:xfrm>
            <a:off x="2428860" y="3925677"/>
            <a:ext cx="565484" cy="646331"/>
            <a:chOff x="2428860" y="3925677"/>
            <a:chExt cx="565484" cy="646331"/>
          </a:xfrm>
        </p:grpSpPr>
        <p:sp>
          <p:nvSpPr>
            <p:cNvPr id="134" name="Прямоугольник 133"/>
            <p:cNvSpPr/>
            <p:nvPr/>
          </p:nvSpPr>
          <p:spPr>
            <a:xfrm>
              <a:off x="2500298" y="3925677"/>
              <a:ext cx="4940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О</a:t>
              </a:r>
              <a:endParaRPr lang="ru-RU" sz="3600" dirty="0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2428860" y="4000504"/>
              <a:ext cx="214314" cy="142876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7" name="Овал 196"/>
          <p:cNvSpPr/>
          <p:nvPr/>
        </p:nvSpPr>
        <p:spPr>
          <a:xfrm>
            <a:off x="2428860" y="178592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Овал 197"/>
          <p:cNvSpPr/>
          <p:nvPr/>
        </p:nvSpPr>
        <p:spPr>
          <a:xfrm>
            <a:off x="3357554" y="271462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Овал 198"/>
          <p:cNvSpPr/>
          <p:nvPr/>
        </p:nvSpPr>
        <p:spPr>
          <a:xfrm>
            <a:off x="1000100" y="3571876"/>
            <a:ext cx="214314" cy="11715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8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6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0" dur="10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7" dur="1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1" dur="1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5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68" grpId="0"/>
      <p:bldP spid="184" grpId="0" animBg="1"/>
      <p:bldP spid="185" grpId="0" animBg="1"/>
      <p:bldP spid="185" grpId="1" animBg="1"/>
      <p:bldP spid="197" grpId="0" animBg="1"/>
      <p:bldP spid="198" grpId="0" animBg="1"/>
      <p:bldP spid="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Группа 82"/>
          <p:cNvGrpSpPr/>
          <p:nvPr/>
        </p:nvGrpSpPr>
        <p:grpSpPr>
          <a:xfrm>
            <a:off x="928662" y="3071810"/>
            <a:ext cx="3612576" cy="584775"/>
            <a:chOff x="928662" y="3071810"/>
            <a:chExt cx="3612576" cy="584775"/>
          </a:xfrm>
        </p:grpSpPr>
        <p:cxnSp>
          <p:nvCxnSpPr>
            <p:cNvPr id="52" name="Прямая со стрелкой 51"/>
            <p:cNvCxnSpPr/>
            <p:nvPr/>
          </p:nvCxnSpPr>
          <p:spPr>
            <a:xfrm>
              <a:off x="928662" y="3571876"/>
              <a:ext cx="3429024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Прямоугольник 63"/>
            <p:cNvSpPr/>
            <p:nvPr/>
          </p:nvSpPr>
          <p:spPr>
            <a:xfrm>
              <a:off x="4143372" y="3071810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Y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214282" y="428604"/>
            <a:ext cx="8715436" cy="646331"/>
            <a:chOff x="214282" y="428604"/>
            <a:chExt cx="8715436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214282" y="428604"/>
              <a:ext cx="87154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 правильной треугольной призме                         все ребра которой равны 1.Найдите косинус угла между прямыми АВ и            </a:t>
              </a:r>
              <a:endParaRPr lang="ru-RU" dirty="0"/>
            </a:p>
          </p:txBody>
        </p:sp>
        <p:pic>
          <p:nvPicPr>
            <p:cNvPr id="18433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20" y="480994"/>
              <a:ext cx="1152525" cy="304800"/>
            </a:xfrm>
            <a:prstGeom prst="rect">
              <a:avLst/>
            </a:prstGeom>
            <a:noFill/>
          </p:spPr>
        </p:pic>
        <p:pic>
          <p:nvPicPr>
            <p:cNvPr id="18436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86182" y="766746"/>
              <a:ext cx="390525" cy="304800"/>
            </a:xfrm>
            <a:prstGeom prst="rect">
              <a:avLst/>
            </a:prstGeom>
            <a:noFill/>
          </p:spPr>
        </p:pic>
      </p:grpSp>
      <p:grpSp>
        <p:nvGrpSpPr>
          <p:cNvPr id="47" name="Группа 46"/>
          <p:cNvGrpSpPr/>
          <p:nvPr/>
        </p:nvGrpSpPr>
        <p:grpSpPr>
          <a:xfrm>
            <a:off x="428596" y="1142984"/>
            <a:ext cx="3841108" cy="3929090"/>
            <a:chOff x="428596" y="1142984"/>
            <a:chExt cx="3841108" cy="3929090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928662" y="1500173"/>
              <a:ext cx="2801256" cy="3000397"/>
              <a:chOff x="1428728" y="1214422"/>
              <a:chExt cx="2444066" cy="3433273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1428728" y="1214422"/>
                <a:ext cx="2444066" cy="3433273"/>
                <a:chOff x="1428728" y="1214422"/>
                <a:chExt cx="2444066" cy="3433273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 flipV="1">
                  <a:off x="250002" y="2393148"/>
                  <a:ext cx="2357454" cy="1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140000" flipH="1">
                  <a:off x="1149967" y="3855695"/>
                  <a:ext cx="1080000" cy="50400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1928794" y="3571876"/>
                  <a:ext cx="1928826" cy="107157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1428728" y="3571876"/>
                  <a:ext cx="2428892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16200000" flipH="1">
                  <a:off x="1142976" y="1500174"/>
                  <a:ext cx="1143008" cy="57150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5400000">
                  <a:off x="838669" y="3464251"/>
                  <a:ext cx="2268385" cy="54742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16200000" flipH="1" flipV="1">
                  <a:off x="2678893" y="2393149"/>
                  <a:ext cx="2357454" cy="1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flipV="1">
                  <a:off x="2000232" y="1214422"/>
                  <a:ext cx="1872562" cy="113157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428728" y="1214422"/>
                <a:ext cx="2428892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Прямоугольник 40"/>
            <p:cNvSpPr/>
            <p:nvPr/>
          </p:nvSpPr>
          <p:spPr>
            <a:xfrm>
              <a:off x="500034" y="3143248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714744" y="3000372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357290" y="448729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71604" y="2285992"/>
              <a:ext cx="5373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28596" y="1142984"/>
              <a:ext cx="57259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714744" y="1142984"/>
              <a:ext cx="55496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927868" y="928670"/>
            <a:ext cx="452464" cy="2644000"/>
            <a:chOff x="927868" y="928670"/>
            <a:chExt cx="452464" cy="2644000"/>
          </a:xfrm>
        </p:grpSpPr>
        <p:cxnSp>
          <p:nvCxnSpPr>
            <p:cNvPr id="56" name="Прямая со стрелкой 55"/>
            <p:cNvCxnSpPr/>
            <p:nvPr/>
          </p:nvCxnSpPr>
          <p:spPr>
            <a:xfrm rot="5400000" flipH="1" flipV="1">
              <a:off x="-285784" y="2357430"/>
              <a:ext cx="242889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рямоугольник 56"/>
            <p:cNvSpPr/>
            <p:nvPr/>
          </p:nvSpPr>
          <p:spPr>
            <a:xfrm>
              <a:off x="1000100" y="928670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71406" y="3571876"/>
            <a:ext cx="857256" cy="1714512"/>
            <a:chOff x="71406" y="3571876"/>
            <a:chExt cx="857256" cy="1714512"/>
          </a:xfrm>
        </p:grpSpPr>
        <p:cxnSp>
          <p:nvCxnSpPr>
            <p:cNvPr id="54" name="Прямая со стрелкой 53"/>
            <p:cNvCxnSpPr/>
            <p:nvPr/>
          </p:nvCxnSpPr>
          <p:spPr>
            <a:xfrm rot="5400000">
              <a:off x="-214346" y="4143380"/>
              <a:ext cx="1714512" cy="5715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Прямоугольник 61"/>
            <p:cNvSpPr/>
            <p:nvPr/>
          </p:nvSpPr>
          <p:spPr>
            <a:xfrm>
              <a:off x="71406" y="4487299"/>
              <a:ext cx="4106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Х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39" name="Прямая соединительная линия 38"/>
          <p:cNvCxnSpPr>
            <a:stCxn id="36" idx="0"/>
          </p:cNvCxnSpPr>
          <p:nvPr/>
        </p:nvCxnSpPr>
        <p:spPr>
          <a:xfrm rot="16200000" flipH="1">
            <a:off x="2332660" y="2141385"/>
            <a:ext cx="0" cy="280800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3643306" y="35004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857224" y="35004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-250065" y="2678901"/>
            <a:ext cx="2928958" cy="57150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857224" y="14287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stCxn id="43" idx="0"/>
          </p:cNvCxnSpPr>
          <p:nvPr/>
        </p:nvCxnSpPr>
        <p:spPr>
          <a:xfrm rot="16200000" flipH="1" flipV="1">
            <a:off x="1450121" y="4537343"/>
            <a:ext cx="156147" cy="5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1428728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500562" y="97695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А(0;0;0),</a:t>
            </a:r>
            <a:endParaRPr lang="ru-RU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5857884" y="100010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В(0;1;0)</a:t>
            </a:r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9966" y="1000108"/>
            <a:ext cx="1524000" cy="5048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>
            <a:off x="5072066" y="1643050"/>
            <a:ext cx="3786214" cy="1071570"/>
            <a:chOff x="4357686" y="1500174"/>
            <a:chExt cx="3786214" cy="1000132"/>
          </a:xfrm>
          <a:gradFill>
            <a:gsLst>
              <a:gs pos="50000">
                <a:srgbClr val="00B0F0">
                  <a:alpha val="15000"/>
                </a:srgbClr>
              </a:gs>
              <a:gs pos="82000">
                <a:srgbClr val="FFFF00">
                  <a:alpha val="51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</p:grpSpPr>
        <p:grpSp>
          <p:nvGrpSpPr>
            <p:cNvPr id="70" name="Группа 135"/>
            <p:cNvGrpSpPr/>
            <p:nvPr/>
          </p:nvGrpSpPr>
          <p:grpSpPr>
            <a:xfrm>
              <a:off x="4357686" y="1500174"/>
              <a:ext cx="3786214" cy="1000132"/>
              <a:chOff x="4143372" y="3357562"/>
              <a:chExt cx="3786214" cy="1071570"/>
            </a:xfrm>
            <a:grpFill/>
          </p:grpSpPr>
          <p:sp>
            <p:nvSpPr>
              <p:cNvPr id="72" name="Прямоугольная выноска 71"/>
              <p:cNvSpPr/>
              <p:nvPr/>
            </p:nvSpPr>
            <p:spPr>
              <a:xfrm>
                <a:off x="4143372" y="3357562"/>
                <a:ext cx="3786214" cy="1071570"/>
              </a:xfrm>
              <a:prstGeom prst="wedgeRectCallout">
                <a:avLst>
                  <a:gd name="adj1" fmla="val 5976"/>
                  <a:gd name="adj2" fmla="val -72630"/>
                </a:avLst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3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214810" y="3643314"/>
                <a:ext cx="2600325" cy="314325"/>
              </a:xfrm>
              <a:prstGeom prst="rect">
                <a:avLst/>
              </a:prstGeom>
              <a:grpFill/>
            </p:spPr>
          </p:pic>
          <p:sp>
            <p:nvSpPr>
              <p:cNvPr id="74" name="Rectangle 14"/>
              <p:cNvSpPr>
                <a:spLocks noChangeArrowheads="1"/>
              </p:cNvSpPr>
              <p:nvPr/>
            </p:nvSpPr>
            <p:spPr bwMode="auto">
              <a:xfrm>
                <a:off x="4143372" y="3357562"/>
                <a:ext cx="2500298" cy="6463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Координаты  вектора 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71" name="Picture 2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9124" y="2071678"/>
              <a:ext cx="2190750" cy="276225"/>
            </a:xfrm>
            <a:prstGeom prst="rect">
              <a:avLst/>
            </a:prstGeom>
            <a:grpFill/>
          </p:spPr>
        </p:pic>
      </p:grp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1105" y="2857496"/>
            <a:ext cx="4067175" cy="5143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0" name="Группа 79"/>
          <p:cNvGrpSpPr/>
          <p:nvPr/>
        </p:nvGrpSpPr>
        <p:grpSpPr>
          <a:xfrm>
            <a:off x="3714744" y="3714752"/>
            <a:ext cx="5214974" cy="857256"/>
            <a:chOff x="3714744" y="3786190"/>
            <a:chExt cx="5214974" cy="857256"/>
          </a:xfrm>
        </p:grpSpPr>
        <p:sp>
          <p:nvSpPr>
            <p:cNvPr id="78" name="Прямоугольная выноска 77"/>
            <p:cNvSpPr/>
            <p:nvPr/>
          </p:nvSpPr>
          <p:spPr>
            <a:xfrm>
              <a:off x="3714744" y="3786190"/>
              <a:ext cx="5214974" cy="857256"/>
            </a:xfrm>
            <a:prstGeom prst="wedgeRectCallout">
              <a:avLst>
                <a:gd name="adj1" fmla="val -17969"/>
                <a:gd name="adj2" fmla="val -92948"/>
              </a:avLst>
            </a:prstGeo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29058" y="3814708"/>
              <a:ext cx="18573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Длина вектора</a:t>
              </a:r>
              <a:endParaRPr lang="ru-RU" sz="2000" dirty="0"/>
            </a:p>
          </p:txBody>
        </p:sp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4143380"/>
              <a:ext cx="4962525" cy="409575"/>
            </a:xfrm>
            <a:prstGeom prst="rect">
              <a:avLst/>
            </a:prstGeom>
            <a:noFill/>
          </p:spPr>
        </p:pic>
      </p:grp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521" y="4929198"/>
            <a:ext cx="1724025" cy="914400"/>
          </a:xfrm>
          <a:prstGeom prst="rect">
            <a:avLst/>
          </a:prstGeom>
          <a:noFill/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5044" y="5234003"/>
            <a:ext cx="1409700" cy="409575"/>
          </a:xfrm>
          <a:prstGeom prst="rect">
            <a:avLst/>
          </a:prstGeom>
          <a:noFill/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643446"/>
            <a:ext cx="2533650" cy="91440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69" y="5510235"/>
            <a:ext cx="3343275" cy="11334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71949" y="5572140"/>
            <a:ext cx="4029075" cy="1057275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0954" y="4681552"/>
            <a:ext cx="1314450" cy="81915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7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1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5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1" animBg="1"/>
      <p:bldP spid="58" grpId="0" animBg="1"/>
      <p:bldP spid="65" grpId="0" animBg="1"/>
      <p:bldP spid="66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92032" y="1000108"/>
            <a:ext cx="3603350" cy="4071966"/>
            <a:chOff x="463470" y="925281"/>
            <a:chExt cx="3603350" cy="4071966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642910" y="1500174"/>
              <a:ext cx="3214710" cy="2930546"/>
              <a:chOff x="1000100" y="1500174"/>
              <a:chExt cx="3214710" cy="293054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928794" y="3286124"/>
                <a:ext cx="2286016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892943" y="3393281"/>
                <a:ext cx="1143008" cy="928694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3178959" y="3393281"/>
                <a:ext cx="1143008" cy="92869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10800000">
                <a:off x="1000100" y="4429132"/>
                <a:ext cx="2286016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1035819" y="2393149"/>
                <a:ext cx="178595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1142976" y="2285992"/>
                <a:ext cx="2928958" cy="1357322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-32" y="2500306"/>
                <a:ext cx="2928958" cy="92869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928794" y="1500174"/>
                <a:ext cx="2286016" cy="178595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Прямоугольник 30"/>
            <p:cNvSpPr/>
            <p:nvPr/>
          </p:nvSpPr>
          <p:spPr>
            <a:xfrm>
              <a:off x="2786050" y="4286256"/>
              <a:ext cx="51444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i="1" dirty="0" smtClean="0"/>
                <a:t>В</a:t>
              </a:r>
              <a:endParaRPr lang="ru-RU" sz="36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463470" y="4350916"/>
              <a:ext cx="4651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А</a:t>
              </a:r>
              <a:endParaRPr lang="ru-RU" sz="3600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643306" y="2711231"/>
              <a:ext cx="42351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С</a:t>
              </a:r>
              <a:endParaRPr lang="ru-RU" sz="36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00166" y="2143116"/>
              <a:ext cx="4090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Е</a:t>
              </a:r>
              <a:endParaRPr lang="ru-RU" sz="3600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428728" y="925281"/>
              <a:ext cx="3994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S</a:t>
              </a:r>
              <a:endParaRPr lang="ru-RU" sz="3600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452382" y="3143248"/>
              <a:ext cx="47641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/>
                <a:t>D</a:t>
              </a:r>
              <a:endParaRPr lang="ru-RU" sz="36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0" y="285728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правильной четырехугольной пирамиде  </a:t>
            </a:r>
            <a:r>
              <a:rPr lang="en-US" sz="2000" dirty="0" smtClean="0"/>
              <a:t>SABCD</a:t>
            </a:r>
            <a:r>
              <a:rPr lang="ru-RU" sz="2000" dirty="0" smtClean="0"/>
              <a:t>, все ребра которой равны 1, точка Е-середина </a:t>
            </a:r>
            <a:r>
              <a:rPr lang="en-US" sz="2000" dirty="0" smtClean="0"/>
              <a:t>SD</a:t>
            </a:r>
            <a:r>
              <a:rPr lang="ru-RU" sz="2000" dirty="0" smtClean="0"/>
              <a:t>.Найдите тангенс угла между прямыми </a:t>
            </a:r>
            <a:r>
              <a:rPr lang="en-US" sz="2000" dirty="0" smtClean="0"/>
              <a:t>SB</a:t>
            </a:r>
            <a:r>
              <a:rPr lang="ru-RU" sz="2000" dirty="0" smtClean="0"/>
              <a:t> и АЕ</a:t>
            </a:r>
            <a:endParaRPr lang="ru-RU" sz="2000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755749" y="2398830"/>
            <a:ext cx="2885147" cy="131833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1428728" y="2500306"/>
            <a:ext cx="117157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9" name="Группа 118"/>
          <p:cNvGrpSpPr/>
          <p:nvPr/>
        </p:nvGrpSpPr>
        <p:grpSpPr>
          <a:xfrm>
            <a:off x="691306" y="785794"/>
            <a:ext cx="808860" cy="2571768"/>
            <a:chOff x="691306" y="785794"/>
            <a:chExt cx="808860" cy="2571768"/>
          </a:xfrm>
        </p:grpSpPr>
        <p:cxnSp>
          <p:nvCxnSpPr>
            <p:cNvPr id="53" name="Прямая со стрелкой 52"/>
            <p:cNvCxnSpPr/>
            <p:nvPr/>
          </p:nvCxnSpPr>
          <p:spPr>
            <a:xfrm rot="16200000" flipV="1">
              <a:off x="142844" y="2000240"/>
              <a:ext cx="2357454" cy="35719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Прямоугольник 53"/>
            <p:cNvSpPr/>
            <p:nvPr/>
          </p:nvSpPr>
          <p:spPr>
            <a:xfrm>
              <a:off x="691306" y="785794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1571604" y="2786058"/>
            <a:ext cx="2925446" cy="646331"/>
            <a:chOff x="1571604" y="2786058"/>
            <a:chExt cx="2925446" cy="646331"/>
          </a:xfrm>
        </p:grpSpPr>
        <p:cxnSp>
          <p:nvCxnSpPr>
            <p:cNvPr id="47" name="Прямая со стрелкой 46"/>
            <p:cNvCxnSpPr/>
            <p:nvPr/>
          </p:nvCxnSpPr>
          <p:spPr>
            <a:xfrm>
              <a:off x="1571604" y="3357562"/>
              <a:ext cx="29160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угольник 54"/>
            <p:cNvSpPr/>
            <p:nvPr/>
          </p:nvSpPr>
          <p:spPr>
            <a:xfrm>
              <a:off x="4071934" y="2786058"/>
              <a:ext cx="4251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 smtClean="0">
                  <a:solidFill>
                    <a:srgbClr val="FF0000"/>
                  </a:solidFill>
                </a:rPr>
                <a:t>Y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8" name="Группа 117"/>
          <p:cNvGrpSpPr/>
          <p:nvPr/>
        </p:nvGrpSpPr>
        <p:grpSpPr>
          <a:xfrm>
            <a:off x="-71470" y="3357562"/>
            <a:ext cx="1571636" cy="1714512"/>
            <a:chOff x="-71470" y="3357562"/>
            <a:chExt cx="1571636" cy="1714512"/>
          </a:xfrm>
        </p:grpSpPr>
        <p:cxnSp>
          <p:nvCxnSpPr>
            <p:cNvPr id="49" name="Прямая со стрелкой 48"/>
            <p:cNvCxnSpPr/>
            <p:nvPr/>
          </p:nvCxnSpPr>
          <p:spPr>
            <a:xfrm rot="5400000">
              <a:off x="-35751" y="3536157"/>
              <a:ext cx="1714512" cy="13573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Прямоугольник 55"/>
            <p:cNvSpPr/>
            <p:nvPr/>
          </p:nvSpPr>
          <p:spPr>
            <a:xfrm>
              <a:off x="-71470" y="4357694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 smtClean="0">
                  <a:solidFill>
                    <a:srgbClr val="FF0000"/>
                  </a:solidFill>
                </a:rPr>
                <a:t>X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7" name="Овал 56"/>
          <p:cNvSpPr/>
          <p:nvPr/>
        </p:nvSpPr>
        <p:spPr>
          <a:xfrm>
            <a:off x="1428728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2786050" y="442913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500034" y="4357694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stCxn id="59" idx="4"/>
          </p:cNvCxnSpPr>
          <p:nvPr/>
        </p:nvCxnSpPr>
        <p:spPr>
          <a:xfrm rot="5400000" flipH="1" flipV="1">
            <a:off x="1623296" y="2360076"/>
            <a:ext cx="1124389" cy="31566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endCxn id="58" idx="1"/>
          </p:cNvCxnSpPr>
          <p:nvPr/>
        </p:nvCxnSpPr>
        <p:spPr>
          <a:xfrm>
            <a:off x="1500166" y="3357562"/>
            <a:ext cx="1306808" cy="1092494"/>
          </a:xfrm>
          <a:prstGeom prst="line">
            <a:avLst/>
          </a:prstGeom>
          <a:ln w="1270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701779" y="2441437"/>
            <a:ext cx="2279586" cy="682812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Группа 88"/>
          <p:cNvGrpSpPr/>
          <p:nvPr/>
        </p:nvGrpSpPr>
        <p:grpSpPr>
          <a:xfrm>
            <a:off x="2143108" y="3643314"/>
            <a:ext cx="285752" cy="214314"/>
            <a:chOff x="2143108" y="3643314"/>
            <a:chExt cx="285752" cy="214314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2143108" y="3643314"/>
              <a:ext cx="21431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16200000" flipH="1">
              <a:off x="2285984" y="3714752"/>
              <a:ext cx="214314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>
            <a:off x="1857356" y="3854239"/>
            <a:ext cx="494046" cy="646331"/>
            <a:chOff x="1857356" y="3854239"/>
            <a:chExt cx="494046" cy="646331"/>
          </a:xfrm>
        </p:grpSpPr>
        <p:sp>
          <p:nvSpPr>
            <p:cNvPr id="73" name="Овал 72"/>
            <p:cNvSpPr/>
            <p:nvPr/>
          </p:nvSpPr>
          <p:spPr>
            <a:xfrm rot="240000">
              <a:off x="2075282" y="3862519"/>
              <a:ext cx="144000" cy="1085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1857356" y="3854239"/>
              <a:ext cx="4940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i="1" dirty="0" smtClean="0"/>
                <a:t>O</a:t>
              </a:r>
              <a:endParaRPr lang="ru-RU" sz="3600" dirty="0"/>
            </a:p>
          </p:txBody>
        </p:sp>
      </p:grpSp>
      <p:sp>
        <p:nvSpPr>
          <p:cNvPr id="91" name="Прямоугольник 90"/>
          <p:cNvSpPr/>
          <p:nvPr/>
        </p:nvSpPr>
        <p:spPr>
          <a:xfrm>
            <a:off x="3000364" y="37026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1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1714480" y="42026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1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643174" y="221455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/>
              <a:t>1</a:t>
            </a:r>
            <a:endParaRPr lang="ru-RU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2687" y="1300150"/>
            <a:ext cx="2047875" cy="342900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1166801"/>
            <a:ext cx="876300" cy="61912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6966" y="914389"/>
            <a:ext cx="2667000" cy="942975"/>
          </a:xfrm>
          <a:prstGeom prst="rect">
            <a:avLst/>
          </a:prstGeom>
          <a:noFill/>
        </p:spPr>
      </p:pic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86116" y="200024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A(1;0;0),</a:t>
            </a:r>
            <a:endParaRPr lang="ru-RU" sz="20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86248" y="200024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D(0;0;0),</a:t>
            </a:r>
            <a:endParaRPr lang="ru-RU" sz="2000" dirty="0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857364"/>
            <a:ext cx="1238250" cy="67627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4201" y="1828794"/>
            <a:ext cx="1552575" cy="74295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 flipH="1">
            <a:off x="500034" y="1200150"/>
            <a:ext cx="1685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4857752" y="2714620"/>
            <a:ext cx="4071966" cy="1000132"/>
            <a:chOff x="4857752" y="2714620"/>
            <a:chExt cx="4071966" cy="1000132"/>
          </a:xfrm>
        </p:grpSpPr>
        <p:grpSp>
          <p:nvGrpSpPr>
            <p:cNvPr id="67" name="Группа 135"/>
            <p:cNvGrpSpPr/>
            <p:nvPr/>
          </p:nvGrpSpPr>
          <p:grpSpPr>
            <a:xfrm>
              <a:off x="4857752" y="2714620"/>
              <a:ext cx="4071966" cy="1000132"/>
              <a:chOff x="4143372" y="3357562"/>
              <a:chExt cx="4071966" cy="1071570"/>
            </a:xfr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grpSpPr>
          <p:sp>
            <p:nvSpPr>
              <p:cNvPr id="69" name="Прямоугольная выноска 68"/>
              <p:cNvSpPr/>
              <p:nvPr/>
            </p:nvSpPr>
            <p:spPr>
              <a:xfrm>
                <a:off x="4143372" y="3357562"/>
                <a:ext cx="4071966" cy="1071570"/>
              </a:xfrm>
              <a:prstGeom prst="wedgeRectCallout">
                <a:avLst>
                  <a:gd name="adj1" fmla="val -274"/>
                  <a:gd name="adj2" fmla="val -86009"/>
                </a:avLst>
              </a:prstGeom>
              <a:grpFill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Rectangle 14"/>
              <p:cNvSpPr>
                <a:spLocks noChangeArrowheads="1"/>
              </p:cNvSpPr>
              <p:nvPr/>
            </p:nvSpPr>
            <p:spPr bwMode="auto">
              <a:xfrm>
                <a:off x="4143372" y="3357562"/>
                <a:ext cx="4000528" cy="98928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Координаты  вектора середины</a:t>
                </a:r>
                <a:r>
                  <a:rPr kumimoji="0" 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отрезка</a:t>
                </a:r>
                <a:r>
                  <a:rPr kumimoji="0" 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Calibri" pitchFamily="34" charset="0"/>
                    <a:cs typeface="Arial" pitchFamily="34" charset="0"/>
                  </a:rPr>
                  <a:t> </a:t>
                </a: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86446" y="3071810"/>
              <a:ext cx="3057525" cy="600075"/>
            </a:xfrm>
            <a:prstGeom prst="rect">
              <a:avLst/>
            </a:prstGeom>
            <a:noFill/>
          </p:spPr>
        </p:pic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57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786058"/>
            <a:ext cx="2224089" cy="6096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929058" y="3500438"/>
            <a:ext cx="3914795" cy="733425"/>
            <a:chOff x="3929058" y="3500438"/>
            <a:chExt cx="3914795" cy="733425"/>
          </a:xfrm>
        </p:grpSpPr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3500438"/>
              <a:ext cx="2362200" cy="733425"/>
            </a:xfrm>
            <a:prstGeom prst="rect">
              <a:avLst/>
            </a:prstGeom>
            <a:noFill/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86578" y="3500438"/>
              <a:ext cx="1057275" cy="733425"/>
            </a:xfrm>
            <a:prstGeom prst="rect">
              <a:avLst/>
            </a:prstGeom>
            <a:noFill/>
          </p:spPr>
        </p:pic>
        <p:sp>
          <p:nvSpPr>
            <p:cNvPr id="87" name="TextBox 86"/>
            <p:cNvSpPr txBox="1"/>
            <p:nvPr/>
          </p:nvSpPr>
          <p:spPr>
            <a:xfrm>
              <a:off x="6429388" y="371475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=</a:t>
              </a:r>
              <a:endParaRPr lang="ru-RU" dirty="0"/>
            </a:p>
          </p:txBody>
        </p:sp>
      </p:grp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286256"/>
            <a:ext cx="1181100" cy="3810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143380"/>
            <a:ext cx="1238250" cy="676275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34177" y="4214818"/>
            <a:ext cx="1895475" cy="742950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48229"/>
            <a:ext cx="2743200" cy="1038225"/>
          </a:xfrm>
          <a:prstGeom prst="rect">
            <a:avLst/>
          </a:prstGeom>
          <a:noFill/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8047" y="4691080"/>
            <a:ext cx="4467225" cy="1238250"/>
          </a:xfrm>
          <a:prstGeom prst="rect">
            <a:avLst/>
          </a:prstGeom>
          <a:noFill/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Группа 100"/>
          <p:cNvGrpSpPr/>
          <p:nvPr/>
        </p:nvGrpSpPr>
        <p:grpSpPr>
          <a:xfrm>
            <a:off x="214282" y="5786454"/>
            <a:ext cx="5072098" cy="857256"/>
            <a:chOff x="2143108" y="5786454"/>
            <a:chExt cx="5510427" cy="857256"/>
          </a:xfrm>
        </p:grpSpPr>
        <p:sp>
          <p:nvSpPr>
            <p:cNvPr id="102" name="Прямоугольная выноска 101"/>
            <p:cNvSpPr/>
            <p:nvPr/>
          </p:nvSpPr>
          <p:spPr>
            <a:xfrm rot="10800000">
              <a:off x="2143108" y="5786454"/>
              <a:ext cx="5510427" cy="785818"/>
            </a:xfrm>
            <a:prstGeom prst="wedgeRectCallout">
              <a:avLst>
                <a:gd name="adj1" fmla="val -31342"/>
                <a:gd name="adj2" fmla="val 101659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3" name="Picture 49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605" y="5805510"/>
              <a:ext cx="4657725" cy="838200"/>
            </a:xfrm>
            <a:prstGeom prst="rect">
              <a:avLst/>
            </a:prstGeom>
            <a:noFill/>
          </p:spPr>
        </p:pic>
      </p:grp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376" y="5676923"/>
            <a:ext cx="2495550" cy="1038225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762647"/>
            <a:ext cx="3390900" cy="809625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1415" y="5929333"/>
            <a:ext cx="1209675" cy="428625"/>
          </a:xfrm>
          <a:prstGeom prst="rect">
            <a:avLst/>
          </a:prstGeom>
          <a:noFill/>
        </p:spPr>
      </p:pic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4" name="Прямая соединительная линия 123"/>
          <p:cNvCxnSpPr/>
          <p:nvPr/>
        </p:nvCxnSpPr>
        <p:spPr>
          <a:xfrm rot="16200000" flipH="1" flipV="1">
            <a:off x="74254" y="3070231"/>
            <a:ext cx="1963276" cy="897403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вал 127"/>
          <p:cNvSpPr/>
          <p:nvPr/>
        </p:nvSpPr>
        <p:spPr>
          <a:xfrm>
            <a:off x="1428728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1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5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8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1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8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5" dur="1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9" dur="2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727"/>
                                      </p:to>
                                    </p:animClr>
                                    <p:set>
                                      <p:cBhvr>
                                        <p:cTn id="270" dur="2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2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7" grpId="0" animBg="1"/>
      <p:bldP spid="57" grpId="1" animBg="1"/>
      <p:bldP spid="58" grpId="0" animBg="1"/>
      <p:bldP spid="59" grpId="0" animBg="1"/>
      <p:bldP spid="91" grpId="0"/>
      <p:bldP spid="92" grpId="0"/>
      <p:bldP spid="93" grpId="0"/>
      <p:bldP spid="111" grpId="0"/>
      <p:bldP spid="112" grpId="0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Прямая соединительная линия 168"/>
          <p:cNvCxnSpPr/>
          <p:nvPr/>
        </p:nvCxnSpPr>
        <p:spPr>
          <a:xfrm rot="16200000" flipH="1">
            <a:off x="6583463" y="1582811"/>
            <a:ext cx="1260000" cy="3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1071538" y="5357826"/>
            <a:ext cx="142876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76" idx="3"/>
          </p:cNvCxnSpPr>
          <p:nvPr/>
        </p:nvCxnSpPr>
        <p:spPr>
          <a:xfrm flipV="1">
            <a:off x="500034" y="2857496"/>
            <a:ext cx="714380" cy="2065067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82"/>
          <p:cNvGrpSpPr/>
          <p:nvPr/>
        </p:nvGrpSpPr>
        <p:grpSpPr>
          <a:xfrm>
            <a:off x="71406" y="2285992"/>
            <a:ext cx="3571900" cy="3513733"/>
            <a:chOff x="71406" y="1214422"/>
            <a:chExt cx="3571900" cy="3513733"/>
          </a:xfrm>
        </p:grpSpPr>
        <p:grpSp>
          <p:nvGrpSpPr>
            <p:cNvPr id="70" name="Группа 69"/>
            <p:cNvGrpSpPr/>
            <p:nvPr/>
          </p:nvGrpSpPr>
          <p:grpSpPr>
            <a:xfrm>
              <a:off x="428596" y="1714488"/>
              <a:ext cx="2733071" cy="2573356"/>
              <a:chOff x="1483327" y="857232"/>
              <a:chExt cx="2733071" cy="3716364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2285984" y="3214686"/>
                <a:ext cx="1500198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2000232" y="4572008"/>
                <a:ext cx="142876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10800000" flipV="1">
                <a:off x="1500166" y="3214686"/>
                <a:ext cx="785818" cy="71438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6200000" flipH="1">
                <a:off x="1428728" y="4000504"/>
                <a:ext cx="642942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>
                <a:off x="3714746" y="3286125"/>
                <a:ext cx="571503" cy="428626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3428992" y="3786190"/>
                <a:ext cx="785818" cy="78581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1107257" y="2035959"/>
                <a:ext cx="235745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2616182" y="2026438"/>
                <a:ext cx="234000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3045604" y="2597942"/>
                <a:ext cx="234000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6200000" flipH="1">
                <a:off x="804668" y="3377149"/>
                <a:ext cx="2357450" cy="1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6200000" flipH="1">
                <a:off x="313088" y="2741851"/>
                <a:ext cx="2357317" cy="1684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250265" y="3393281"/>
                <a:ext cx="235745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2000232" y="2214554"/>
                <a:ext cx="142876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>
                <a:off x="2285984" y="857232"/>
                <a:ext cx="1500198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 flipV="1">
                <a:off x="1500166" y="857232"/>
                <a:ext cx="785818" cy="71438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3714744" y="928670"/>
                <a:ext cx="571504" cy="42862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16200000" flipH="1">
                <a:off x="1428728" y="1643050"/>
                <a:ext cx="642942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3428992" y="1428736"/>
                <a:ext cx="785818" cy="78581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Прямоугольник 72"/>
            <p:cNvSpPr/>
            <p:nvPr/>
          </p:nvSpPr>
          <p:spPr>
            <a:xfrm>
              <a:off x="3102564" y="341572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2700490" y="2915663"/>
              <a:ext cx="4427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D</a:t>
              </a:r>
              <a:endParaRPr lang="ru-RU" sz="3200" dirty="0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1214414" y="2857496"/>
              <a:ext cx="3850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endParaRPr lang="ru-RU" sz="3200" dirty="0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6214" y="3558605"/>
              <a:ext cx="37382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F</a:t>
              </a:r>
              <a:endParaRPr lang="ru-RU" sz="3200" dirty="0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2643174" y="1214422"/>
              <a:ext cx="58221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D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3105979" y="1785926"/>
              <a:ext cx="5373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2000232" y="2071678"/>
              <a:ext cx="55496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56069" y="2357430"/>
              <a:ext cx="57259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214414" y="1214422"/>
              <a:ext cx="5245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1406" y="1643050"/>
              <a:ext cx="51328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/>
                <a:t>F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928662" y="4143380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370552" y="4143380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214282" y="4429132"/>
            <a:ext cx="1000132" cy="2000264"/>
            <a:chOff x="214282" y="4429132"/>
            <a:chExt cx="1000132" cy="2000264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214282" y="5701745"/>
              <a:ext cx="4106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Х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98" name="Прямая со стрелкой 97"/>
            <p:cNvCxnSpPr/>
            <p:nvPr/>
          </p:nvCxnSpPr>
          <p:spPr>
            <a:xfrm rot="5400000">
              <a:off x="-107189" y="5107793"/>
              <a:ext cx="2000264" cy="6429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Группа 86"/>
          <p:cNvGrpSpPr/>
          <p:nvPr/>
        </p:nvGrpSpPr>
        <p:grpSpPr>
          <a:xfrm>
            <a:off x="1214414" y="3857628"/>
            <a:ext cx="3068322" cy="646331"/>
            <a:chOff x="1285852" y="2786058"/>
            <a:chExt cx="3068322" cy="646331"/>
          </a:xfrm>
        </p:grpSpPr>
        <p:cxnSp>
          <p:nvCxnSpPr>
            <p:cNvPr id="85" name="Прямая со стрелкой 84"/>
            <p:cNvCxnSpPr/>
            <p:nvPr/>
          </p:nvCxnSpPr>
          <p:spPr>
            <a:xfrm>
              <a:off x="1285852" y="3357562"/>
              <a:ext cx="285752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Прямоугольник 85"/>
            <p:cNvSpPr/>
            <p:nvPr/>
          </p:nvSpPr>
          <p:spPr>
            <a:xfrm>
              <a:off x="3929058" y="2786058"/>
              <a:ext cx="42511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i="1" dirty="0" smtClean="0">
                  <a:solidFill>
                    <a:srgbClr val="FF0000"/>
                  </a:solidFill>
                </a:rPr>
                <a:t>Y</a:t>
              </a:r>
              <a:endParaRPr lang="ru-RU" sz="3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714348" y="1571612"/>
            <a:ext cx="500860" cy="2858314"/>
            <a:chOff x="714348" y="500042"/>
            <a:chExt cx="500860" cy="2858314"/>
          </a:xfrm>
        </p:grpSpPr>
        <p:cxnSp>
          <p:nvCxnSpPr>
            <p:cNvPr id="92" name="Прямая со стрелкой 91"/>
            <p:cNvCxnSpPr/>
            <p:nvPr/>
          </p:nvCxnSpPr>
          <p:spPr>
            <a:xfrm rot="5400000" flipH="1" flipV="1">
              <a:off x="-32" y="2143116"/>
              <a:ext cx="242889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Прямоугольник 94"/>
            <p:cNvSpPr/>
            <p:nvPr/>
          </p:nvSpPr>
          <p:spPr>
            <a:xfrm>
              <a:off x="714348" y="500042"/>
              <a:ext cx="3802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rgbClr val="FF0000"/>
                  </a:solidFill>
                </a:rPr>
                <a:t>Z</a:t>
              </a:r>
              <a:endParaRPr lang="ru-RU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Овал 103"/>
          <p:cNvSpPr/>
          <p:nvPr/>
        </p:nvSpPr>
        <p:spPr>
          <a:xfrm>
            <a:off x="1142976" y="27146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428596" y="48577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2357422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Овал 105"/>
          <p:cNvSpPr/>
          <p:nvPr/>
        </p:nvSpPr>
        <p:spPr>
          <a:xfrm flipH="1">
            <a:off x="828000" y="5292000"/>
            <a:ext cx="142875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71414"/>
            <a:ext cx="952500" cy="381000"/>
          </a:xfrm>
          <a:prstGeom prst="rect">
            <a:avLst/>
          </a:prstGeom>
          <a:noFill/>
        </p:spPr>
      </p:pic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76232"/>
            <a:ext cx="466725" cy="381000"/>
          </a:xfrm>
          <a:prstGeom prst="rect">
            <a:avLst/>
          </a:prstGeom>
          <a:noFill/>
        </p:spPr>
      </p:pic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призме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 rot="10800000" flipV="1">
            <a:off x="0" y="428604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найдите угол между прямыми АВ и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5572132" y="0"/>
            <a:ext cx="35718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,все ребра которой равны 1, </a:t>
            </a:r>
            <a:endParaRPr lang="ru-RU" dirty="0"/>
          </a:p>
        </p:txBody>
      </p:sp>
      <p:grpSp>
        <p:nvGrpSpPr>
          <p:cNvPr id="227" name="Группа 226"/>
          <p:cNvGrpSpPr/>
          <p:nvPr/>
        </p:nvGrpSpPr>
        <p:grpSpPr>
          <a:xfrm>
            <a:off x="6496114" y="571480"/>
            <a:ext cx="2290728" cy="1940968"/>
            <a:chOff x="6496114" y="571480"/>
            <a:chExt cx="2290728" cy="1940968"/>
          </a:xfrm>
        </p:grpSpPr>
        <p:grpSp>
          <p:nvGrpSpPr>
            <p:cNvPr id="148" name="Группа 147"/>
            <p:cNvGrpSpPr/>
            <p:nvPr/>
          </p:nvGrpSpPr>
          <p:grpSpPr>
            <a:xfrm>
              <a:off x="6786578" y="928670"/>
              <a:ext cx="1714512" cy="1285884"/>
              <a:chOff x="6324600" y="928670"/>
              <a:chExt cx="2533680" cy="2216166"/>
            </a:xfrm>
          </p:grpSpPr>
          <p:grpSp>
            <p:nvGrpSpPr>
              <p:cNvPr id="147" name="Группа 146"/>
              <p:cNvGrpSpPr/>
              <p:nvPr/>
            </p:nvGrpSpPr>
            <p:grpSpPr>
              <a:xfrm>
                <a:off x="6324600" y="939800"/>
                <a:ext cx="2514600" cy="2184400"/>
                <a:chOff x="6324600" y="939800"/>
                <a:chExt cx="2514600" cy="2184400"/>
              </a:xfrm>
            </p:grpSpPr>
            <p:sp>
              <p:nvSpPr>
                <p:cNvPr id="131" name="Freeform 50"/>
                <p:cNvSpPr>
                  <a:spLocks/>
                </p:cNvSpPr>
                <p:nvPr/>
              </p:nvSpPr>
              <p:spPr bwMode="auto">
                <a:xfrm>
                  <a:off x="6934200" y="939800"/>
                  <a:ext cx="1257300" cy="2171700"/>
                </a:xfrm>
                <a:custGeom>
                  <a:avLst/>
                  <a:gdLst/>
                  <a:ahLst/>
                  <a:cxnLst>
                    <a:cxn ang="0">
                      <a:pos x="0" y="1368"/>
                    </a:cxn>
                    <a:cxn ang="0">
                      <a:pos x="792" y="0"/>
                    </a:cxn>
                  </a:cxnLst>
                  <a:rect l="0" t="0" r="r" b="b"/>
                  <a:pathLst>
                    <a:path w="792" h="1368">
                      <a:moveTo>
                        <a:pt x="0" y="1368"/>
                      </a:moveTo>
                      <a:lnTo>
                        <a:pt x="792" y="0"/>
                      </a:lnTo>
                    </a:path>
                  </a:pathLst>
                </a:custGeom>
                <a:noFill/>
                <a:ln w="9525">
                  <a:solidFill>
                    <a:srgbClr val="002060"/>
                  </a:solidFill>
                  <a:round/>
                  <a:headEnd type="oval" w="med" len="med"/>
                  <a:tailEnd type="oval" w="med" len="med"/>
                </a:ln>
                <a:effectLst/>
              </p:spPr>
              <p:txBody>
                <a:bodyPr/>
                <a:lstStyle/>
                <a:p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132" name="Freeform 51"/>
                <p:cNvSpPr>
                  <a:spLocks/>
                </p:cNvSpPr>
                <p:nvPr/>
              </p:nvSpPr>
              <p:spPr bwMode="auto">
                <a:xfrm>
                  <a:off x="6959600" y="939800"/>
                  <a:ext cx="1231900" cy="2184400"/>
                </a:xfrm>
                <a:custGeom>
                  <a:avLst/>
                  <a:gdLst/>
                  <a:ahLst/>
                  <a:cxnLst>
                    <a:cxn ang="0">
                      <a:pos x="776" y="137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6" h="1376">
                      <a:moveTo>
                        <a:pt x="776" y="137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2060"/>
                  </a:solidFill>
                  <a:round/>
                  <a:headEnd type="oval" w="med" len="med"/>
                  <a:tailEnd type="oval" w="med" len="med"/>
                </a:ln>
                <a:effectLst/>
              </p:spPr>
              <p:txBody>
                <a:bodyPr/>
                <a:lstStyle/>
                <a:p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133" name="Freeform 52"/>
                <p:cNvSpPr>
                  <a:spLocks/>
                </p:cNvSpPr>
                <p:nvPr/>
              </p:nvSpPr>
              <p:spPr bwMode="auto">
                <a:xfrm>
                  <a:off x="6324600" y="2019300"/>
                  <a:ext cx="2514600" cy="12700"/>
                </a:xfrm>
                <a:custGeom>
                  <a:avLst/>
                  <a:gdLst/>
                  <a:ahLst/>
                  <a:cxnLst>
                    <a:cxn ang="0">
                      <a:pos x="1584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4" h="8">
                      <a:moveTo>
                        <a:pt x="1584" y="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rgbClr val="002060"/>
                  </a:solidFill>
                  <a:round/>
                  <a:headEnd type="oval" w="med" len="med"/>
                  <a:tailEnd type="oval" w="med" len="med"/>
                </a:ln>
                <a:effectLst/>
              </p:spPr>
              <p:txBody>
                <a:bodyPr/>
                <a:lstStyle/>
                <a:p>
                  <a:endParaRPr lang="ru-RU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cxnSp>
            <p:nvCxnSpPr>
              <p:cNvPr id="135" name="Прямая соединительная линия 134"/>
              <p:cNvCxnSpPr>
                <a:stCxn id="132" idx="0"/>
                <a:endCxn id="133" idx="0"/>
              </p:cNvCxnSpPr>
              <p:nvPr/>
            </p:nvCxnSpPr>
            <p:spPr>
              <a:xfrm flipH="1">
                <a:off x="6326184" y="941176"/>
                <a:ext cx="634192" cy="107813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Прямая соединительная линия 136"/>
              <p:cNvCxnSpPr>
                <a:stCxn id="132" idx="0"/>
              </p:cNvCxnSpPr>
              <p:nvPr/>
            </p:nvCxnSpPr>
            <p:spPr>
              <a:xfrm flipV="1">
                <a:off x="6960376" y="928670"/>
                <a:ext cx="1183524" cy="12506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/>
              <p:cNvCxnSpPr/>
              <p:nvPr/>
            </p:nvCxnSpPr>
            <p:spPr>
              <a:xfrm rot="16200000" flipH="1">
                <a:off x="7965305" y="1178703"/>
                <a:ext cx="1143008" cy="64294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Прямая соединительная линия 140"/>
              <p:cNvCxnSpPr/>
              <p:nvPr/>
            </p:nvCxnSpPr>
            <p:spPr>
              <a:xfrm rot="5400000">
                <a:off x="8001024" y="2285992"/>
                <a:ext cx="1000132" cy="571504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>
                <a:stCxn id="133" idx="0"/>
              </p:cNvCxnSpPr>
              <p:nvPr/>
            </p:nvCxnSpPr>
            <p:spPr>
              <a:xfrm>
                <a:off x="6326184" y="2019308"/>
                <a:ext cx="603270" cy="1052502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Прямая соединительная линия 144"/>
              <p:cNvCxnSpPr/>
              <p:nvPr/>
            </p:nvCxnSpPr>
            <p:spPr>
              <a:xfrm>
                <a:off x="6967542" y="3143248"/>
                <a:ext cx="1247796" cy="1588"/>
              </a:xfrm>
              <a:prstGeom prst="line">
                <a:avLst/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5" name="Прямоугольник 154"/>
            <p:cNvSpPr/>
            <p:nvPr/>
          </p:nvSpPr>
          <p:spPr>
            <a:xfrm>
              <a:off x="6962516" y="2143116"/>
              <a:ext cx="3241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А</a:t>
              </a:r>
              <a:endParaRPr lang="ru-RU" dirty="0"/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7900828" y="2143116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В</a:t>
              </a:r>
              <a:endParaRPr lang="ru-RU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8481950" y="1357298"/>
              <a:ext cx="304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С</a:t>
              </a:r>
              <a:endParaRPr lang="ru-RU" dirty="0"/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8072462" y="630776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D</a:t>
              </a:r>
              <a:endParaRPr lang="ru-RU" dirty="0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6989768" y="571480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Е</a:t>
              </a:r>
              <a:endParaRPr lang="ru-RU" dirty="0"/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6496114" y="1357298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F</a:t>
              </a:r>
              <a:endParaRPr lang="ru-RU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7143768" y="1202280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О</a:t>
              </a:r>
              <a:endParaRPr lang="ru-RU" dirty="0"/>
            </a:p>
          </p:txBody>
        </p:sp>
        <p:sp>
          <p:nvSpPr>
            <p:cNvPr id="162" name="Овал 161"/>
            <p:cNvSpPr/>
            <p:nvPr/>
          </p:nvSpPr>
          <p:spPr>
            <a:xfrm>
              <a:off x="7572396" y="1500174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3" name="Прямоугольник 162"/>
          <p:cNvSpPr/>
          <p:nvPr/>
        </p:nvSpPr>
        <p:spPr>
          <a:xfrm>
            <a:off x="8270842" y="10001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1</a:t>
            </a:r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7556462" y="10715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1</a:t>
            </a:r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7842214" y="15001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1</a:t>
            </a:r>
            <a:endParaRPr lang="ru-RU" dirty="0"/>
          </a:p>
        </p:txBody>
      </p:sp>
      <p:grpSp>
        <p:nvGrpSpPr>
          <p:cNvPr id="229" name="Группа 228"/>
          <p:cNvGrpSpPr/>
          <p:nvPr/>
        </p:nvGrpSpPr>
        <p:grpSpPr>
          <a:xfrm>
            <a:off x="6516781" y="1015152"/>
            <a:ext cx="657552" cy="654290"/>
            <a:chOff x="6516781" y="1015152"/>
            <a:chExt cx="657552" cy="654290"/>
          </a:xfrm>
        </p:grpSpPr>
        <p:sp>
          <p:nvSpPr>
            <p:cNvPr id="166" name="Дуга 165"/>
            <p:cNvSpPr/>
            <p:nvPr/>
          </p:nvSpPr>
          <p:spPr>
            <a:xfrm rot="540000">
              <a:off x="6650258" y="1417442"/>
              <a:ext cx="281902" cy="252000"/>
            </a:xfrm>
            <a:prstGeom prst="arc">
              <a:avLst>
                <a:gd name="adj1" fmla="val 18065476"/>
                <a:gd name="adj2" fmla="val 3202677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6516781" y="1015152"/>
              <a:ext cx="6575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120</a:t>
              </a:r>
              <a:r>
                <a:rPr lang="ru-RU" sz="2400" b="1" i="1" dirty="0" smtClean="0"/>
                <a:t>⁰</a:t>
              </a:r>
              <a:endParaRPr lang="ru-RU" dirty="0"/>
            </a:p>
          </p:txBody>
        </p:sp>
      </p:grp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857232"/>
            <a:ext cx="5143536" cy="1500197"/>
          </a:xfrm>
          <a:prstGeom prst="rect">
            <a:avLst/>
          </a:prstGeom>
          <a:noFill/>
        </p:spPr>
      </p:pic>
      <p:grpSp>
        <p:nvGrpSpPr>
          <p:cNvPr id="230" name="Группа 229"/>
          <p:cNvGrpSpPr/>
          <p:nvPr/>
        </p:nvGrpSpPr>
        <p:grpSpPr>
          <a:xfrm>
            <a:off x="3643306" y="2283733"/>
            <a:ext cx="5500694" cy="716639"/>
            <a:chOff x="3643306" y="2283733"/>
            <a:chExt cx="5500694" cy="716639"/>
          </a:xfrm>
        </p:grpSpPr>
        <p:sp>
          <p:nvSpPr>
            <p:cNvPr id="184" name="Прямоугольная выноска 183"/>
            <p:cNvSpPr/>
            <p:nvPr/>
          </p:nvSpPr>
          <p:spPr>
            <a:xfrm>
              <a:off x="3643306" y="2428868"/>
              <a:ext cx="5500694" cy="571504"/>
            </a:xfrm>
            <a:prstGeom prst="wedgeRectCallout">
              <a:avLst>
                <a:gd name="adj1" fmla="val -22979"/>
                <a:gd name="adj2" fmla="val -175141"/>
              </a:avLst>
            </a:prstGeo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3698071" y="2283733"/>
              <a:ext cx="280275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По теорем косинусов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22" name="Picture 18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48106" y="2619372"/>
              <a:ext cx="5353050" cy="381000"/>
            </a:xfrm>
            <a:prstGeom prst="rect">
              <a:avLst/>
            </a:prstGeom>
            <a:noFill/>
          </p:spPr>
        </p:pic>
      </p:grp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8" name="Группа 227"/>
          <p:cNvGrpSpPr/>
          <p:nvPr/>
        </p:nvGrpSpPr>
        <p:grpSpPr>
          <a:xfrm>
            <a:off x="6956104" y="1488032"/>
            <a:ext cx="330540" cy="369332"/>
            <a:chOff x="6956104" y="1488032"/>
            <a:chExt cx="330540" cy="369332"/>
          </a:xfrm>
        </p:grpSpPr>
        <p:sp>
          <p:nvSpPr>
            <p:cNvPr id="191" name="Овал 190"/>
            <p:cNvSpPr/>
            <p:nvPr/>
          </p:nvSpPr>
          <p:spPr>
            <a:xfrm rot="60000">
              <a:off x="7200000" y="1548000"/>
              <a:ext cx="37032" cy="361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Прямоугольник 191"/>
            <p:cNvSpPr/>
            <p:nvPr/>
          </p:nvSpPr>
          <p:spPr>
            <a:xfrm>
              <a:off x="6956104" y="1488032"/>
              <a:ext cx="3305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i="1" dirty="0" smtClean="0"/>
                <a:t>Н</a:t>
              </a:r>
              <a:endParaRPr lang="ru-RU" dirty="0"/>
            </a:p>
          </p:txBody>
        </p:sp>
      </p:grp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0464" y="2390773"/>
            <a:ext cx="1085850" cy="752475"/>
          </a:xfrm>
          <a:prstGeom prst="rect">
            <a:avLst/>
          </a:prstGeom>
          <a:noFill/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3104" y="2547934"/>
            <a:ext cx="1276350" cy="381000"/>
          </a:xfrm>
          <a:prstGeom prst="rect">
            <a:avLst/>
          </a:prstGeom>
          <a:noFill/>
        </p:spPr>
      </p:pic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0456" y="2447924"/>
            <a:ext cx="1790700" cy="838200"/>
          </a:xfrm>
          <a:prstGeom prst="rect">
            <a:avLst/>
          </a:prstGeom>
          <a:noFill/>
        </p:spPr>
      </p:pic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4" name="Picture 3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1447" y="3376618"/>
            <a:ext cx="2047875" cy="838200"/>
          </a:xfrm>
          <a:prstGeom prst="rect">
            <a:avLst/>
          </a:prstGeom>
          <a:noFill/>
        </p:spPr>
      </p:pic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7" name="Picture 3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3156" y="3176593"/>
            <a:ext cx="3048000" cy="1038225"/>
          </a:xfrm>
          <a:prstGeom prst="rect">
            <a:avLst/>
          </a:prstGeom>
          <a:noFill/>
        </p:spPr>
      </p:pic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39" name="Picture 3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67209"/>
            <a:ext cx="1371600" cy="447675"/>
          </a:xfrm>
          <a:prstGeom prst="rect">
            <a:avLst/>
          </a:prstGeom>
          <a:noFill/>
        </p:spPr>
      </p:pic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42" name="Picture 38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10268" y="4267209"/>
            <a:ext cx="1333500" cy="447675"/>
          </a:xfrm>
          <a:prstGeom prst="rect">
            <a:avLst/>
          </a:prstGeom>
          <a:noFill/>
        </p:spPr>
      </p:pic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44" name="Picture 4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48566" y="4214818"/>
            <a:ext cx="1295400" cy="428625"/>
          </a:xfrm>
          <a:prstGeom prst="rect">
            <a:avLst/>
          </a:prstGeom>
          <a:noFill/>
        </p:spPr>
      </p:pic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47" name="Picture 4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714884"/>
            <a:ext cx="2743200" cy="438150"/>
          </a:xfrm>
          <a:prstGeom prst="rect">
            <a:avLst/>
          </a:prstGeom>
          <a:noFill/>
        </p:spPr>
      </p:pic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50" name="Picture 4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681685"/>
            <a:ext cx="3829050" cy="962025"/>
          </a:xfrm>
          <a:prstGeom prst="rect">
            <a:avLst/>
          </a:prstGeom>
          <a:noFill/>
        </p:spPr>
      </p:pic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1" name="Группа 220"/>
          <p:cNvGrpSpPr/>
          <p:nvPr/>
        </p:nvGrpSpPr>
        <p:grpSpPr>
          <a:xfrm>
            <a:off x="5072066" y="5643578"/>
            <a:ext cx="3714776" cy="857256"/>
            <a:chOff x="2143108" y="5643578"/>
            <a:chExt cx="6643734" cy="1000132"/>
          </a:xfrm>
        </p:grpSpPr>
        <p:sp>
          <p:nvSpPr>
            <p:cNvPr id="222" name="Прямоугольная выноска 221"/>
            <p:cNvSpPr/>
            <p:nvPr/>
          </p:nvSpPr>
          <p:spPr>
            <a:xfrm rot="10800000">
              <a:off x="2143108" y="5643578"/>
              <a:ext cx="6643734" cy="1000132"/>
            </a:xfrm>
            <a:prstGeom prst="wedgeRectCallout">
              <a:avLst>
                <a:gd name="adj1" fmla="val 77197"/>
                <a:gd name="adj2" fmla="val -79105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3" name="Picture 49"/>
            <p:cNvPicPr>
              <a:picLocks noChangeAspect="1" noChangeArrowheads="1"/>
            </p:cNvPicPr>
            <p:nvPr/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605" y="5805510"/>
              <a:ext cx="4657725" cy="838200"/>
            </a:xfrm>
            <a:prstGeom prst="rect">
              <a:avLst/>
            </a:prstGeom>
            <a:noFill/>
          </p:spPr>
        </p:pic>
      </p:grp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53" name="Picture 4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5729" y="4676789"/>
            <a:ext cx="1209675" cy="752475"/>
          </a:xfrm>
          <a:prstGeom prst="rect">
            <a:avLst/>
          </a:prstGeom>
          <a:noFill/>
        </p:spPr>
      </p:pic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1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5" dur="10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8" dur="2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826CC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7" grpId="0" animBg="1"/>
      <p:bldP spid="106" grpId="0" animBg="1"/>
      <p:bldP spid="163" grpId="0"/>
      <p:bldP spid="164" grpId="0"/>
      <p:bldP spid="1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олилиния 68"/>
          <p:cNvSpPr/>
          <p:nvPr/>
        </p:nvSpPr>
        <p:spPr>
          <a:xfrm flipH="1">
            <a:off x="642910" y="2214530"/>
            <a:ext cx="2286048" cy="2214578"/>
          </a:xfrm>
          <a:custGeom>
            <a:avLst/>
            <a:gdLst>
              <a:gd name="connsiteX0" fmla="*/ 0 w 642942"/>
              <a:gd name="connsiteY0" fmla="*/ 1000132 h 1000132"/>
              <a:gd name="connsiteX1" fmla="*/ 0 w 642942"/>
              <a:gd name="connsiteY1" fmla="*/ 0 h 1000132"/>
              <a:gd name="connsiteX2" fmla="*/ 642942 w 642942"/>
              <a:gd name="connsiteY2" fmla="*/ 1000132 h 1000132"/>
              <a:gd name="connsiteX3" fmla="*/ 0 w 642942"/>
              <a:gd name="connsiteY3" fmla="*/ 1000132 h 1000132"/>
              <a:gd name="connsiteX0" fmla="*/ 0 w 1214478"/>
              <a:gd name="connsiteY0" fmla="*/ 714356 h 1000132"/>
              <a:gd name="connsiteX1" fmla="*/ 571536 w 1214478"/>
              <a:gd name="connsiteY1" fmla="*/ 0 h 1000132"/>
              <a:gd name="connsiteX2" fmla="*/ 1214478 w 1214478"/>
              <a:gd name="connsiteY2" fmla="*/ 1000132 h 1000132"/>
              <a:gd name="connsiteX3" fmla="*/ 0 w 1214478"/>
              <a:gd name="connsiteY3" fmla="*/ 714356 h 1000132"/>
              <a:gd name="connsiteX0" fmla="*/ 0 w 1214478"/>
              <a:gd name="connsiteY0" fmla="*/ 1643074 h 1928850"/>
              <a:gd name="connsiteX1" fmla="*/ 32 w 1214478"/>
              <a:gd name="connsiteY1" fmla="*/ 0 h 1928850"/>
              <a:gd name="connsiteX2" fmla="*/ 1214478 w 1214478"/>
              <a:gd name="connsiteY2" fmla="*/ 1928850 h 1928850"/>
              <a:gd name="connsiteX3" fmla="*/ 0 w 1214478"/>
              <a:gd name="connsiteY3" fmla="*/ 1643074 h 1928850"/>
              <a:gd name="connsiteX0" fmla="*/ 0 w 2286048"/>
              <a:gd name="connsiteY0" fmla="*/ 1643074 h 2214578"/>
              <a:gd name="connsiteX1" fmla="*/ 32 w 2286048"/>
              <a:gd name="connsiteY1" fmla="*/ 0 h 2214578"/>
              <a:gd name="connsiteX2" fmla="*/ 2286048 w 2286048"/>
              <a:gd name="connsiteY2" fmla="*/ 2214578 h 2214578"/>
              <a:gd name="connsiteX3" fmla="*/ 0 w 2286048"/>
              <a:gd name="connsiteY3" fmla="*/ 1643074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48" h="2214578">
                <a:moveTo>
                  <a:pt x="0" y="1643074"/>
                </a:moveTo>
                <a:cubicBezTo>
                  <a:pt x="11" y="1095383"/>
                  <a:pt x="21" y="547691"/>
                  <a:pt x="32" y="0"/>
                </a:cubicBezTo>
                <a:lnTo>
                  <a:pt x="2286048" y="2214578"/>
                </a:lnTo>
                <a:lnTo>
                  <a:pt x="0" y="1643074"/>
                </a:lnTo>
                <a:close/>
              </a:path>
            </a:pathLst>
          </a:custGeom>
          <a:solidFill>
            <a:srgbClr val="FF00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 flipH="1">
            <a:off x="642910" y="2214530"/>
            <a:ext cx="857288" cy="2214578"/>
          </a:xfrm>
          <a:custGeom>
            <a:avLst/>
            <a:gdLst>
              <a:gd name="connsiteX0" fmla="*/ 0 w 1285884"/>
              <a:gd name="connsiteY0" fmla="*/ 1428760 h 1428760"/>
              <a:gd name="connsiteX1" fmla="*/ 0 w 1285884"/>
              <a:gd name="connsiteY1" fmla="*/ 0 h 1428760"/>
              <a:gd name="connsiteX2" fmla="*/ 1285884 w 1285884"/>
              <a:gd name="connsiteY2" fmla="*/ 1428760 h 1428760"/>
              <a:gd name="connsiteX3" fmla="*/ 0 w 1285884"/>
              <a:gd name="connsiteY3" fmla="*/ 1428760 h 1428760"/>
              <a:gd name="connsiteX0" fmla="*/ 0 w 1285916"/>
              <a:gd name="connsiteY0" fmla="*/ 571480 h 1428760"/>
              <a:gd name="connsiteX1" fmla="*/ 32 w 1285916"/>
              <a:gd name="connsiteY1" fmla="*/ 0 h 1428760"/>
              <a:gd name="connsiteX2" fmla="*/ 1285916 w 1285916"/>
              <a:gd name="connsiteY2" fmla="*/ 1428760 h 1428760"/>
              <a:gd name="connsiteX3" fmla="*/ 0 w 1285916"/>
              <a:gd name="connsiteY3" fmla="*/ 571480 h 1428760"/>
              <a:gd name="connsiteX0" fmla="*/ 0 w 1285916"/>
              <a:gd name="connsiteY0" fmla="*/ 1643074 h 2500354"/>
              <a:gd name="connsiteX1" fmla="*/ 71470 w 1285916"/>
              <a:gd name="connsiteY1" fmla="*/ 0 h 2500354"/>
              <a:gd name="connsiteX2" fmla="*/ 1285916 w 1285916"/>
              <a:gd name="connsiteY2" fmla="*/ 2500354 h 2500354"/>
              <a:gd name="connsiteX3" fmla="*/ 0 w 1285916"/>
              <a:gd name="connsiteY3" fmla="*/ 1643074 h 2500354"/>
              <a:gd name="connsiteX0" fmla="*/ 0 w 857288"/>
              <a:gd name="connsiteY0" fmla="*/ 1643074 h 2214578"/>
              <a:gd name="connsiteX1" fmla="*/ 71470 w 857288"/>
              <a:gd name="connsiteY1" fmla="*/ 0 h 2214578"/>
              <a:gd name="connsiteX2" fmla="*/ 857288 w 857288"/>
              <a:gd name="connsiteY2" fmla="*/ 2214578 h 2214578"/>
              <a:gd name="connsiteX3" fmla="*/ 0 w 857288"/>
              <a:gd name="connsiteY3" fmla="*/ 1643074 h 2214578"/>
              <a:gd name="connsiteX0" fmla="*/ 0 w 857288"/>
              <a:gd name="connsiteY0" fmla="*/ 1643074 h 2214578"/>
              <a:gd name="connsiteX1" fmla="*/ 71470 w 857288"/>
              <a:gd name="connsiteY1" fmla="*/ 0 h 2214578"/>
              <a:gd name="connsiteX2" fmla="*/ 857288 w 857288"/>
              <a:gd name="connsiteY2" fmla="*/ 2214578 h 2214578"/>
              <a:gd name="connsiteX3" fmla="*/ 775617 w 857288"/>
              <a:gd name="connsiteY3" fmla="*/ 2168784 h 2214578"/>
              <a:gd name="connsiteX4" fmla="*/ 0 w 857288"/>
              <a:gd name="connsiteY4" fmla="*/ 1643074 h 221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88" h="2214578">
                <a:moveTo>
                  <a:pt x="0" y="1643074"/>
                </a:moveTo>
                <a:cubicBezTo>
                  <a:pt x="11" y="1452581"/>
                  <a:pt x="71459" y="190493"/>
                  <a:pt x="71470" y="0"/>
                </a:cubicBezTo>
                <a:lnTo>
                  <a:pt x="857288" y="2214578"/>
                </a:lnTo>
                <a:lnTo>
                  <a:pt x="775617" y="2168784"/>
                </a:lnTo>
                <a:lnTo>
                  <a:pt x="0" y="1643074"/>
                </a:lnTo>
                <a:close/>
              </a:path>
            </a:pathLst>
          </a:custGeom>
          <a:solidFill>
            <a:srgbClr val="00E266">
              <a:alpha val="3568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316" y="142852"/>
            <a:ext cx="4282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призме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5318" y="142852"/>
            <a:ext cx="952500" cy="381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29256" y="142852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,все ребра которой равны 1,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488" y="500042"/>
            <a:ext cx="52489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 косинус угла между прямыми АВ и </a:t>
            </a:r>
            <a:endParaRPr lang="ru-RU" sz="2000" dirty="0"/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9721" y="500042"/>
            <a:ext cx="466725" cy="381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100010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способ</a:t>
            </a:r>
            <a:endParaRPr lang="ru-RU" sz="24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85720" y="1714488"/>
            <a:ext cx="3571900" cy="3513733"/>
            <a:chOff x="71406" y="1214422"/>
            <a:chExt cx="3571900" cy="3513733"/>
          </a:xfrm>
        </p:grpSpPr>
        <p:grpSp>
          <p:nvGrpSpPr>
            <p:cNvPr id="10" name="Группа 69"/>
            <p:cNvGrpSpPr/>
            <p:nvPr/>
          </p:nvGrpSpPr>
          <p:grpSpPr>
            <a:xfrm>
              <a:off x="428596" y="1714708"/>
              <a:ext cx="2733071" cy="2574306"/>
              <a:chOff x="1483327" y="857232"/>
              <a:chExt cx="2733071" cy="3716364"/>
            </a:xfrm>
          </p:grpSpPr>
          <p:cxnSp>
            <p:nvCxnSpPr>
              <p:cNvPr id="23" name="Прямая соединительная линия 2"/>
              <p:cNvCxnSpPr/>
              <p:nvPr/>
            </p:nvCxnSpPr>
            <p:spPr>
              <a:xfrm>
                <a:off x="2285984" y="3214686"/>
                <a:ext cx="1500198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2000232" y="4572008"/>
                <a:ext cx="142876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0800000" flipV="1">
                <a:off x="1500166" y="3214686"/>
                <a:ext cx="785818" cy="714380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6200000" flipH="1">
                <a:off x="1428728" y="4000504"/>
                <a:ext cx="642942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16200000" flipH="1">
                <a:off x="3714746" y="3286125"/>
                <a:ext cx="571503" cy="428626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 flipH="1" flipV="1">
                <a:off x="3428992" y="3786190"/>
                <a:ext cx="785818" cy="78581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1107257" y="2035959"/>
                <a:ext cx="235745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616182" y="2026438"/>
                <a:ext cx="234000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3045604" y="2597942"/>
                <a:ext cx="234000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16200000" flipH="1">
                <a:off x="804668" y="3377149"/>
                <a:ext cx="2357450" cy="1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16200000" flipH="1">
                <a:off x="313088" y="2741851"/>
                <a:ext cx="2357317" cy="1684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2250265" y="3393281"/>
                <a:ext cx="2357454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000232" y="2214554"/>
                <a:ext cx="1428760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2285984" y="857232"/>
                <a:ext cx="1500198" cy="158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0800000" flipV="1">
                <a:off x="1500166" y="857232"/>
                <a:ext cx="785818" cy="71438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3714744" y="928670"/>
                <a:ext cx="571504" cy="42862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6200000" flipH="1">
                <a:off x="1428728" y="1643050"/>
                <a:ext cx="642942" cy="500066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 flipH="1" flipV="1">
                <a:off x="3428992" y="1428736"/>
                <a:ext cx="785818" cy="785818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Прямоугольник 10"/>
            <p:cNvSpPr/>
            <p:nvPr/>
          </p:nvSpPr>
          <p:spPr>
            <a:xfrm>
              <a:off x="3102564" y="3415729"/>
              <a:ext cx="39786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endParaRPr lang="ru-RU" sz="32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700490" y="2915663"/>
              <a:ext cx="44275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D</a:t>
              </a:r>
              <a:endParaRPr lang="ru-RU" sz="32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14414" y="2857496"/>
              <a:ext cx="38504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endParaRPr lang="ru-RU" sz="32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6214" y="3558605"/>
              <a:ext cx="37382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F</a:t>
              </a:r>
              <a:endParaRPr lang="ru-RU" sz="32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643174" y="1214422"/>
              <a:ext cx="58221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D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105979" y="1785926"/>
              <a:ext cx="5373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С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000232" y="2071678"/>
              <a:ext cx="55496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56069" y="2357430"/>
              <a:ext cx="57259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4414" y="1214422"/>
              <a:ext cx="52450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Е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1406" y="1643050"/>
              <a:ext cx="51328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/>
                <a:t>F</a:t>
              </a:r>
              <a:r>
                <a:rPr lang="ru-RU" sz="3200" b="1" i="1" baseline="-25000" dirty="0" smtClean="0"/>
                <a:t>1</a:t>
              </a:r>
              <a:endParaRPr lang="ru-RU" sz="32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28662" y="4143380"/>
              <a:ext cx="43313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А</a:t>
              </a:r>
              <a:endParaRPr lang="ru-RU" sz="3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370552" y="4143380"/>
              <a:ext cx="41549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/>
                <a:t>В</a:t>
              </a:r>
              <a:endParaRPr lang="ru-RU" sz="3200" dirty="0"/>
            </a:p>
          </p:txBody>
        </p:sp>
      </p:grpSp>
      <p:cxnSp>
        <p:nvCxnSpPr>
          <p:cNvPr id="42" name="Прямая соединительная линия 41"/>
          <p:cNvCxnSpPr>
            <a:endCxn id="14" idx="3"/>
          </p:cNvCxnSpPr>
          <p:nvPr/>
        </p:nvCxnSpPr>
        <p:spPr>
          <a:xfrm rot="5400000">
            <a:off x="39006" y="2961336"/>
            <a:ext cx="2065065" cy="714380"/>
          </a:xfrm>
          <a:prstGeom prst="line">
            <a:avLst/>
          </a:prstGeom>
          <a:ln w="381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188000" y="4788000"/>
            <a:ext cx="1357322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6428" y="1047736"/>
            <a:ext cx="1238250" cy="381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6181" y="1000108"/>
            <a:ext cx="5514975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Дуга 51"/>
          <p:cNvSpPr/>
          <p:nvPr/>
        </p:nvSpPr>
        <p:spPr>
          <a:xfrm>
            <a:off x="1404000" y="2214555"/>
            <a:ext cx="381918" cy="214314"/>
          </a:xfrm>
          <a:prstGeom prst="arc">
            <a:avLst>
              <a:gd name="adj1" fmla="val 19035339"/>
              <a:gd name="adj2" fmla="val 997836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404926"/>
            <a:ext cx="3181350" cy="3810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404926"/>
            <a:ext cx="2781300" cy="381000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1695443"/>
            <a:ext cx="4629150" cy="73342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3355" y="2405058"/>
            <a:ext cx="3228975" cy="38100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833686"/>
            <a:ext cx="3533775" cy="381000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7165" y="3119438"/>
            <a:ext cx="2847975" cy="381000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8082" y="3357562"/>
            <a:ext cx="5695950" cy="742950"/>
          </a:xfrm>
          <a:prstGeom prst="rect">
            <a:avLst/>
          </a:prstGeom>
          <a:noFill/>
        </p:spPr>
      </p:pic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4312" y="4071942"/>
            <a:ext cx="4248150" cy="381000"/>
          </a:xfrm>
          <a:prstGeom prst="rect">
            <a:avLst/>
          </a:prstGeom>
          <a:noFill/>
        </p:spPr>
      </p:pic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олилиния 77"/>
          <p:cNvSpPr/>
          <p:nvPr/>
        </p:nvSpPr>
        <p:spPr>
          <a:xfrm rot="5400000">
            <a:off x="750082" y="2178817"/>
            <a:ext cx="2107449" cy="2250296"/>
          </a:xfrm>
          <a:custGeom>
            <a:avLst/>
            <a:gdLst>
              <a:gd name="connsiteX0" fmla="*/ 0 w 1857388"/>
              <a:gd name="connsiteY0" fmla="*/ 928694 h 928694"/>
              <a:gd name="connsiteX1" fmla="*/ 0 w 1857388"/>
              <a:gd name="connsiteY1" fmla="*/ 0 h 928694"/>
              <a:gd name="connsiteX2" fmla="*/ 1857388 w 1857388"/>
              <a:gd name="connsiteY2" fmla="*/ 928694 h 928694"/>
              <a:gd name="connsiteX3" fmla="*/ 0 w 1857388"/>
              <a:gd name="connsiteY3" fmla="*/ 928694 h 928694"/>
              <a:gd name="connsiteX0" fmla="*/ 0 w 1893139"/>
              <a:gd name="connsiteY0" fmla="*/ 1321579 h 1321579"/>
              <a:gd name="connsiteX1" fmla="*/ 35751 w 1893139"/>
              <a:gd name="connsiteY1" fmla="*/ 0 h 1321579"/>
              <a:gd name="connsiteX2" fmla="*/ 1893139 w 1893139"/>
              <a:gd name="connsiteY2" fmla="*/ 928694 h 1321579"/>
              <a:gd name="connsiteX3" fmla="*/ 0 w 1893139"/>
              <a:gd name="connsiteY3" fmla="*/ 1321579 h 1321579"/>
              <a:gd name="connsiteX0" fmla="*/ 0 w 2107449"/>
              <a:gd name="connsiteY0" fmla="*/ 1321579 h 2035953"/>
              <a:gd name="connsiteX1" fmla="*/ 35751 w 2107449"/>
              <a:gd name="connsiteY1" fmla="*/ 0 h 2035953"/>
              <a:gd name="connsiteX2" fmla="*/ 2107449 w 2107449"/>
              <a:gd name="connsiteY2" fmla="*/ 2035953 h 2035953"/>
              <a:gd name="connsiteX3" fmla="*/ 0 w 2107449"/>
              <a:gd name="connsiteY3" fmla="*/ 1321579 h 2035953"/>
              <a:gd name="connsiteX0" fmla="*/ 0 w 2107449"/>
              <a:gd name="connsiteY0" fmla="*/ 1535922 h 2250296"/>
              <a:gd name="connsiteX1" fmla="*/ 33 w 2107449"/>
              <a:gd name="connsiteY1" fmla="*/ 0 h 2250296"/>
              <a:gd name="connsiteX2" fmla="*/ 2107449 w 2107449"/>
              <a:gd name="connsiteY2" fmla="*/ 2250296 h 2250296"/>
              <a:gd name="connsiteX3" fmla="*/ 0 w 2107449"/>
              <a:gd name="connsiteY3" fmla="*/ 1535922 h 225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7449" h="2250296">
                <a:moveTo>
                  <a:pt x="0" y="1535922"/>
                </a:moveTo>
                <a:lnTo>
                  <a:pt x="33" y="0"/>
                </a:lnTo>
                <a:lnTo>
                  <a:pt x="2107449" y="2250296"/>
                </a:lnTo>
                <a:lnTo>
                  <a:pt x="0" y="1535922"/>
                </a:lnTo>
                <a:close/>
              </a:path>
            </a:pathLst>
          </a:custGeom>
          <a:solidFill>
            <a:srgbClr val="7030A0">
              <a:alpha val="58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5245" y="4500570"/>
            <a:ext cx="3724275" cy="800100"/>
          </a:xfrm>
          <a:prstGeom prst="rect">
            <a:avLst/>
          </a:prstGeom>
          <a:noFill/>
        </p:spPr>
      </p:pic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515" y="5286388"/>
            <a:ext cx="4638675" cy="819150"/>
          </a:xfrm>
          <a:prstGeom prst="rect">
            <a:avLst/>
          </a:prstGeom>
          <a:noFill/>
        </p:spPr>
      </p:pic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513" y="5462607"/>
            <a:ext cx="1266825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0.00139 L 0.02032 -0.3761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1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55" grpId="0" animBg="1"/>
      <p:bldP spid="52" grpId="0" animBg="1"/>
      <p:bldP spid="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Группа 61"/>
          <p:cNvGrpSpPr/>
          <p:nvPr/>
        </p:nvGrpSpPr>
        <p:grpSpPr>
          <a:xfrm>
            <a:off x="428596" y="4429132"/>
            <a:ext cx="785818" cy="1500198"/>
            <a:chOff x="428596" y="4429132"/>
            <a:chExt cx="785818" cy="1500198"/>
          </a:xfrm>
        </p:grpSpPr>
        <p:cxnSp>
          <p:nvCxnSpPr>
            <p:cNvPr id="56" name="Прямая со стрелкой 55"/>
            <p:cNvCxnSpPr/>
            <p:nvPr/>
          </p:nvCxnSpPr>
          <p:spPr>
            <a:xfrm rot="5400000">
              <a:off x="285720" y="4929198"/>
              <a:ext cx="1428760" cy="42862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Прямоугольник 60"/>
            <p:cNvSpPr/>
            <p:nvPr/>
          </p:nvSpPr>
          <p:spPr>
            <a:xfrm>
              <a:off x="428596" y="5406110"/>
              <a:ext cx="381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Х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48316" y="142852"/>
            <a:ext cx="4282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правильной шестиугольной призме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05318" y="142852"/>
            <a:ext cx="952500" cy="381000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5429256" y="142852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,все ребра которой равны 1, </a:t>
            </a:r>
            <a:endParaRPr lang="ru-RU" sz="2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61488" y="500042"/>
            <a:ext cx="5675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 косинус угла между прямыми АВ</a:t>
            </a:r>
            <a:r>
              <a:rPr lang="ru-RU" sz="2000" baseline="-25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 ВС</a:t>
            </a:r>
            <a:r>
              <a:rPr lang="ru-RU" sz="2000" baseline="-25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grpSp>
        <p:nvGrpSpPr>
          <p:cNvPr id="50" name="Группа 49"/>
          <p:cNvGrpSpPr/>
          <p:nvPr/>
        </p:nvGrpSpPr>
        <p:grpSpPr>
          <a:xfrm>
            <a:off x="71406" y="2285992"/>
            <a:ext cx="3571900" cy="3513733"/>
            <a:chOff x="71406" y="2285992"/>
            <a:chExt cx="3571900" cy="3513733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71406" y="2285992"/>
              <a:ext cx="3571900" cy="3513733"/>
              <a:chOff x="71406" y="1214422"/>
              <a:chExt cx="3571900" cy="3513733"/>
            </a:xfrm>
          </p:grpSpPr>
          <p:grpSp>
            <p:nvGrpSpPr>
              <p:cNvPr id="3" name="Группа 69"/>
              <p:cNvGrpSpPr/>
              <p:nvPr/>
            </p:nvGrpSpPr>
            <p:grpSpPr>
              <a:xfrm>
                <a:off x="428596" y="1714708"/>
                <a:ext cx="2733071" cy="2574306"/>
                <a:chOff x="1483327" y="857232"/>
                <a:chExt cx="2733071" cy="3716364"/>
              </a:xfrm>
            </p:grpSpPr>
            <p:cxnSp>
              <p:nvCxnSpPr>
                <p:cNvPr id="16" name="Прямая соединительная линия 2"/>
                <p:cNvCxnSpPr/>
                <p:nvPr/>
              </p:nvCxnSpPr>
              <p:spPr>
                <a:xfrm>
                  <a:off x="2285984" y="3214686"/>
                  <a:ext cx="150019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2000232" y="4572008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10800000" flipV="1">
                  <a:off x="1500166" y="3214686"/>
                  <a:ext cx="785818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6200000" flipH="1">
                  <a:off x="1428728" y="4000504"/>
                  <a:ext cx="64294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16200000" flipH="1">
                  <a:off x="3714746" y="3286125"/>
                  <a:ext cx="571503" cy="42862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H="1" flipV="1">
                  <a:off x="3428992" y="3786190"/>
                  <a:ext cx="785818" cy="78581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1107257" y="2035959"/>
                  <a:ext cx="235745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5400000">
                  <a:off x="2616182" y="2026438"/>
                  <a:ext cx="234000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3045604" y="2597942"/>
                  <a:ext cx="234000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6200000" flipH="1">
                  <a:off x="804668" y="3377149"/>
                  <a:ext cx="2357450" cy="1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6200000" flipH="1">
                  <a:off x="313088" y="2741851"/>
                  <a:ext cx="2357317" cy="1684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>
                  <a:off x="2250265" y="3393281"/>
                  <a:ext cx="2357454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2000232" y="2214554"/>
                  <a:ext cx="1428760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2285984" y="857232"/>
                  <a:ext cx="1500198" cy="158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10800000" flipV="1">
                  <a:off x="1500166" y="857232"/>
                  <a:ext cx="785818" cy="71438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6200000" flipH="1">
                  <a:off x="3714744" y="928670"/>
                  <a:ext cx="571504" cy="42862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16200000" flipH="1">
                  <a:off x="1428728" y="1643050"/>
                  <a:ext cx="642942" cy="500066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 flipH="1" flipV="1">
                  <a:off x="3428992" y="1428736"/>
                  <a:ext cx="785818" cy="785818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Прямоугольник 3"/>
              <p:cNvSpPr/>
              <p:nvPr/>
            </p:nvSpPr>
            <p:spPr>
              <a:xfrm>
                <a:off x="3102564" y="3415729"/>
                <a:ext cx="3978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С</a:t>
                </a:r>
                <a:endParaRPr lang="ru-RU" sz="3200" dirty="0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700490" y="2915663"/>
                <a:ext cx="44275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D</a:t>
                </a:r>
                <a:endParaRPr lang="ru-RU" sz="3200" dirty="0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214414" y="2857496"/>
                <a:ext cx="38504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Е</a:t>
                </a:r>
                <a:endParaRPr lang="ru-RU" sz="3200" dirty="0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26214" y="3558605"/>
                <a:ext cx="37382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F</a:t>
                </a:r>
                <a:endParaRPr lang="ru-RU" sz="3200" dirty="0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643174" y="1214422"/>
                <a:ext cx="58221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D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105979" y="1785926"/>
                <a:ext cx="53732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С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000232" y="2071678"/>
                <a:ext cx="55496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В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356069" y="2357430"/>
                <a:ext cx="5725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А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1214414" y="1214422"/>
                <a:ext cx="5245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Е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71406" y="1643050"/>
                <a:ext cx="5132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/>
                  <a:t>F</a:t>
                </a:r>
                <a:r>
                  <a:rPr lang="ru-RU" sz="3200" b="1" i="1" baseline="-25000" dirty="0" smtClean="0"/>
                  <a:t>1</a:t>
                </a:r>
                <a:endParaRPr lang="ru-RU" sz="3200" dirty="0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928662" y="4143380"/>
                <a:ext cx="4331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А</a:t>
                </a:r>
                <a:endParaRPr lang="ru-RU" sz="3200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2370552" y="4143380"/>
                <a:ext cx="4154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i="1" dirty="0" smtClean="0"/>
                  <a:t>В</a:t>
                </a:r>
                <a:endParaRPr lang="ru-RU" sz="3200" dirty="0"/>
              </a:p>
            </p:txBody>
          </p:sp>
        </p:grpSp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852777" y="3823897"/>
              <a:ext cx="1609814" cy="145804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1693673" y="3908257"/>
              <a:ext cx="2143138" cy="7560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Группа 57"/>
          <p:cNvGrpSpPr/>
          <p:nvPr/>
        </p:nvGrpSpPr>
        <p:grpSpPr>
          <a:xfrm>
            <a:off x="785786" y="1571612"/>
            <a:ext cx="429422" cy="2858314"/>
            <a:chOff x="785786" y="1571612"/>
            <a:chExt cx="429422" cy="2858314"/>
          </a:xfrm>
        </p:grpSpPr>
        <p:cxnSp>
          <p:nvCxnSpPr>
            <p:cNvPr id="52" name="Прямая со стрелкой 51"/>
            <p:cNvCxnSpPr/>
            <p:nvPr/>
          </p:nvCxnSpPr>
          <p:spPr>
            <a:xfrm rot="5400000" flipH="1" flipV="1">
              <a:off x="-214346" y="3000372"/>
              <a:ext cx="2857520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Прямоугольник 56"/>
            <p:cNvSpPr/>
            <p:nvPr/>
          </p:nvSpPr>
          <p:spPr>
            <a:xfrm>
              <a:off x="785786" y="1571612"/>
              <a:ext cx="35618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Z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214414" y="4000504"/>
            <a:ext cx="2714644" cy="523220"/>
            <a:chOff x="1214414" y="4000504"/>
            <a:chExt cx="2714644" cy="523220"/>
          </a:xfrm>
        </p:grpSpPr>
        <p:cxnSp>
          <p:nvCxnSpPr>
            <p:cNvPr id="54" name="Прямая со стрелкой 53"/>
            <p:cNvCxnSpPr/>
            <p:nvPr/>
          </p:nvCxnSpPr>
          <p:spPr>
            <a:xfrm>
              <a:off x="1214414" y="4429132"/>
              <a:ext cx="2714644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Прямоугольник 58"/>
            <p:cNvSpPr/>
            <p:nvPr/>
          </p:nvSpPr>
          <p:spPr>
            <a:xfrm>
              <a:off x="3500430" y="4000504"/>
              <a:ext cx="37061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Y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3" name="Овал 62"/>
          <p:cNvSpPr/>
          <p:nvPr/>
        </p:nvSpPr>
        <p:spPr>
          <a:xfrm>
            <a:off x="857224" y="528638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2285984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285984" y="5286388"/>
            <a:ext cx="142876" cy="11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071802" y="31432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8" name="Группа 137"/>
          <p:cNvGrpSpPr/>
          <p:nvPr/>
        </p:nvGrpSpPr>
        <p:grpSpPr>
          <a:xfrm>
            <a:off x="6415103" y="571480"/>
            <a:ext cx="2371739" cy="1940968"/>
            <a:chOff x="6415103" y="571480"/>
            <a:chExt cx="2371739" cy="1940968"/>
          </a:xfrm>
        </p:grpSpPr>
        <p:cxnSp>
          <p:nvCxnSpPr>
            <p:cNvPr id="88" name="Прямая соединительная линия 87"/>
            <p:cNvCxnSpPr/>
            <p:nvPr/>
          </p:nvCxnSpPr>
          <p:spPr>
            <a:xfrm rot="16200000" flipH="1">
              <a:off x="6588000" y="1548000"/>
              <a:ext cx="1260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Левая круглая скобка 129"/>
            <p:cNvSpPr/>
            <p:nvPr/>
          </p:nvSpPr>
          <p:spPr>
            <a:xfrm rot="16200000">
              <a:off x="6929454" y="1428736"/>
              <a:ext cx="142876" cy="428628"/>
            </a:xfrm>
            <a:prstGeom prst="lef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7" name="Группа 136"/>
            <p:cNvGrpSpPr/>
            <p:nvPr/>
          </p:nvGrpSpPr>
          <p:grpSpPr>
            <a:xfrm>
              <a:off x="6415103" y="571480"/>
              <a:ext cx="2371739" cy="1940968"/>
              <a:chOff x="6415103" y="571480"/>
              <a:chExt cx="2371739" cy="1940968"/>
            </a:xfrm>
          </p:grpSpPr>
          <p:grpSp>
            <p:nvGrpSpPr>
              <p:cNvPr id="119" name="Группа 118"/>
              <p:cNvGrpSpPr/>
              <p:nvPr/>
            </p:nvGrpSpPr>
            <p:grpSpPr>
              <a:xfrm>
                <a:off x="6415103" y="571480"/>
                <a:ext cx="2371739" cy="1940968"/>
                <a:chOff x="6415103" y="571480"/>
                <a:chExt cx="2371739" cy="1940968"/>
              </a:xfrm>
            </p:grpSpPr>
            <p:grpSp>
              <p:nvGrpSpPr>
                <p:cNvPr id="67" name="Группа 66"/>
                <p:cNvGrpSpPr/>
                <p:nvPr/>
              </p:nvGrpSpPr>
              <p:grpSpPr>
                <a:xfrm>
                  <a:off x="6496114" y="571480"/>
                  <a:ext cx="2290728" cy="1940968"/>
                  <a:chOff x="6496114" y="571480"/>
                  <a:chExt cx="2290728" cy="1940968"/>
                </a:xfrm>
              </p:grpSpPr>
              <p:grpSp>
                <p:nvGrpSpPr>
                  <p:cNvPr id="68" name="Группа 147"/>
                  <p:cNvGrpSpPr/>
                  <p:nvPr/>
                </p:nvGrpSpPr>
                <p:grpSpPr>
                  <a:xfrm>
                    <a:off x="6786578" y="928670"/>
                    <a:ext cx="1714512" cy="1285884"/>
                    <a:chOff x="6324600" y="928670"/>
                    <a:chExt cx="2533680" cy="2216166"/>
                  </a:xfrm>
                </p:grpSpPr>
                <p:grpSp>
                  <p:nvGrpSpPr>
                    <p:cNvPr id="77" name="Группа 146"/>
                    <p:cNvGrpSpPr/>
                    <p:nvPr/>
                  </p:nvGrpSpPr>
                  <p:grpSpPr>
                    <a:xfrm>
                      <a:off x="6324600" y="939800"/>
                      <a:ext cx="2514600" cy="2184400"/>
                      <a:chOff x="6324600" y="939800"/>
                      <a:chExt cx="2514600" cy="2184400"/>
                    </a:xfrm>
                  </p:grpSpPr>
                  <p:sp>
                    <p:nvSpPr>
                      <p:cNvPr id="84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34200" y="939800"/>
                        <a:ext cx="1257300" cy="21717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368"/>
                          </a:cxn>
                          <a:cxn ang="0">
                            <a:pos x="792" y="0"/>
                          </a:cxn>
                        </a:cxnLst>
                        <a:rect l="0" t="0" r="r" b="b"/>
                        <a:pathLst>
                          <a:path w="792" h="1368">
                            <a:moveTo>
                              <a:pt x="0" y="1368"/>
                            </a:moveTo>
                            <a:lnTo>
                              <a:pt x="792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  <p:sp>
                    <p:nvSpPr>
                      <p:cNvPr id="85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959600" y="939800"/>
                        <a:ext cx="1231900" cy="21844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76" y="1376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776" h="1376">
                            <a:moveTo>
                              <a:pt x="776" y="1376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  <p:sp>
                    <p:nvSpPr>
                      <p:cNvPr id="86" name="Freeform 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24600" y="2019300"/>
                        <a:ext cx="2514600" cy="1270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584" y="8"/>
                          </a:cxn>
                          <a:cxn ang="0">
                            <a:pos x="0" y="0"/>
                          </a:cxn>
                        </a:cxnLst>
                        <a:rect l="0" t="0" r="r" b="b"/>
                        <a:pathLst>
                          <a:path w="1584" h="8">
                            <a:moveTo>
                              <a:pt x="1584" y="8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rgbClr val="002060"/>
                        </a:solidFill>
                        <a:round/>
                        <a:headEnd type="oval" w="med" len="med"/>
                        <a:tailEnd type="oval" w="med" len="med"/>
                      </a:ln>
                      <a:effectLst/>
                    </p:spPr>
                    <p:txBody>
                      <a:bodyPr/>
                      <a:lstStyle/>
                      <a:p>
                        <a:endParaRPr lang="ru-RU">
                          <a:ln>
                            <a:solidFill>
                              <a:sysClr val="windowText" lastClr="000000"/>
                            </a:solidFill>
                          </a:ln>
                        </a:endParaRPr>
                      </a:p>
                    </p:txBody>
                  </p:sp>
                </p:grpSp>
                <p:cxnSp>
                  <p:nvCxnSpPr>
                    <p:cNvPr id="78" name="Прямая соединительная линия 77"/>
                    <p:cNvCxnSpPr>
                      <a:stCxn id="85" idx="0"/>
                      <a:endCxn id="86" idx="0"/>
                    </p:cNvCxnSpPr>
                    <p:nvPr/>
                  </p:nvCxnSpPr>
                  <p:spPr>
                    <a:xfrm flipH="1">
                      <a:off x="6326184" y="941176"/>
                      <a:ext cx="634192" cy="107813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9" name="Прямая соединительная линия 78"/>
                    <p:cNvCxnSpPr>
                      <a:stCxn id="85" idx="0"/>
                    </p:cNvCxnSpPr>
                    <p:nvPr/>
                  </p:nvCxnSpPr>
                  <p:spPr>
                    <a:xfrm flipV="1">
                      <a:off x="6960376" y="928670"/>
                      <a:ext cx="1183524" cy="12506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Прямая соединительная линия 79"/>
                    <p:cNvCxnSpPr/>
                    <p:nvPr/>
                  </p:nvCxnSpPr>
                  <p:spPr>
                    <a:xfrm rot="16200000" flipH="1">
                      <a:off x="7965305" y="1178703"/>
                      <a:ext cx="1143008" cy="64294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1" name="Прямая соединительная линия 80"/>
                    <p:cNvCxnSpPr/>
                    <p:nvPr/>
                  </p:nvCxnSpPr>
                  <p:spPr>
                    <a:xfrm rot="5400000">
                      <a:off x="8001024" y="2285992"/>
                      <a:ext cx="1000132" cy="571504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Прямая соединительная линия 81"/>
                    <p:cNvCxnSpPr>
                      <a:stCxn id="86" idx="0"/>
                    </p:cNvCxnSpPr>
                    <p:nvPr/>
                  </p:nvCxnSpPr>
                  <p:spPr>
                    <a:xfrm>
                      <a:off x="6326184" y="2019308"/>
                      <a:ext cx="603270" cy="1052502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3" name="Прямая соединительная линия 82"/>
                    <p:cNvCxnSpPr/>
                    <p:nvPr/>
                  </p:nvCxnSpPr>
                  <p:spPr>
                    <a:xfrm>
                      <a:off x="6967542" y="3143248"/>
                      <a:ext cx="1247796" cy="1588"/>
                    </a:xfrm>
                    <a:prstGeom prst="line">
                      <a:avLst/>
                    </a:prstGeom>
                    <a:ln>
                      <a:solidFill>
                        <a:srgbClr val="00206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9" name="Прямоугольник 68"/>
                  <p:cNvSpPr/>
                  <p:nvPr/>
                </p:nvSpPr>
                <p:spPr>
                  <a:xfrm>
                    <a:off x="6962516" y="2143116"/>
                    <a:ext cx="32412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А</a:t>
                    </a:r>
                    <a:endParaRPr lang="ru-RU" dirty="0"/>
                  </a:p>
                </p:txBody>
              </p:sp>
              <p:sp>
                <p:nvSpPr>
                  <p:cNvPr id="70" name="Прямоугольник 69"/>
                  <p:cNvSpPr/>
                  <p:nvPr/>
                </p:nvSpPr>
                <p:spPr>
                  <a:xfrm>
                    <a:off x="7900828" y="2143116"/>
                    <a:ext cx="31451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В</a:t>
                    </a:r>
                    <a:endParaRPr lang="ru-RU" dirty="0"/>
                  </a:p>
                </p:txBody>
              </p:sp>
              <p:sp>
                <p:nvSpPr>
                  <p:cNvPr id="71" name="Прямоугольник 70"/>
                  <p:cNvSpPr/>
                  <p:nvPr/>
                </p:nvSpPr>
                <p:spPr>
                  <a:xfrm>
                    <a:off x="8481950" y="1357298"/>
                    <a:ext cx="304892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С</a:t>
                    </a:r>
                    <a:endParaRPr lang="ru-RU" dirty="0"/>
                  </a:p>
                </p:txBody>
              </p:sp>
              <p:sp>
                <p:nvSpPr>
                  <p:cNvPr id="72" name="Прямоугольник 71"/>
                  <p:cNvSpPr/>
                  <p:nvPr/>
                </p:nvSpPr>
                <p:spPr>
                  <a:xfrm>
                    <a:off x="8072462" y="630776"/>
                    <a:ext cx="33054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D</a:t>
                    </a:r>
                    <a:endParaRPr lang="ru-RU" dirty="0"/>
                  </a:p>
                </p:txBody>
              </p:sp>
              <p:sp>
                <p:nvSpPr>
                  <p:cNvPr id="73" name="Прямоугольник 72"/>
                  <p:cNvSpPr/>
                  <p:nvPr/>
                </p:nvSpPr>
                <p:spPr>
                  <a:xfrm>
                    <a:off x="6989768" y="571480"/>
                    <a:ext cx="29687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Е</a:t>
                    </a:r>
                    <a:endParaRPr lang="ru-RU" dirty="0"/>
                  </a:p>
                </p:txBody>
              </p:sp>
              <p:sp>
                <p:nvSpPr>
                  <p:cNvPr id="74" name="Прямоугольник 73"/>
                  <p:cNvSpPr/>
                  <p:nvPr/>
                </p:nvSpPr>
                <p:spPr>
                  <a:xfrm>
                    <a:off x="6496114" y="1357298"/>
                    <a:ext cx="290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F</a:t>
                    </a:r>
                    <a:endParaRPr lang="ru-RU" dirty="0"/>
                  </a:p>
                </p:txBody>
              </p:sp>
              <p:sp>
                <p:nvSpPr>
                  <p:cNvPr id="75" name="Прямоугольник 74"/>
                  <p:cNvSpPr/>
                  <p:nvPr/>
                </p:nvSpPr>
                <p:spPr>
                  <a:xfrm>
                    <a:off x="7143768" y="1202280"/>
                    <a:ext cx="33855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b="1" i="1" dirty="0" smtClean="0"/>
                      <a:t>О</a:t>
                    </a:r>
                    <a:endParaRPr lang="ru-RU" dirty="0"/>
                  </a:p>
                </p:txBody>
              </p:sp>
              <p:sp>
                <p:nvSpPr>
                  <p:cNvPr id="76" name="Овал 75"/>
                  <p:cNvSpPr/>
                  <p:nvPr/>
                </p:nvSpPr>
                <p:spPr>
                  <a:xfrm>
                    <a:off x="7572396" y="1500174"/>
                    <a:ext cx="142876" cy="1428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12" name="Левая фигурная скобка 111"/>
                <p:cNvSpPr/>
                <p:nvPr/>
              </p:nvSpPr>
              <p:spPr>
                <a:xfrm>
                  <a:off x="7056000" y="928670"/>
                  <a:ext cx="142876" cy="1260000"/>
                </a:xfrm>
                <a:prstGeom prst="leftBrace">
                  <a:avLst>
                    <a:gd name="adj1" fmla="val 8333"/>
                    <a:gd name="adj2" fmla="val 51481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1025" name="Picture 1"/>
                <p:cNvPicPr>
                  <a:picLocks noChangeAspect="1" noChangeArrowheads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415103" y="819135"/>
                  <a:ext cx="371475" cy="46672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18" name="Прямая со стрелкой 117"/>
                <p:cNvCxnSpPr/>
                <p:nvPr/>
              </p:nvCxnSpPr>
              <p:spPr>
                <a:xfrm>
                  <a:off x="6786578" y="1214422"/>
                  <a:ext cx="357190" cy="21431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Прямоугольник 123"/>
              <p:cNvSpPr/>
              <p:nvPr/>
            </p:nvSpPr>
            <p:spPr>
              <a:xfrm>
                <a:off x="8270842" y="100010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>
                <a:off x="7500958" y="64291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126" name="Прямоугольник 125"/>
              <p:cNvSpPr/>
              <p:nvPr/>
            </p:nvSpPr>
            <p:spPr>
              <a:xfrm>
                <a:off x="7858148" y="127371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sp>
            <p:nvSpPr>
              <p:cNvPr id="127" name="Прямоугольник 126"/>
              <p:cNvSpPr/>
              <p:nvPr/>
            </p:nvSpPr>
            <p:spPr>
              <a:xfrm>
                <a:off x="7643834" y="987966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i="1" dirty="0" smtClean="0"/>
                  <a:t>1</a:t>
                </a:r>
                <a:endParaRPr lang="ru-RU" dirty="0"/>
              </a:p>
            </p:txBody>
          </p:sp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615128" y="1614480"/>
                <a:ext cx="171450" cy="742950"/>
              </a:xfrm>
              <a:prstGeom prst="rect">
                <a:avLst/>
              </a:prstGeom>
              <a:noFill/>
            </p:spPr>
          </p:pic>
        </p:grpSp>
        <p:cxnSp>
          <p:nvCxnSpPr>
            <p:cNvPr id="136" name="Прямая со стрелкой 135"/>
            <p:cNvCxnSpPr>
              <a:endCxn id="130" idx="1"/>
            </p:cNvCxnSpPr>
            <p:nvPr/>
          </p:nvCxnSpPr>
          <p:spPr>
            <a:xfrm rot="5400000" flipH="1" flipV="1">
              <a:off x="6750859" y="1750207"/>
              <a:ext cx="285752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3910" y="933436"/>
            <a:ext cx="1504950" cy="4953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933436"/>
            <a:ext cx="1628775" cy="4953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5296" y="962011"/>
            <a:ext cx="1581150" cy="466725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65" name="Группа 164"/>
          <p:cNvGrpSpPr/>
          <p:nvPr/>
        </p:nvGrpSpPr>
        <p:grpSpPr>
          <a:xfrm>
            <a:off x="1500166" y="1428735"/>
            <a:ext cx="4857784" cy="857257"/>
            <a:chOff x="1500166" y="1428735"/>
            <a:chExt cx="4857784" cy="857257"/>
          </a:xfrm>
        </p:grpSpPr>
        <p:sp>
          <p:nvSpPr>
            <p:cNvPr id="154" name="Прямоугольная выноска 153"/>
            <p:cNvSpPr/>
            <p:nvPr/>
          </p:nvSpPr>
          <p:spPr>
            <a:xfrm>
              <a:off x="1500166" y="1428735"/>
              <a:ext cx="4857784" cy="857253"/>
            </a:xfrm>
            <a:prstGeom prst="wedgeRectCallout">
              <a:avLst>
                <a:gd name="adj1" fmla="val 8366"/>
                <a:gd name="adj2" fmla="val -57392"/>
              </a:avLst>
            </a:prstGeo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1785926"/>
              <a:ext cx="3263833" cy="285751"/>
            </a:xfrm>
            <a:prstGeom prst="rect">
              <a:avLst/>
            </a:prstGeom>
            <a:noFill/>
          </p:spPr>
        </p:pic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2009767"/>
              <a:ext cx="2266950" cy="276225"/>
            </a:xfrm>
            <a:prstGeom prst="rect">
              <a:avLst/>
            </a:prstGeom>
            <a:noFill/>
          </p:spPr>
        </p:pic>
        <p:pic>
          <p:nvPicPr>
            <p:cNvPr id="1051" name="Picture 27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14480" y="1438263"/>
              <a:ext cx="1943100" cy="276225"/>
            </a:xfrm>
            <a:prstGeom prst="rect">
              <a:avLst/>
            </a:prstGeom>
            <a:noFill/>
          </p:spPr>
        </p:pic>
      </p:grp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0240" y="1543040"/>
            <a:ext cx="3028950" cy="457200"/>
          </a:xfrm>
          <a:prstGeom prst="rect">
            <a:avLst/>
          </a:prstGeom>
          <a:noFill/>
        </p:spPr>
      </p:pic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79" name="Группа 178"/>
          <p:cNvGrpSpPr/>
          <p:nvPr/>
        </p:nvGrpSpPr>
        <p:grpSpPr>
          <a:xfrm>
            <a:off x="3714744" y="2428868"/>
            <a:ext cx="5214974" cy="885827"/>
            <a:chOff x="3714744" y="2428868"/>
            <a:chExt cx="5214974" cy="885827"/>
          </a:xfrm>
        </p:grpSpPr>
        <p:sp>
          <p:nvSpPr>
            <p:cNvPr id="170" name="Прямоугольная выноска 169"/>
            <p:cNvSpPr/>
            <p:nvPr/>
          </p:nvSpPr>
          <p:spPr>
            <a:xfrm>
              <a:off x="3714744" y="2428868"/>
              <a:ext cx="5214974" cy="857256"/>
            </a:xfrm>
            <a:prstGeom prst="wedgeRectCallout">
              <a:avLst>
                <a:gd name="adj1" fmla="val -47193"/>
                <a:gd name="adj2" fmla="val -113265"/>
              </a:avLst>
            </a:prstGeom>
            <a:gradFill>
              <a:gsLst>
                <a:gs pos="50000">
                  <a:srgbClr val="00B0F0">
                    <a:alpha val="15000"/>
                  </a:srgbClr>
                </a:gs>
                <a:gs pos="82000">
                  <a:srgbClr val="FFFF00">
                    <a:alpha val="51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57" name="Picture 3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7654" y="2714620"/>
              <a:ext cx="4857750" cy="600075"/>
            </a:xfrm>
            <a:prstGeom prst="rect">
              <a:avLst/>
            </a:prstGeom>
            <a:noFill/>
          </p:spPr>
        </p:pic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3342" y="2438395"/>
              <a:ext cx="1371600" cy="276225"/>
            </a:xfrm>
            <a:prstGeom prst="rect">
              <a:avLst/>
            </a:prstGeom>
            <a:noFill/>
          </p:spPr>
        </p:pic>
      </p:grp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9054" y="2500309"/>
            <a:ext cx="1314450" cy="428625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67" name="Picture 4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3554" y="2357430"/>
            <a:ext cx="1485900" cy="752475"/>
          </a:xfrm>
          <a:prstGeom prst="rect">
            <a:avLst/>
          </a:prstGeom>
          <a:noFill/>
        </p:spPr>
      </p:pic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6670" y="3167066"/>
            <a:ext cx="1866900" cy="762000"/>
          </a:xfrm>
          <a:prstGeom prst="rect">
            <a:avLst/>
          </a:prstGeom>
          <a:noFill/>
        </p:spPr>
      </p:pic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38842" y="2962279"/>
            <a:ext cx="3048000" cy="1038225"/>
          </a:xfrm>
          <a:prstGeom prst="rect">
            <a:avLst/>
          </a:prstGeom>
          <a:noFill/>
        </p:spPr>
      </p:pic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86247" y="3886210"/>
            <a:ext cx="3629025" cy="971550"/>
          </a:xfrm>
          <a:prstGeom prst="rect">
            <a:avLst/>
          </a:prstGeom>
          <a:noFill/>
        </p:spPr>
      </p:pic>
      <p:sp>
        <p:nvSpPr>
          <p:cNvPr id="1077" name="Rectangle 53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5" name="Группа 194"/>
          <p:cNvGrpSpPr/>
          <p:nvPr/>
        </p:nvGrpSpPr>
        <p:grpSpPr>
          <a:xfrm>
            <a:off x="3571868" y="5072074"/>
            <a:ext cx="5072098" cy="857256"/>
            <a:chOff x="2143108" y="5786454"/>
            <a:chExt cx="5510427" cy="857256"/>
          </a:xfrm>
        </p:grpSpPr>
        <p:sp>
          <p:nvSpPr>
            <p:cNvPr id="196" name="Прямоугольная выноска 195"/>
            <p:cNvSpPr/>
            <p:nvPr/>
          </p:nvSpPr>
          <p:spPr>
            <a:xfrm rot="10800000">
              <a:off x="2143108" y="5786454"/>
              <a:ext cx="5510427" cy="785818"/>
            </a:xfrm>
            <a:prstGeom prst="wedgeRectCallout">
              <a:avLst>
                <a:gd name="adj1" fmla="val 39053"/>
                <a:gd name="adj2" fmla="val 96118"/>
              </a:avLst>
            </a:prstGeom>
            <a:gradFill flip="none" rotWithShape="1">
              <a:gsLst>
                <a:gs pos="50000">
                  <a:srgbClr val="00B0F0">
                    <a:alpha val="16000"/>
                  </a:srgbClr>
                </a:gs>
                <a:gs pos="100000">
                  <a:srgbClr val="FFFF00">
                    <a:alpha val="33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7" name="Picture 49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4605" y="5805510"/>
              <a:ext cx="4657725" cy="838200"/>
            </a:xfrm>
            <a:prstGeom prst="rect">
              <a:avLst/>
            </a:prstGeom>
            <a:noFill/>
          </p:spPr>
        </p:pic>
      </p:grp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0160" y="5895997"/>
            <a:ext cx="1028700" cy="676275"/>
          </a:xfrm>
          <a:prstGeom prst="rect">
            <a:avLst/>
          </a:prstGeom>
          <a:noFill/>
        </p:spPr>
      </p:pic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8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000" fill="hold"/>
                                        <p:tgtEl>
                                          <p:spTgt spid="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554</Words>
  <Application>Microsoft Office PowerPoint</Application>
  <PresentationFormat>Экран (4:3)</PresentationFormat>
  <Paragraphs>248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186</cp:revision>
  <dcterms:created xsi:type="dcterms:W3CDTF">2012-06-07T19:16:20Z</dcterms:created>
  <dcterms:modified xsi:type="dcterms:W3CDTF">2012-06-18T14:39:35Z</dcterms:modified>
</cp:coreProperties>
</file>