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1" r:id="rId3"/>
    <p:sldId id="262" r:id="rId4"/>
    <p:sldId id="284" r:id="rId5"/>
    <p:sldId id="285" r:id="rId6"/>
    <p:sldId id="286" r:id="rId7"/>
    <p:sldId id="287" r:id="rId8"/>
    <p:sldId id="268" r:id="rId9"/>
    <p:sldId id="269" r:id="rId10"/>
    <p:sldId id="270" r:id="rId11"/>
    <p:sldId id="271" r:id="rId12"/>
    <p:sldId id="292" r:id="rId13"/>
    <p:sldId id="267" r:id="rId14"/>
    <p:sldId id="293" r:id="rId15"/>
    <p:sldId id="258" r:id="rId16"/>
    <p:sldId id="297" r:id="rId17"/>
    <p:sldId id="259" r:id="rId18"/>
    <p:sldId id="298" r:id="rId19"/>
    <p:sldId id="260" r:id="rId20"/>
    <p:sldId id="299" r:id="rId21"/>
    <p:sldId id="300" r:id="rId22"/>
    <p:sldId id="261" r:id="rId23"/>
    <p:sldId id="301" r:id="rId24"/>
    <p:sldId id="294" r:id="rId25"/>
    <p:sldId id="295" r:id="rId26"/>
    <p:sldId id="296" r:id="rId27"/>
    <p:sldId id="302" r:id="rId28"/>
    <p:sldId id="263" r:id="rId29"/>
    <p:sldId id="303" r:id="rId30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Rg st="1" end="1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73B1C"/>
    <a:srgbClr val="820000"/>
    <a:srgbClr val="CC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C2AFF-5589-4294-8760-7D823BCD8136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6238C-E8C1-4966-ABF5-08FC7841C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6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238C-E8C1-4966-ABF5-08FC7841CB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1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238C-E8C1-4966-ABF5-08FC7841CB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1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238C-E8C1-4966-ABF5-08FC7841CB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1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238C-E8C1-4966-ABF5-08FC7841CBC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1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2171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2656"/>
            <a:ext cx="8640960" cy="628855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Безымянный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5949280"/>
            <a:ext cx="720080" cy="720080"/>
          </a:xfrm>
          <a:prstGeom prst="rect">
            <a:avLst/>
          </a:prstGeom>
        </p:spPr>
      </p:pic>
      <p:pic>
        <p:nvPicPr>
          <p:cNvPr id="16" name="Рисунок 15" descr="Безымянный1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20272" y="5949280"/>
            <a:ext cx="930464" cy="764704"/>
          </a:xfrm>
          <a:prstGeom prst="rect">
            <a:avLst/>
          </a:prstGeom>
        </p:spPr>
      </p:pic>
      <p:pic>
        <p:nvPicPr>
          <p:cNvPr id="14" name="Рисунок 13" descr="Безымянный3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72200" y="5877272"/>
            <a:ext cx="504056" cy="810720"/>
          </a:xfrm>
          <a:prstGeom prst="rect">
            <a:avLst/>
          </a:prstGeom>
        </p:spPr>
      </p:pic>
      <p:pic>
        <p:nvPicPr>
          <p:cNvPr id="12" name="Рисунок 11" descr="0cb2c0928637 - копия - копия (3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5492378"/>
            <a:ext cx="826080" cy="1365622"/>
          </a:xfrm>
          <a:prstGeom prst="rect">
            <a:avLst/>
          </a:prstGeom>
        </p:spPr>
      </p:pic>
      <p:pic>
        <p:nvPicPr>
          <p:cNvPr id="11" name="Рисунок 10" descr="Безымянный3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77272"/>
            <a:ext cx="504056" cy="810720"/>
          </a:xfrm>
          <a:prstGeom prst="rect">
            <a:avLst/>
          </a:prstGeom>
        </p:spPr>
      </p:pic>
      <p:pic>
        <p:nvPicPr>
          <p:cNvPr id="9" name="Рисунок 8" descr="Безымянный1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5949280"/>
            <a:ext cx="930464" cy="764704"/>
          </a:xfrm>
          <a:prstGeom prst="rect">
            <a:avLst/>
          </a:prstGeom>
        </p:spPr>
      </p:pic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949280"/>
            <a:ext cx="720080" cy="720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8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5.png"/><Relationship Id="rId4" Type="http://schemas.openxmlformats.org/officeDocument/2006/relationships/image" Target="../media/image1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image" Target="../media/image130.png"/><Relationship Id="rId12" Type="http://schemas.openxmlformats.org/officeDocument/2006/relationships/image" Target="../media/image18.png"/><Relationship Id="rId2" Type="http://schemas.openxmlformats.org/officeDocument/2006/relationships/image" Target="../media/image15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openxmlformats.org/officeDocument/2006/relationships/image" Target="../media/image110.png"/><Relationship Id="rId15" Type="http://schemas.openxmlformats.org/officeDocument/2006/relationships/slide" Target="slide14.xml"/><Relationship Id="rId10" Type="http://schemas.openxmlformats.org/officeDocument/2006/relationships/image" Target="../media/image160.png"/><Relationship Id="rId4" Type="http://schemas.openxmlformats.org/officeDocument/2006/relationships/image" Target="../media/image16.gif"/><Relationship Id="rId9" Type="http://schemas.openxmlformats.org/officeDocument/2006/relationships/image" Target="../media/image150.pn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12" Type="http://schemas.openxmlformats.org/officeDocument/2006/relationships/slide" Target="slide16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9.jpeg"/><Relationship Id="rId7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8.jpeg"/><Relationship Id="rId7" Type="http://schemas.openxmlformats.org/officeDocument/2006/relationships/slide" Target="slide2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19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22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7;&#1091;&#1087;&#1077;&#1088;%20&#1092;&#1080;&#1079;&#1082;&#1091;&#1083;&#1100;&#1090;&#1084;&#1080;&#1085;&#1091;&#1090;&#1082;&#1072;.ex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slide" Target="slide23.xml"/><Relationship Id="rId4" Type="http://schemas.openxmlformats.org/officeDocument/2006/relationships/image" Target="../media/image4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54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1.wmf"/><Relationship Id="rId17" Type="http://schemas.openxmlformats.org/officeDocument/2006/relationships/slide" Target="slide25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5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53.png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7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59.wmf"/><Relationship Id="rId17" Type="http://schemas.openxmlformats.org/officeDocument/2006/relationships/slide" Target="slide24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5.png"/><Relationship Id="rId20" Type="http://schemas.openxmlformats.org/officeDocument/2006/relationships/image" Target="../media/image5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61.png"/><Relationship Id="rId10" Type="http://schemas.openxmlformats.org/officeDocument/2006/relationships/image" Target="../media/image58.wmf"/><Relationship Id="rId19" Type="http://schemas.openxmlformats.org/officeDocument/2006/relationships/slide" Target="slide26.xml"/><Relationship Id="rId4" Type="http://schemas.openxmlformats.org/officeDocument/2006/relationships/image" Target="../media/image55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6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54.png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le-savchen.ucoz.ru/" TargetMode="External"/><Relationship Id="rId2" Type="http://schemas.openxmlformats.org/officeDocument/2006/relationships/hyperlink" Target="http://videouroki.net/diski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5.pixs.ru/storage/7/3/0/bur1png_4383031_5823730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403"/>
            <a:ext cx="8644090" cy="54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СЛОЖЕНИЕ И ВЫЧИТАНИЕ  ДРОБЕЙ С ОДИНАКОВЫМИ ЗНАМЕНАТЕЛЯМИ</a:t>
            </a:r>
            <a:endParaRPr lang="ru-RU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63888" y="4621685"/>
            <a:ext cx="2376264" cy="86697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i="1" dirty="0" smtClean="0">
                <a:solidFill>
                  <a:srgbClr val="C00000"/>
                </a:solidFill>
                <a:hlinkClick r:id="rId3" action="ppaction://hlinksldjump"/>
              </a:rPr>
              <a:t>Методические рекомендаций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634086"/>
            <a:ext cx="2664296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hlinkClick r:id="rId4" action="ppaction://hlinksldjump"/>
              </a:rPr>
              <a:t>Организационный момент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6146228" y="4624332"/>
            <a:ext cx="2386211" cy="8738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C00000"/>
                </a:solidFill>
                <a:hlinkClick r:id="rId5" action="ppaction://hlinksldjump"/>
              </a:rPr>
              <a:t>Сведения об авторе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1" name="Picture 3" descr="C:\Users\Марина\Desktop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68344" y="5589240"/>
            <a:ext cx="576064" cy="61784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12" y="1025699"/>
            <a:ext cx="2846387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274478" y="326269"/>
            <a:ext cx="8722602" cy="6264696"/>
            <a:chOff x="274478" y="326269"/>
            <a:chExt cx="8722602" cy="626469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78" y="326269"/>
              <a:ext cx="8722602" cy="626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Равнобедренный треугольник 9"/>
            <p:cNvSpPr/>
            <p:nvPr/>
          </p:nvSpPr>
          <p:spPr>
            <a:xfrm rot="2724296">
              <a:off x="1908887" y="2455979"/>
              <a:ext cx="1152128" cy="1440160"/>
            </a:xfrm>
            <a:prstGeom prst="triangl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451934">
              <a:off x="2899069" y="1442357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6200000">
              <a:off x="3084984" y="1937217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2399111" y="2686282"/>
              <a:ext cx="1152128" cy="1404119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19003234">
              <a:off x="2901026" y="2424909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5400000">
              <a:off x="1696900" y="1950962"/>
              <a:ext cx="1152128" cy="1440160"/>
            </a:xfrm>
            <a:prstGeom prst="triangl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2395384" y="1246122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8144668">
              <a:off x="1873545" y="1444311"/>
              <a:ext cx="1152128" cy="1440160"/>
            </a:xfrm>
            <a:prstGeom prst="triangl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7624" y="299695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ru-RU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624" y="1809162"/>
              <a:ext cx="346873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ru-RU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7199" y="877301"/>
              <a:ext cx="302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ru-RU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40832" y="883864"/>
              <a:ext cx="44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</a:t>
              </a:r>
              <a:endParaRPr lang="ru-RU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90132" y="1761664"/>
              <a:ext cx="541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</a:t>
              </a:r>
              <a:endParaRPr lang="ru-RU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6286" y="3050646"/>
              <a:ext cx="558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ru-RU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8704" y="3912096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endParaRPr lang="ru-RU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40968" y="2564904"/>
              <a:ext cx="19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O</a:t>
              </a:r>
              <a:endParaRPr lang="ru-RU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36501" y="576087"/>
              <a:ext cx="46082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7030A0"/>
                  </a:solidFill>
                </a:rPr>
                <a:t>Какую часть на рисунке составляет:</a:t>
              </a:r>
              <a:endParaRPr lang="ru-RU" sz="3200" b="1" dirty="0">
                <a:solidFill>
                  <a:srgbClr val="7030A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61086" y="1907219"/>
              <a:ext cx="4142616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/>
                <a:t>а</a:t>
              </a:r>
              <a:r>
                <a:rPr lang="ru-RU" sz="2800" b="1" dirty="0" smtClean="0"/>
                <a:t>) </a:t>
              </a:r>
              <a:r>
                <a:rPr lang="ru-RU" sz="2800" b="1" dirty="0"/>
                <a:t>т</a:t>
              </a:r>
              <a:r>
                <a:rPr lang="ru-RU" sz="2800" b="1" dirty="0" smtClean="0"/>
                <a:t>реугольник АВО от четырехугольника АВСО;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45495" y="3912096"/>
              <a:ext cx="412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</a:t>
              </a:r>
              <a:endParaRPr lang="ru-RU" sz="2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61085" y="3398997"/>
            <a:ext cx="4118559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б) треугольник А</a:t>
            </a:r>
            <a:r>
              <a:rPr lang="en-US" sz="2800" b="1" dirty="0">
                <a:solidFill>
                  <a:schemeClr val="bg1"/>
                </a:solidFill>
              </a:rPr>
              <a:t>OL</a:t>
            </a:r>
            <a:r>
              <a:rPr lang="ru-RU" sz="2800" b="1" dirty="0">
                <a:solidFill>
                  <a:schemeClr val="bg1"/>
                </a:solidFill>
              </a:rPr>
              <a:t> от многоугольника </a:t>
            </a:r>
            <a:r>
              <a:rPr lang="en-US" sz="2800" b="1" dirty="0">
                <a:solidFill>
                  <a:schemeClr val="bg1"/>
                </a:solidFill>
              </a:rPr>
              <a:t>C</a:t>
            </a:r>
            <a:r>
              <a:rPr lang="ru-RU" sz="2800" b="1" dirty="0">
                <a:solidFill>
                  <a:schemeClr val="bg1"/>
                </a:solidFill>
              </a:rPr>
              <a:t>ВА</a:t>
            </a:r>
            <a:r>
              <a:rPr lang="en-US" sz="2800" b="1" dirty="0" smtClean="0">
                <a:solidFill>
                  <a:schemeClr val="bg1"/>
                </a:solidFill>
              </a:rPr>
              <a:t>L</a:t>
            </a:r>
            <a:r>
              <a:rPr lang="ru-RU" sz="2800" b="1" dirty="0" smtClean="0">
                <a:solidFill>
                  <a:schemeClr val="bg1"/>
                </a:solidFill>
              </a:rPr>
              <a:t>;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hlinkClick r:id="rId4" action="ppaction://hlinksldjump"/>
          </p:cNvPr>
          <p:cNvSpPr txBox="1"/>
          <p:nvPr/>
        </p:nvSpPr>
        <p:spPr>
          <a:xfrm>
            <a:off x="485571" y="4895582"/>
            <a:ext cx="82591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в) четырехугольника АВСО от всей фигуры.</a:t>
            </a:r>
          </a:p>
        </p:txBody>
      </p:sp>
    </p:spTree>
    <p:extLst>
      <p:ext uri="{BB962C8B-B14F-4D97-AF65-F5344CB8AC3E}">
        <p14:creationId xmlns:p14="http://schemas.microsoft.com/office/powerpoint/2010/main" val="31968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274478" y="326269"/>
            <a:ext cx="8722602" cy="6264696"/>
            <a:chOff x="274478" y="326269"/>
            <a:chExt cx="8722602" cy="626469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78" y="326269"/>
              <a:ext cx="8722602" cy="626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Равнобедренный треугольник 9"/>
            <p:cNvSpPr/>
            <p:nvPr/>
          </p:nvSpPr>
          <p:spPr>
            <a:xfrm rot="2724296">
              <a:off x="1908887" y="2455979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451934">
              <a:off x="2899069" y="1442357"/>
              <a:ext cx="1152128" cy="1440160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6200000">
              <a:off x="3084984" y="1937217"/>
              <a:ext cx="1152128" cy="1440160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2399111" y="2686282"/>
              <a:ext cx="1152128" cy="1404119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19003234">
              <a:off x="2901026" y="2424909"/>
              <a:ext cx="1152128" cy="1440160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5400000">
              <a:off x="1696900" y="1950962"/>
              <a:ext cx="1152128" cy="144016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2395384" y="1246122"/>
              <a:ext cx="1152128" cy="1440160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8144668">
              <a:off x="1873545" y="1444311"/>
              <a:ext cx="1152128" cy="144016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7624" y="299695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ru-RU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624" y="1809162"/>
              <a:ext cx="346873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ru-RU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7199" y="877301"/>
              <a:ext cx="302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ru-RU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40832" y="883864"/>
              <a:ext cx="44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</a:t>
              </a:r>
              <a:endParaRPr lang="ru-RU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90132" y="1761664"/>
              <a:ext cx="541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</a:t>
              </a:r>
              <a:endParaRPr lang="ru-RU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6286" y="3050646"/>
              <a:ext cx="558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ru-RU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8704" y="3912096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endParaRPr lang="ru-RU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40968" y="2564904"/>
              <a:ext cx="19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O</a:t>
              </a:r>
              <a:endParaRPr lang="ru-RU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84330" y="569524"/>
              <a:ext cx="46082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7030A0"/>
                  </a:solidFill>
                </a:rPr>
                <a:t>Какую часть на рисунке составляет:</a:t>
              </a:r>
              <a:endParaRPr lang="ru-RU" sz="3200" b="1" dirty="0">
                <a:solidFill>
                  <a:srgbClr val="7030A0"/>
                </a:solidFill>
              </a:endParaRPr>
            </a:p>
          </p:txBody>
        </p:sp>
        <p:sp>
          <p:nvSpPr>
            <p:cNvPr id="30" name="TextBox 29">
              <a:hlinkClick r:id="rId4" action="ppaction://hlinksldjump"/>
            </p:cNvPr>
            <p:cNvSpPr txBox="1"/>
            <p:nvPr/>
          </p:nvSpPr>
          <p:spPr>
            <a:xfrm>
              <a:off x="4517069" y="1907219"/>
              <a:ext cx="4286633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/>
                <a:t>а</a:t>
              </a:r>
              <a:r>
                <a:rPr lang="ru-RU" sz="2800" b="1" dirty="0" smtClean="0"/>
                <a:t>) </a:t>
              </a:r>
              <a:r>
                <a:rPr lang="ru-RU" sz="2800" b="1" dirty="0"/>
                <a:t>т</a:t>
              </a:r>
              <a:r>
                <a:rPr lang="ru-RU" sz="2800" b="1" dirty="0" smtClean="0"/>
                <a:t>реугольник АВО от четырехугольника АВСО;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45495" y="3912096"/>
              <a:ext cx="412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</a:t>
              </a:r>
              <a:endParaRPr lang="ru-RU" sz="2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387157" y="3398997"/>
            <a:ext cx="439248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б) треугольник А</a:t>
            </a:r>
            <a:r>
              <a:rPr lang="en-US" sz="2800" b="1" dirty="0">
                <a:solidFill>
                  <a:prstClr val="black"/>
                </a:solidFill>
              </a:rPr>
              <a:t>OL</a:t>
            </a:r>
            <a:r>
              <a:rPr lang="ru-RU" sz="2800" b="1" dirty="0">
                <a:solidFill>
                  <a:prstClr val="black"/>
                </a:solidFill>
              </a:rPr>
              <a:t> от многоугольника </a:t>
            </a:r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ru-RU" sz="2800" b="1" dirty="0">
                <a:solidFill>
                  <a:prstClr val="black"/>
                </a:solidFill>
              </a:rPr>
              <a:t>ВА</a:t>
            </a:r>
            <a:r>
              <a:rPr lang="en-US" sz="2800" b="1" dirty="0">
                <a:solidFill>
                  <a:prstClr val="black"/>
                </a:solidFill>
              </a:rPr>
              <a:t>LK</a:t>
            </a:r>
            <a:r>
              <a:rPr lang="ru-RU" sz="2800" b="1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5571" y="4895582"/>
            <a:ext cx="825913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в) четырехугольника АВСО от всей фигуры.</a:t>
            </a:r>
          </a:p>
        </p:txBody>
      </p:sp>
      <p:cxnSp>
        <p:nvCxnSpPr>
          <p:cNvPr id="4" name="Прямая соединительная линия 3"/>
          <p:cNvCxnSpPr>
            <a:stCxn id="12" idx="4"/>
          </p:cNvCxnSpPr>
          <p:nvPr/>
        </p:nvCxnSpPr>
        <p:spPr>
          <a:xfrm flipH="1">
            <a:off x="3885847" y="2081233"/>
            <a:ext cx="495281" cy="150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11" idx="2"/>
          </p:cNvCxnSpPr>
          <p:nvPr/>
        </p:nvCxnSpPr>
        <p:spPr>
          <a:xfrm flipH="1">
            <a:off x="2940968" y="2047798"/>
            <a:ext cx="1449164" cy="62324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4" idx="2"/>
          </p:cNvCxnSpPr>
          <p:nvPr/>
        </p:nvCxnSpPr>
        <p:spPr>
          <a:xfrm>
            <a:off x="2940968" y="2686282"/>
            <a:ext cx="610392" cy="137786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" descr="C:\Users\Марина\Desktop\AboutInformati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6664155" y="5448659"/>
            <a:ext cx="558127" cy="558127"/>
          </a:xfrm>
          <a:prstGeom prst="rect">
            <a:avLst/>
          </a:prstGeom>
          <a:noFill/>
        </p:spPr>
      </p:pic>
      <p:pic>
        <p:nvPicPr>
          <p:cNvPr id="34" name="Picture 3" descr="C:\Users\Марина\Desktop\Рисунок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68344" y="5418802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8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69560" cy="1296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+mn-lt"/>
              </a:rPr>
              <a:t>Дополнительные название некоторых дробей</a:t>
            </a:r>
            <a:endParaRPr lang="ru-RU" sz="28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0361"/>
            <a:ext cx="8784975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48246" y="2990927"/>
                <a:ext cx="7500217" cy="1159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1</m:t>
                        </m:r>
                      </m:num>
                      <m:den>
                        <m: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3</m:t>
                        </m:r>
                      </m:den>
                    </m:f>
                    <m:r>
                      <a:rPr lang="ru-RU" sz="3200" i="1">
                        <a:solidFill>
                          <a:srgbClr val="C00000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ru-RU" sz="3200" dirty="0">
                    <a:solidFill>
                      <a:srgbClr val="C00000"/>
                    </a:solidFill>
                  </a:rPr>
                  <a:t>- </a:t>
                </a:r>
                <a:r>
                  <a:rPr lang="ru-RU" sz="3200" dirty="0" smtClean="0">
                    <a:solidFill>
                      <a:srgbClr val="C00000"/>
                    </a:solidFill>
                  </a:rPr>
                  <a:t>треть</a:t>
                </a:r>
                <a:r>
                  <a:rPr lang="ru-RU" sz="3200" dirty="0">
                    <a:solidFill>
                      <a:srgbClr val="C00000"/>
                    </a:solidFill>
                  </a:rPr>
                  <a:t> </a:t>
                </a:r>
                <a:r>
                  <a:rPr lang="ru-RU" sz="3200" dirty="0" smtClean="0">
                    <a:solidFill>
                      <a:srgbClr val="C00000"/>
                    </a:solidFill>
                  </a:rPr>
                  <a:t>    </a:t>
                </a:r>
                <a:r>
                  <a:rPr lang="ru-RU" sz="2400" dirty="0" smtClean="0"/>
                  <a:t>(Одна </a:t>
                </a:r>
                <a:r>
                  <a:rPr lang="ru-RU" sz="2400" dirty="0"/>
                  <a:t>из трех равных частей, на </a:t>
                </a:r>
                <a:r>
                  <a:rPr lang="ru-RU" sz="2400" dirty="0" smtClean="0"/>
                  <a:t>которые </a:t>
                </a:r>
                <a:r>
                  <a:rPr lang="ru-RU" sz="2400" dirty="0"/>
                  <a:t>делится </a:t>
                </a:r>
                <a:r>
                  <a:rPr lang="ru-RU" sz="2400" dirty="0" smtClean="0"/>
                  <a:t>что-нибудь).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46" y="2990927"/>
                <a:ext cx="7500217" cy="1159548"/>
              </a:xfrm>
              <a:prstGeom prst="rect">
                <a:avLst/>
              </a:prstGeom>
              <a:blipFill rotWithShape="1">
                <a:blip r:embed="rId3"/>
                <a:stretch>
                  <a:fillRect b="-1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1988840"/>
                <a:ext cx="7704856" cy="113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rgbClr val="C00000"/>
                    </a:solidFill>
                  </a:rPr>
                  <a:t>  - Половина       </a:t>
                </a:r>
                <a:r>
                  <a:rPr lang="ru-RU" sz="2800" dirty="0" smtClean="0"/>
                  <a:t>(Одна </a:t>
                </a:r>
                <a:r>
                  <a:rPr lang="ru-RU" sz="2800" dirty="0"/>
                  <a:t>из двух равных частей, вместе </a:t>
                </a:r>
                <a:r>
                  <a:rPr lang="ru-RU" sz="2800" dirty="0" smtClean="0"/>
                  <a:t>   составляющих целое).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988840"/>
                <a:ext cx="7704856" cy="1131592"/>
              </a:xfrm>
              <a:prstGeom prst="rect">
                <a:avLst/>
              </a:prstGeom>
              <a:blipFill rotWithShape="1">
                <a:blip r:embed="rId4"/>
                <a:stretch>
                  <a:fillRect b="-139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7625" y="4287812"/>
                <a:ext cx="7560839" cy="115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ru-RU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1</m:t>
                        </m:r>
                      </m:num>
                      <m:den>
                        <m: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4</m:t>
                        </m:r>
                      </m:den>
                    </m:f>
                  </m:oMath>
                </a14:m>
                <a:r>
                  <a:rPr lang="ru-RU" sz="3200" dirty="0">
                    <a:solidFill>
                      <a:srgbClr val="C00000"/>
                    </a:solidFill>
                  </a:rPr>
                  <a:t>  - </a:t>
                </a:r>
                <a:r>
                  <a:rPr lang="ru-RU" sz="3200" dirty="0" smtClean="0">
                    <a:solidFill>
                      <a:srgbClr val="C00000"/>
                    </a:solidFill>
                  </a:rPr>
                  <a:t>четверть</a:t>
                </a:r>
                <a:r>
                  <a:rPr lang="ru-RU" sz="3200" dirty="0">
                    <a:solidFill>
                      <a:srgbClr val="C00000"/>
                    </a:solidFill>
                  </a:rPr>
                  <a:t> </a:t>
                </a:r>
                <a:r>
                  <a:rPr lang="ru-RU" sz="3200" dirty="0" smtClean="0">
                    <a:solidFill>
                      <a:srgbClr val="C00000"/>
                    </a:solidFill>
                  </a:rPr>
                  <a:t>   </a:t>
                </a:r>
                <a:r>
                  <a:rPr lang="ru-RU" dirty="0" smtClean="0"/>
                  <a:t> </a:t>
                </a:r>
                <a:r>
                  <a:rPr lang="ru-RU" sz="2400" dirty="0" smtClean="0"/>
                  <a:t>(Одна из четырех равных частей, на которые делится что-либо).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5" y="4287812"/>
                <a:ext cx="7560839" cy="1157176"/>
              </a:xfrm>
              <a:prstGeom prst="rect">
                <a:avLst/>
              </a:prstGeom>
              <a:blipFill rotWithShape="1">
                <a:blip r:embed="rId5"/>
                <a:stretch>
                  <a:fillRect r="-1613" b="-1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 descr="C:\Users\Марина\Desktop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98810" y="5661248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00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25"/>
          <p:cNvGrpSpPr>
            <a:grpSpLocks/>
          </p:cNvGrpSpPr>
          <p:nvPr/>
        </p:nvGrpSpPr>
        <p:grpSpPr bwMode="auto">
          <a:xfrm>
            <a:off x="2339975" y="5422900"/>
            <a:ext cx="3816350" cy="1219200"/>
            <a:chOff x="1565" y="3475"/>
            <a:chExt cx="2404" cy="768"/>
          </a:xfrm>
        </p:grpSpPr>
        <p:sp>
          <p:nvSpPr>
            <p:cNvPr id="201" name="Freeform 126"/>
            <p:cNvSpPr>
              <a:spLocks/>
            </p:cNvSpPr>
            <p:nvPr/>
          </p:nvSpPr>
          <p:spPr bwMode="auto">
            <a:xfrm>
              <a:off x="1565" y="3716"/>
              <a:ext cx="2404" cy="527"/>
            </a:xfrm>
            <a:custGeom>
              <a:avLst/>
              <a:gdLst>
                <a:gd name="T0" fmla="*/ 0 w 2344"/>
                <a:gd name="T1" fmla="*/ 56 h 680"/>
                <a:gd name="T2" fmla="*/ 272 w 2344"/>
                <a:gd name="T3" fmla="*/ 392 h 680"/>
                <a:gd name="T4" fmla="*/ 792 w 2344"/>
                <a:gd name="T5" fmla="*/ 640 h 680"/>
                <a:gd name="T6" fmla="*/ 1640 w 2344"/>
                <a:gd name="T7" fmla="*/ 632 h 680"/>
                <a:gd name="T8" fmla="*/ 2080 w 2344"/>
                <a:gd name="T9" fmla="*/ 392 h 680"/>
                <a:gd name="T10" fmla="*/ 2344 w 2344"/>
                <a:gd name="T11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4" h="680">
                  <a:moveTo>
                    <a:pt x="0" y="56"/>
                  </a:moveTo>
                  <a:cubicBezTo>
                    <a:pt x="65" y="185"/>
                    <a:pt x="140" y="295"/>
                    <a:pt x="272" y="392"/>
                  </a:cubicBezTo>
                  <a:cubicBezTo>
                    <a:pt x="404" y="489"/>
                    <a:pt x="564" y="600"/>
                    <a:pt x="792" y="640"/>
                  </a:cubicBezTo>
                  <a:cubicBezTo>
                    <a:pt x="1020" y="680"/>
                    <a:pt x="1425" y="673"/>
                    <a:pt x="1640" y="632"/>
                  </a:cubicBezTo>
                  <a:cubicBezTo>
                    <a:pt x="1855" y="591"/>
                    <a:pt x="1963" y="497"/>
                    <a:pt x="2080" y="392"/>
                  </a:cubicBezTo>
                  <a:cubicBezTo>
                    <a:pt x="2197" y="287"/>
                    <a:pt x="2274" y="153"/>
                    <a:pt x="2344" y="0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33CCCC"/>
                </a:gs>
                <a:gs pos="100000">
                  <a:srgbClr val="FFFFFF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2" name="Oval 127"/>
            <p:cNvSpPr>
              <a:spLocks noChangeArrowheads="1"/>
            </p:cNvSpPr>
            <p:nvPr/>
          </p:nvSpPr>
          <p:spPr bwMode="auto">
            <a:xfrm>
              <a:off x="1565" y="3475"/>
              <a:ext cx="2404" cy="49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04" name="Freeform 2" descr="Орех"/>
          <p:cNvSpPr>
            <a:spLocks/>
          </p:cNvSpPr>
          <p:nvPr/>
        </p:nvSpPr>
        <p:spPr bwMode="auto">
          <a:xfrm>
            <a:off x="2171700" y="2517775"/>
            <a:ext cx="390525" cy="4089400"/>
          </a:xfrm>
          <a:custGeom>
            <a:avLst/>
            <a:gdLst>
              <a:gd name="T0" fmla="*/ 16 w 272"/>
              <a:gd name="T1" fmla="*/ 2440 h 2640"/>
              <a:gd name="T2" fmla="*/ 16 w 272"/>
              <a:gd name="T3" fmla="*/ 2392 h 2640"/>
              <a:gd name="T4" fmla="*/ 16 w 272"/>
              <a:gd name="T5" fmla="*/ 952 h 2640"/>
              <a:gd name="T6" fmla="*/ 112 w 272"/>
              <a:gd name="T7" fmla="*/ 328 h 2640"/>
              <a:gd name="T8" fmla="*/ 64 w 272"/>
              <a:gd name="T9" fmla="*/ 40 h 2640"/>
              <a:gd name="T10" fmla="*/ 160 w 272"/>
              <a:gd name="T11" fmla="*/ 88 h 2640"/>
              <a:gd name="T12" fmla="*/ 160 w 272"/>
              <a:gd name="T13" fmla="*/ 376 h 2640"/>
              <a:gd name="T14" fmla="*/ 112 w 272"/>
              <a:gd name="T15" fmla="*/ 808 h 2640"/>
              <a:gd name="T16" fmla="*/ 112 w 272"/>
              <a:gd name="T17" fmla="*/ 1288 h 2640"/>
              <a:gd name="T18" fmla="*/ 112 w 272"/>
              <a:gd name="T19" fmla="*/ 1912 h 2640"/>
              <a:gd name="T20" fmla="*/ 256 w 272"/>
              <a:gd name="T21" fmla="*/ 2440 h 2640"/>
              <a:gd name="T22" fmla="*/ 16 w 272"/>
              <a:gd name="T23" fmla="*/ 2392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2" h="2640">
                <a:moveTo>
                  <a:pt x="16" y="2440"/>
                </a:moveTo>
                <a:cubicBezTo>
                  <a:pt x="16" y="2540"/>
                  <a:pt x="16" y="2640"/>
                  <a:pt x="16" y="2392"/>
                </a:cubicBezTo>
                <a:cubicBezTo>
                  <a:pt x="16" y="2144"/>
                  <a:pt x="0" y="1296"/>
                  <a:pt x="16" y="952"/>
                </a:cubicBezTo>
                <a:cubicBezTo>
                  <a:pt x="32" y="608"/>
                  <a:pt x="104" y="480"/>
                  <a:pt x="112" y="328"/>
                </a:cubicBezTo>
                <a:cubicBezTo>
                  <a:pt x="120" y="176"/>
                  <a:pt x="56" y="80"/>
                  <a:pt x="64" y="40"/>
                </a:cubicBezTo>
                <a:cubicBezTo>
                  <a:pt x="72" y="0"/>
                  <a:pt x="144" y="32"/>
                  <a:pt x="160" y="88"/>
                </a:cubicBezTo>
                <a:cubicBezTo>
                  <a:pt x="176" y="144"/>
                  <a:pt x="168" y="256"/>
                  <a:pt x="160" y="376"/>
                </a:cubicBezTo>
                <a:cubicBezTo>
                  <a:pt x="152" y="496"/>
                  <a:pt x="120" y="656"/>
                  <a:pt x="112" y="808"/>
                </a:cubicBezTo>
                <a:cubicBezTo>
                  <a:pt x="104" y="960"/>
                  <a:pt x="112" y="1104"/>
                  <a:pt x="112" y="1288"/>
                </a:cubicBezTo>
                <a:cubicBezTo>
                  <a:pt x="112" y="1472"/>
                  <a:pt x="88" y="1720"/>
                  <a:pt x="112" y="1912"/>
                </a:cubicBezTo>
                <a:cubicBezTo>
                  <a:pt x="136" y="2104"/>
                  <a:pt x="272" y="2360"/>
                  <a:pt x="256" y="2440"/>
                </a:cubicBezTo>
                <a:cubicBezTo>
                  <a:pt x="240" y="2520"/>
                  <a:pt x="128" y="2456"/>
                  <a:pt x="16" y="2392"/>
                </a:cubicBez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2700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3" name="Freeform 3"/>
          <p:cNvSpPr>
            <a:spLocks/>
          </p:cNvSpPr>
          <p:nvPr/>
        </p:nvSpPr>
        <p:spPr bwMode="auto">
          <a:xfrm>
            <a:off x="584200" y="596900"/>
            <a:ext cx="4048125" cy="3929063"/>
          </a:xfrm>
          <a:custGeom>
            <a:avLst/>
            <a:gdLst>
              <a:gd name="T0" fmla="*/ 1120 w 2816"/>
              <a:gd name="T1" fmla="*/ 2432 h 2536"/>
              <a:gd name="T2" fmla="*/ 592 w 2816"/>
              <a:gd name="T3" fmla="*/ 2336 h 2536"/>
              <a:gd name="T4" fmla="*/ 448 w 2816"/>
              <a:gd name="T5" fmla="*/ 1856 h 2536"/>
              <a:gd name="T6" fmla="*/ 64 w 2816"/>
              <a:gd name="T7" fmla="*/ 1616 h 2536"/>
              <a:gd name="T8" fmla="*/ 64 w 2816"/>
              <a:gd name="T9" fmla="*/ 992 h 2536"/>
              <a:gd name="T10" fmla="*/ 160 w 2816"/>
              <a:gd name="T11" fmla="*/ 608 h 2536"/>
              <a:gd name="T12" fmla="*/ 544 w 2816"/>
              <a:gd name="T13" fmla="*/ 320 h 2536"/>
              <a:gd name="T14" fmla="*/ 1312 w 2816"/>
              <a:gd name="T15" fmla="*/ 128 h 2536"/>
              <a:gd name="T16" fmla="*/ 1552 w 2816"/>
              <a:gd name="T17" fmla="*/ 32 h 2536"/>
              <a:gd name="T18" fmla="*/ 1936 w 2816"/>
              <a:gd name="T19" fmla="*/ 320 h 2536"/>
              <a:gd name="T20" fmla="*/ 2560 w 2816"/>
              <a:gd name="T21" fmla="*/ 560 h 2536"/>
              <a:gd name="T22" fmla="*/ 2608 w 2816"/>
              <a:gd name="T23" fmla="*/ 800 h 2536"/>
              <a:gd name="T24" fmla="*/ 2800 w 2816"/>
              <a:gd name="T25" fmla="*/ 1424 h 2536"/>
              <a:gd name="T26" fmla="*/ 2512 w 2816"/>
              <a:gd name="T27" fmla="*/ 1712 h 2536"/>
              <a:gd name="T28" fmla="*/ 2464 w 2816"/>
              <a:gd name="T29" fmla="*/ 2192 h 2536"/>
              <a:gd name="T30" fmla="*/ 2032 w 2816"/>
              <a:gd name="T31" fmla="*/ 2336 h 2536"/>
              <a:gd name="T32" fmla="*/ 1792 w 2816"/>
              <a:gd name="T33" fmla="*/ 2528 h 2536"/>
              <a:gd name="T34" fmla="*/ 1456 w 2816"/>
              <a:gd name="T35" fmla="*/ 2384 h 2536"/>
              <a:gd name="T36" fmla="*/ 1216 w 2816"/>
              <a:gd name="T37" fmla="*/ 2384 h 2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16" h="2536">
                <a:moveTo>
                  <a:pt x="1120" y="2432"/>
                </a:moveTo>
                <a:cubicBezTo>
                  <a:pt x="912" y="2432"/>
                  <a:pt x="704" y="2432"/>
                  <a:pt x="592" y="2336"/>
                </a:cubicBezTo>
                <a:cubicBezTo>
                  <a:pt x="480" y="2240"/>
                  <a:pt x="536" y="1976"/>
                  <a:pt x="448" y="1856"/>
                </a:cubicBezTo>
                <a:cubicBezTo>
                  <a:pt x="360" y="1736"/>
                  <a:pt x="128" y="1760"/>
                  <a:pt x="64" y="1616"/>
                </a:cubicBezTo>
                <a:cubicBezTo>
                  <a:pt x="0" y="1472"/>
                  <a:pt x="48" y="1160"/>
                  <a:pt x="64" y="992"/>
                </a:cubicBezTo>
                <a:cubicBezTo>
                  <a:pt x="80" y="824"/>
                  <a:pt x="80" y="720"/>
                  <a:pt x="160" y="608"/>
                </a:cubicBezTo>
                <a:cubicBezTo>
                  <a:pt x="240" y="496"/>
                  <a:pt x="352" y="400"/>
                  <a:pt x="544" y="320"/>
                </a:cubicBezTo>
                <a:cubicBezTo>
                  <a:pt x="736" y="240"/>
                  <a:pt x="1144" y="176"/>
                  <a:pt x="1312" y="128"/>
                </a:cubicBezTo>
                <a:cubicBezTo>
                  <a:pt x="1480" y="80"/>
                  <a:pt x="1448" y="0"/>
                  <a:pt x="1552" y="32"/>
                </a:cubicBezTo>
                <a:cubicBezTo>
                  <a:pt x="1656" y="64"/>
                  <a:pt x="1768" y="232"/>
                  <a:pt x="1936" y="320"/>
                </a:cubicBezTo>
                <a:cubicBezTo>
                  <a:pt x="2104" y="408"/>
                  <a:pt x="2448" y="480"/>
                  <a:pt x="2560" y="560"/>
                </a:cubicBezTo>
                <a:cubicBezTo>
                  <a:pt x="2672" y="640"/>
                  <a:pt x="2568" y="656"/>
                  <a:pt x="2608" y="800"/>
                </a:cubicBezTo>
                <a:cubicBezTo>
                  <a:pt x="2648" y="944"/>
                  <a:pt x="2816" y="1272"/>
                  <a:pt x="2800" y="1424"/>
                </a:cubicBezTo>
                <a:cubicBezTo>
                  <a:pt x="2784" y="1576"/>
                  <a:pt x="2568" y="1584"/>
                  <a:pt x="2512" y="1712"/>
                </a:cubicBezTo>
                <a:cubicBezTo>
                  <a:pt x="2456" y="1840"/>
                  <a:pt x="2544" y="2088"/>
                  <a:pt x="2464" y="2192"/>
                </a:cubicBezTo>
                <a:cubicBezTo>
                  <a:pt x="2384" y="2296"/>
                  <a:pt x="2144" y="2280"/>
                  <a:pt x="2032" y="2336"/>
                </a:cubicBezTo>
                <a:cubicBezTo>
                  <a:pt x="1920" y="2392"/>
                  <a:pt x="1888" y="2520"/>
                  <a:pt x="1792" y="2528"/>
                </a:cubicBezTo>
                <a:cubicBezTo>
                  <a:pt x="1696" y="2536"/>
                  <a:pt x="1552" y="2408"/>
                  <a:pt x="1456" y="2384"/>
                </a:cubicBezTo>
                <a:cubicBezTo>
                  <a:pt x="1360" y="2360"/>
                  <a:pt x="1264" y="2384"/>
                  <a:pt x="1216" y="2384"/>
                </a:cubicBezTo>
              </a:path>
            </a:pathLst>
          </a:custGeom>
          <a:gradFill rotWithShape="1">
            <a:gsLst>
              <a:gs pos="0">
                <a:srgbClr val="33CC33"/>
              </a:gs>
              <a:gs pos="50000">
                <a:srgbClr val="008000"/>
              </a:gs>
              <a:gs pos="100000">
                <a:srgbClr val="33CC33"/>
              </a:gs>
            </a:gsLst>
            <a:lin ang="18900000" scaled="1"/>
          </a:gradFill>
          <a:ln w="127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22602" cy="655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82" descr="be57e4a673a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673600"/>
            <a:ext cx="22193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 rot="605647">
            <a:off x="2401888" y="2951163"/>
            <a:ext cx="1025525" cy="615950"/>
            <a:chOff x="2506" y="1584"/>
            <a:chExt cx="419" cy="247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3" name="Freeform 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" name="Freeform 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5" name="Group 15"/>
          <p:cNvGrpSpPr>
            <a:grpSpLocks/>
          </p:cNvGrpSpPr>
          <p:nvPr/>
        </p:nvGrpSpPr>
        <p:grpSpPr bwMode="auto">
          <a:xfrm rot="605647">
            <a:off x="882650" y="3768725"/>
            <a:ext cx="1027113" cy="615950"/>
            <a:chOff x="2506" y="1584"/>
            <a:chExt cx="419" cy="247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18" name="Group 18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24" name="Freeform 19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5" name="Freeform 20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26" name="Group 70"/>
          <p:cNvGrpSpPr>
            <a:grpSpLocks/>
          </p:cNvGrpSpPr>
          <p:nvPr/>
        </p:nvGrpSpPr>
        <p:grpSpPr bwMode="auto">
          <a:xfrm rot="12141703" flipV="1">
            <a:off x="4175125" y="1709738"/>
            <a:ext cx="1027113" cy="614362"/>
            <a:chOff x="2506" y="1584"/>
            <a:chExt cx="419" cy="247"/>
          </a:xfrm>
        </p:grpSpPr>
        <p:sp>
          <p:nvSpPr>
            <p:cNvPr id="27" name="Freeform 71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8" name="Group 72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29" name="Group 73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35" name="Freeform 74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6" name="Freeform 75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37" name="Group 81"/>
          <p:cNvGrpSpPr>
            <a:grpSpLocks/>
          </p:cNvGrpSpPr>
          <p:nvPr/>
        </p:nvGrpSpPr>
        <p:grpSpPr bwMode="auto">
          <a:xfrm rot="12141703" flipV="1">
            <a:off x="3989388" y="3322638"/>
            <a:ext cx="1025525" cy="615950"/>
            <a:chOff x="2506" y="1584"/>
            <a:chExt cx="419" cy="247"/>
          </a:xfrm>
        </p:grpSpPr>
        <p:sp>
          <p:nvSpPr>
            <p:cNvPr id="38" name="Freeform 82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39" name="Group 83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40" name="Group 84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46" name="Freeform 85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47" name="Freeform 86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48" name="Group 92"/>
          <p:cNvGrpSpPr>
            <a:grpSpLocks/>
          </p:cNvGrpSpPr>
          <p:nvPr/>
        </p:nvGrpSpPr>
        <p:grpSpPr bwMode="auto">
          <a:xfrm rot="12141703" flipV="1">
            <a:off x="3367088" y="1762125"/>
            <a:ext cx="1027112" cy="614363"/>
            <a:chOff x="2506" y="1584"/>
            <a:chExt cx="419" cy="247"/>
          </a:xfrm>
        </p:grpSpPr>
        <p:sp>
          <p:nvSpPr>
            <p:cNvPr id="49" name="Freeform 93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50" name="Group 94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51" name="Group 95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57" name="Freeform 96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58" name="Freeform 97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6" name="Freeform 102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59" name="Group 103"/>
          <p:cNvGrpSpPr>
            <a:grpSpLocks/>
          </p:cNvGrpSpPr>
          <p:nvPr/>
        </p:nvGrpSpPr>
        <p:grpSpPr bwMode="auto">
          <a:xfrm rot="12141703" flipV="1">
            <a:off x="1020763" y="1390650"/>
            <a:ext cx="1027112" cy="614363"/>
            <a:chOff x="2506" y="1584"/>
            <a:chExt cx="419" cy="247"/>
          </a:xfrm>
        </p:grpSpPr>
        <p:sp>
          <p:nvSpPr>
            <p:cNvPr id="60" name="Freeform 104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61" name="Group 105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62" name="Group 106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68" name="Freeform 107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9" name="Freeform 108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63" name="Freeform 109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4" name="Freeform 110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5" name="Freeform 111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6" name="Freeform 112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7" name="Freeform 113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70" name="Group 114"/>
          <p:cNvGrpSpPr>
            <a:grpSpLocks/>
          </p:cNvGrpSpPr>
          <p:nvPr/>
        </p:nvGrpSpPr>
        <p:grpSpPr bwMode="auto">
          <a:xfrm rot="12141703" flipV="1">
            <a:off x="1296988" y="2579688"/>
            <a:ext cx="1027112" cy="614362"/>
            <a:chOff x="2506" y="1584"/>
            <a:chExt cx="419" cy="247"/>
          </a:xfrm>
        </p:grpSpPr>
        <p:sp>
          <p:nvSpPr>
            <p:cNvPr id="71" name="Freeform 115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72" name="Group 116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73" name="Group 11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79" name="Freeform 11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0" name="Freeform 11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74" name="Freeform 12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" name="Freeform 12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" name="Freeform 12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7" name="Freeform 12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8" name="Freeform 12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81" name="Group 128"/>
          <p:cNvGrpSpPr>
            <a:grpSpLocks/>
          </p:cNvGrpSpPr>
          <p:nvPr/>
        </p:nvGrpSpPr>
        <p:grpSpPr bwMode="auto">
          <a:xfrm>
            <a:off x="2051050" y="836613"/>
            <a:ext cx="803275" cy="1208087"/>
            <a:chOff x="2917" y="989"/>
            <a:chExt cx="506" cy="761"/>
          </a:xfrm>
        </p:grpSpPr>
        <p:grpSp>
          <p:nvGrpSpPr>
            <p:cNvPr id="82" name="Group 129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84" name="Freeform 130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5" name="Freeform 131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6" name="Freeform 132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7" name="Freeform 133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8" name="Freeform 134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2971" y="1162"/>
                  <a:ext cx="450" cy="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ru-RU" alt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83" name="Text 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1" y="1162"/>
                  <a:ext cx="450" cy="56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136"/>
          <p:cNvGrpSpPr>
            <a:grpSpLocks/>
          </p:cNvGrpSpPr>
          <p:nvPr/>
        </p:nvGrpSpPr>
        <p:grpSpPr bwMode="auto">
          <a:xfrm>
            <a:off x="755650" y="2060575"/>
            <a:ext cx="792163" cy="1152525"/>
            <a:chOff x="476" y="1434"/>
            <a:chExt cx="499" cy="726"/>
          </a:xfrm>
        </p:grpSpPr>
        <p:grpSp>
          <p:nvGrpSpPr>
            <p:cNvPr id="90" name="Group 137"/>
            <p:cNvGrpSpPr>
              <a:grpSpLocks/>
            </p:cNvGrpSpPr>
            <p:nvPr/>
          </p:nvGrpSpPr>
          <p:grpSpPr bwMode="auto">
            <a:xfrm>
              <a:off x="476" y="1434"/>
              <a:ext cx="499" cy="726"/>
              <a:chOff x="3173" y="2543"/>
              <a:chExt cx="1001" cy="1360"/>
            </a:xfrm>
          </p:grpSpPr>
          <p:sp>
            <p:nvSpPr>
              <p:cNvPr id="92" name="Freeform 138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3" name="Freeform 139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4" name="Freeform 140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5" name="Freeform 141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6" name="Freeform 142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485" y="1591"/>
                  <a:ext cx="450" cy="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𝟏𝟑</m:t>
                            </m:r>
                          </m:den>
                        </m:f>
                      </m:oMath>
                    </m:oMathPara>
                  </a14:m>
                  <a:endParaRPr kumimoji="0" lang="ru-RU" alt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91" name="Text 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5" y="1591"/>
                  <a:ext cx="450" cy="56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144"/>
          <p:cNvGrpSpPr>
            <a:grpSpLocks/>
          </p:cNvGrpSpPr>
          <p:nvPr/>
        </p:nvGrpSpPr>
        <p:grpSpPr bwMode="auto">
          <a:xfrm>
            <a:off x="1908175" y="2276475"/>
            <a:ext cx="803275" cy="1208088"/>
            <a:chOff x="2917" y="989"/>
            <a:chExt cx="506" cy="761"/>
          </a:xfrm>
        </p:grpSpPr>
        <p:grpSp>
          <p:nvGrpSpPr>
            <p:cNvPr id="98" name="Group 145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00" name="Freeform 146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1" name="Freeform 147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2" name="Freeform 148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3" name="Freeform 149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4" name="Freeform 150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2971" y="1153"/>
                  <a:ext cx="450" cy="5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𝟐𝟐</m:t>
                            </m:r>
                          </m:den>
                        </m:f>
                      </m:oMath>
                    </m:oMathPara>
                  </a14:m>
                  <a:endParaRPr kumimoji="0" lang="ru-RU" alt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99" name="Text 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1" y="1153"/>
                  <a:ext cx="450" cy="57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152"/>
          <p:cNvGrpSpPr>
            <a:grpSpLocks/>
          </p:cNvGrpSpPr>
          <p:nvPr/>
        </p:nvGrpSpPr>
        <p:grpSpPr bwMode="auto">
          <a:xfrm>
            <a:off x="1258888" y="3789363"/>
            <a:ext cx="803275" cy="1208087"/>
            <a:chOff x="2917" y="989"/>
            <a:chExt cx="506" cy="761"/>
          </a:xfrm>
        </p:grpSpPr>
        <p:grpSp>
          <p:nvGrpSpPr>
            <p:cNvPr id="106" name="Group 153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08" name="Freeform 154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9" name="Freeform 155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0" name="Freeform 156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1" name="Freeform 157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2" name="Freeform 158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3010" y="1114"/>
                  <a:ext cx="314" cy="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kumimoji="0" lang="ru-RU" alt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7" name="Text 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10" y="1114"/>
                  <a:ext cx="314" cy="56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60"/>
          <p:cNvGrpSpPr>
            <a:grpSpLocks/>
          </p:cNvGrpSpPr>
          <p:nvPr/>
        </p:nvGrpSpPr>
        <p:grpSpPr bwMode="auto">
          <a:xfrm>
            <a:off x="2771775" y="3573465"/>
            <a:ext cx="803275" cy="1208088"/>
            <a:chOff x="2917" y="989"/>
            <a:chExt cx="506" cy="761"/>
          </a:xfrm>
        </p:grpSpPr>
        <p:grpSp>
          <p:nvGrpSpPr>
            <p:cNvPr id="114" name="Group 161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16" name="Freeform 162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7" name="Freeform 163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8" name="Freeform 164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9" name="Freeform 165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0" name="Freeform 166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2962" y="1168"/>
                  <a:ext cx="450" cy="5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𝟏𝟏</m:t>
                            </m:r>
                          </m:den>
                        </m:f>
                      </m:oMath>
                    </m:oMathPara>
                  </a14:m>
                  <a:endParaRPr kumimoji="0" lang="ru-RU" alt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15" name="Text 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2" y="1168"/>
                  <a:ext cx="450" cy="57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68"/>
          <p:cNvGrpSpPr>
            <a:grpSpLocks/>
          </p:cNvGrpSpPr>
          <p:nvPr/>
        </p:nvGrpSpPr>
        <p:grpSpPr bwMode="auto">
          <a:xfrm>
            <a:off x="971550" y="1196975"/>
            <a:ext cx="803275" cy="1220788"/>
            <a:chOff x="2917" y="989"/>
            <a:chExt cx="506" cy="769"/>
          </a:xfrm>
        </p:grpSpPr>
        <p:grpSp>
          <p:nvGrpSpPr>
            <p:cNvPr id="122" name="Group 169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24" name="Freeform 170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5" name="Freeform 171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6" name="Freeform 172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7" name="Freeform 173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8" name="Freeform 174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3028" y="1190"/>
                  <a:ext cx="314" cy="5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ru-RU" alt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3" name="Text 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28" y="1190"/>
                  <a:ext cx="314" cy="56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76"/>
          <p:cNvGrpSpPr>
            <a:grpSpLocks/>
          </p:cNvGrpSpPr>
          <p:nvPr/>
        </p:nvGrpSpPr>
        <p:grpSpPr bwMode="auto">
          <a:xfrm>
            <a:off x="2987675" y="1484313"/>
            <a:ext cx="803275" cy="1208087"/>
            <a:chOff x="2917" y="989"/>
            <a:chExt cx="506" cy="761"/>
          </a:xfrm>
        </p:grpSpPr>
        <p:grpSp>
          <p:nvGrpSpPr>
            <p:cNvPr id="130" name="Group 177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32" name="Freeform 178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3" name="Freeform 179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4" name="Freeform 180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5" name="Freeform 181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6" name="Freeform 182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31" name="Text Box 183"/>
            <p:cNvSpPr txBox="1">
              <a:spLocks noChangeArrowheads="1"/>
            </p:cNvSpPr>
            <p:nvPr/>
          </p:nvSpPr>
          <p:spPr bwMode="auto">
            <a:xfrm>
              <a:off x="2971" y="1344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137" name="Group 184"/>
          <p:cNvGrpSpPr>
            <a:grpSpLocks/>
          </p:cNvGrpSpPr>
          <p:nvPr/>
        </p:nvGrpSpPr>
        <p:grpSpPr bwMode="auto">
          <a:xfrm rot="-18077413">
            <a:off x="2288381" y="672307"/>
            <a:ext cx="1106487" cy="571500"/>
            <a:chOff x="2506" y="1584"/>
            <a:chExt cx="419" cy="247"/>
          </a:xfrm>
        </p:grpSpPr>
        <p:sp>
          <p:nvSpPr>
            <p:cNvPr id="138" name="Freeform 185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39" name="Group 186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140" name="Group 18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46" name="Freeform 18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7" name="Freeform 18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41" name="Freeform 19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2" name="Freeform 19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3" name="Freeform 19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4" name="Freeform 19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5" name="Freeform 19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48" name="Group 195"/>
          <p:cNvGrpSpPr>
            <a:grpSpLocks/>
          </p:cNvGrpSpPr>
          <p:nvPr/>
        </p:nvGrpSpPr>
        <p:grpSpPr bwMode="auto">
          <a:xfrm rot="-18077413">
            <a:off x="1208881" y="1032669"/>
            <a:ext cx="1106488" cy="571500"/>
            <a:chOff x="2506" y="1584"/>
            <a:chExt cx="419" cy="247"/>
          </a:xfrm>
        </p:grpSpPr>
        <p:sp>
          <p:nvSpPr>
            <p:cNvPr id="149" name="Freeform 196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50" name="Group 197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151" name="Group 198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57" name="Freeform 199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58" name="Freeform 200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52" name="Freeform 201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3" name="Freeform 202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4" name="Freeform 203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5" name="Freeform 204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6" name="Freeform 205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59" name="Group 206"/>
          <p:cNvGrpSpPr>
            <a:grpSpLocks/>
          </p:cNvGrpSpPr>
          <p:nvPr/>
        </p:nvGrpSpPr>
        <p:grpSpPr bwMode="auto">
          <a:xfrm rot="21215766" flipH="1">
            <a:off x="2916238" y="1125538"/>
            <a:ext cx="1106487" cy="571500"/>
            <a:chOff x="2506" y="1584"/>
            <a:chExt cx="419" cy="247"/>
          </a:xfrm>
        </p:grpSpPr>
        <p:sp>
          <p:nvSpPr>
            <p:cNvPr id="160" name="Freeform 207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61" name="Group 208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162" name="Group 209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68" name="Freeform 210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69" name="Freeform 211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63" name="Freeform 212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4" name="Freeform 213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5" name="Freeform 214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6" name="Freeform 215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7" name="Freeform 216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70" name="Group 217"/>
          <p:cNvGrpSpPr>
            <a:grpSpLocks/>
          </p:cNvGrpSpPr>
          <p:nvPr/>
        </p:nvGrpSpPr>
        <p:grpSpPr bwMode="auto">
          <a:xfrm rot="21215766" flipH="1">
            <a:off x="1908175" y="1989138"/>
            <a:ext cx="1106488" cy="571500"/>
            <a:chOff x="2506" y="1584"/>
            <a:chExt cx="419" cy="247"/>
          </a:xfrm>
        </p:grpSpPr>
        <p:sp>
          <p:nvSpPr>
            <p:cNvPr id="171" name="Freeform 218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72" name="Group 219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173" name="Group 220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79" name="Freeform 221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80" name="Freeform 222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74" name="Freeform 223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5" name="Freeform 224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6" name="Freeform 225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7" name="Freeform 226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8" name="Freeform 227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81" name="Group 228"/>
          <p:cNvGrpSpPr>
            <a:grpSpLocks/>
          </p:cNvGrpSpPr>
          <p:nvPr/>
        </p:nvGrpSpPr>
        <p:grpSpPr bwMode="auto">
          <a:xfrm rot="21215766" flipH="1">
            <a:off x="1403350" y="3573463"/>
            <a:ext cx="1106488" cy="571500"/>
            <a:chOff x="2506" y="1584"/>
            <a:chExt cx="419" cy="247"/>
          </a:xfrm>
        </p:grpSpPr>
        <p:sp>
          <p:nvSpPr>
            <p:cNvPr id="182" name="Freeform 229"/>
            <p:cNvSpPr>
              <a:spLocks/>
            </p:cNvSpPr>
            <p:nvPr/>
          </p:nvSpPr>
          <p:spPr bwMode="auto">
            <a:xfrm rot="-25649421">
              <a:off x="2757" y="1560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83" name="Group 230"/>
            <p:cNvGrpSpPr>
              <a:grpSpLocks/>
            </p:cNvGrpSpPr>
            <p:nvPr/>
          </p:nvGrpSpPr>
          <p:grpSpPr bwMode="auto">
            <a:xfrm rot="-23852377">
              <a:off x="2506" y="1652"/>
              <a:ext cx="353" cy="179"/>
              <a:chOff x="3144" y="3204"/>
              <a:chExt cx="867" cy="623"/>
            </a:xfrm>
          </p:grpSpPr>
          <p:grpSp>
            <p:nvGrpSpPr>
              <p:cNvPr id="184" name="Group 231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90" name="Freeform 232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91" name="Freeform 233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85" name="Freeform 234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6" name="Freeform 235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7" name="Freeform 236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8" name="Freeform 237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9" name="Freeform 238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92" name="Group 250"/>
          <p:cNvGrpSpPr>
            <a:grpSpLocks/>
          </p:cNvGrpSpPr>
          <p:nvPr/>
        </p:nvGrpSpPr>
        <p:grpSpPr bwMode="auto">
          <a:xfrm>
            <a:off x="3492500" y="2565400"/>
            <a:ext cx="803275" cy="1208088"/>
            <a:chOff x="2917" y="989"/>
            <a:chExt cx="506" cy="761"/>
          </a:xfrm>
        </p:grpSpPr>
        <p:grpSp>
          <p:nvGrpSpPr>
            <p:cNvPr id="193" name="Group 251"/>
            <p:cNvGrpSpPr>
              <a:grpSpLocks/>
            </p:cNvGrpSpPr>
            <p:nvPr/>
          </p:nvGrpSpPr>
          <p:grpSpPr bwMode="auto">
            <a:xfrm>
              <a:off x="2917" y="989"/>
              <a:ext cx="506" cy="761"/>
              <a:chOff x="3173" y="2543"/>
              <a:chExt cx="1001" cy="1360"/>
            </a:xfrm>
          </p:grpSpPr>
          <p:sp>
            <p:nvSpPr>
              <p:cNvPr id="195" name="Freeform 252"/>
              <p:cNvSpPr>
                <a:spLocks/>
              </p:cNvSpPr>
              <p:nvPr/>
            </p:nvSpPr>
            <p:spPr bwMode="auto">
              <a:xfrm>
                <a:off x="3173" y="2767"/>
                <a:ext cx="1001" cy="1124"/>
              </a:xfrm>
              <a:custGeom>
                <a:avLst/>
                <a:gdLst>
                  <a:gd name="T0" fmla="*/ 623 w 1001"/>
                  <a:gd name="T1" fmla="*/ 37 h 1124"/>
                  <a:gd name="T2" fmla="*/ 551 w 1001"/>
                  <a:gd name="T3" fmla="*/ 45 h 1124"/>
                  <a:gd name="T4" fmla="*/ 535 w 1001"/>
                  <a:gd name="T5" fmla="*/ 5 h 1124"/>
                  <a:gd name="T6" fmla="*/ 379 w 1001"/>
                  <a:gd name="T7" fmla="*/ 65 h 1124"/>
                  <a:gd name="T8" fmla="*/ 263 w 1001"/>
                  <a:gd name="T9" fmla="*/ 301 h 1124"/>
                  <a:gd name="T10" fmla="*/ 143 w 1001"/>
                  <a:gd name="T11" fmla="*/ 525 h 1124"/>
                  <a:gd name="T12" fmla="*/ 7 w 1001"/>
                  <a:gd name="T13" fmla="*/ 845 h 1124"/>
                  <a:gd name="T14" fmla="*/ 183 w 1001"/>
                  <a:gd name="T15" fmla="*/ 1045 h 1124"/>
                  <a:gd name="T16" fmla="*/ 523 w 1001"/>
                  <a:gd name="T17" fmla="*/ 1121 h 1124"/>
                  <a:gd name="T18" fmla="*/ 847 w 1001"/>
                  <a:gd name="T19" fmla="*/ 1029 h 1124"/>
                  <a:gd name="T20" fmla="*/ 991 w 1001"/>
                  <a:gd name="T21" fmla="*/ 789 h 1124"/>
                  <a:gd name="T22" fmla="*/ 907 w 1001"/>
                  <a:gd name="T23" fmla="*/ 545 h 1124"/>
                  <a:gd name="T24" fmla="*/ 783 w 1001"/>
                  <a:gd name="T25" fmla="*/ 333 h 1124"/>
                  <a:gd name="T26" fmla="*/ 791 w 1001"/>
                  <a:gd name="T27" fmla="*/ 117 h 1124"/>
                  <a:gd name="T28" fmla="*/ 639 w 1001"/>
                  <a:gd name="T29" fmla="*/ 13 h 1124"/>
                  <a:gd name="T30" fmla="*/ 615 w 1001"/>
                  <a:gd name="T31" fmla="*/ 37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1" h="1124">
                    <a:moveTo>
                      <a:pt x="623" y="37"/>
                    </a:moveTo>
                    <a:cubicBezTo>
                      <a:pt x="611" y="38"/>
                      <a:pt x="566" y="50"/>
                      <a:pt x="551" y="45"/>
                    </a:cubicBezTo>
                    <a:cubicBezTo>
                      <a:pt x="536" y="40"/>
                      <a:pt x="564" y="2"/>
                      <a:pt x="535" y="5"/>
                    </a:cubicBezTo>
                    <a:cubicBezTo>
                      <a:pt x="506" y="8"/>
                      <a:pt x="424" y="16"/>
                      <a:pt x="379" y="65"/>
                    </a:cubicBezTo>
                    <a:cubicBezTo>
                      <a:pt x="334" y="114"/>
                      <a:pt x="302" y="224"/>
                      <a:pt x="263" y="301"/>
                    </a:cubicBezTo>
                    <a:cubicBezTo>
                      <a:pt x="224" y="378"/>
                      <a:pt x="186" y="434"/>
                      <a:pt x="143" y="525"/>
                    </a:cubicBezTo>
                    <a:cubicBezTo>
                      <a:pt x="100" y="616"/>
                      <a:pt x="0" y="758"/>
                      <a:pt x="7" y="845"/>
                    </a:cubicBezTo>
                    <a:cubicBezTo>
                      <a:pt x="14" y="932"/>
                      <a:pt x="97" y="999"/>
                      <a:pt x="183" y="1045"/>
                    </a:cubicBezTo>
                    <a:cubicBezTo>
                      <a:pt x="269" y="1091"/>
                      <a:pt x="412" y="1124"/>
                      <a:pt x="523" y="1121"/>
                    </a:cubicBezTo>
                    <a:cubicBezTo>
                      <a:pt x="634" y="1118"/>
                      <a:pt x="769" y="1084"/>
                      <a:pt x="847" y="1029"/>
                    </a:cubicBezTo>
                    <a:cubicBezTo>
                      <a:pt x="925" y="974"/>
                      <a:pt x="981" y="870"/>
                      <a:pt x="991" y="789"/>
                    </a:cubicBezTo>
                    <a:cubicBezTo>
                      <a:pt x="1001" y="708"/>
                      <a:pt x="942" y="621"/>
                      <a:pt x="907" y="545"/>
                    </a:cubicBezTo>
                    <a:cubicBezTo>
                      <a:pt x="872" y="469"/>
                      <a:pt x="802" y="404"/>
                      <a:pt x="783" y="333"/>
                    </a:cubicBezTo>
                    <a:cubicBezTo>
                      <a:pt x="764" y="262"/>
                      <a:pt x="815" y="170"/>
                      <a:pt x="791" y="117"/>
                    </a:cubicBezTo>
                    <a:cubicBezTo>
                      <a:pt x="767" y="64"/>
                      <a:pt x="668" y="26"/>
                      <a:pt x="639" y="13"/>
                    </a:cubicBezTo>
                    <a:cubicBezTo>
                      <a:pt x="610" y="0"/>
                      <a:pt x="620" y="32"/>
                      <a:pt x="615" y="37"/>
                    </a:cubicBezTo>
                  </a:path>
                </a:pathLst>
              </a:custGeom>
              <a:gradFill rotWithShape="1">
                <a:gsLst>
                  <a:gs pos="0">
                    <a:srgbClr val="FAF400"/>
                  </a:gs>
                  <a:gs pos="100000">
                    <a:srgbClr val="D2CD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6" name="Freeform 253"/>
              <p:cNvSpPr>
                <a:spLocks/>
              </p:cNvSpPr>
              <p:nvPr/>
            </p:nvSpPr>
            <p:spPr bwMode="auto">
              <a:xfrm>
                <a:off x="3723" y="2543"/>
                <a:ext cx="192" cy="294"/>
              </a:xfrm>
              <a:custGeom>
                <a:avLst/>
                <a:gdLst>
                  <a:gd name="T0" fmla="*/ 161 w 192"/>
                  <a:gd name="T1" fmla="*/ 21 h 294"/>
                  <a:gd name="T2" fmla="*/ 33 w 192"/>
                  <a:gd name="T3" fmla="*/ 189 h 294"/>
                  <a:gd name="T4" fmla="*/ 1 w 192"/>
                  <a:gd name="T5" fmla="*/ 261 h 294"/>
                  <a:gd name="T6" fmla="*/ 25 w 192"/>
                  <a:gd name="T7" fmla="*/ 293 h 294"/>
                  <a:gd name="T8" fmla="*/ 65 w 192"/>
                  <a:gd name="T9" fmla="*/ 269 h 294"/>
                  <a:gd name="T10" fmla="*/ 65 w 192"/>
                  <a:gd name="T11" fmla="*/ 221 h 294"/>
                  <a:gd name="T12" fmla="*/ 121 w 192"/>
                  <a:gd name="T13" fmla="*/ 133 h 294"/>
                  <a:gd name="T14" fmla="*/ 185 w 192"/>
                  <a:gd name="T15" fmla="*/ 61 h 294"/>
                  <a:gd name="T16" fmla="*/ 161 w 192"/>
                  <a:gd name="T17" fmla="*/ 2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294">
                    <a:moveTo>
                      <a:pt x="161" y="21"/>
                    </a:moveTo>
                    <a:cubicBezTo>
                      <a:pt x="136" y="42"/>
                      <a:pt x="60" y="149"/>
                      <a:pt x="33" y="189"/>
                    </a:cubicBezTo>
                    <a:cubicBezTo>
                      <a:pt x="6" y="229"/>
                      <a:pt x="2" y="244"/>
                      <a:pt x="1" y="261"/>
                    </a:cubicBezTo>
                    <a:cubicBezTo>
                      <a:pt x="0" y="278"/>
                      <a:pt x="14" y="292"/>
                      <a:pt x="25" y="293"/>
                    </a:cubicBezTo>
                    <a:cubicBezTo>
                      <a:pt x="36" y="294"/>
                      <a:pt x="58" y="281"/>
                      <a:pt x="65" y="269"/>
                    </a:cubicBezTo>
                    <a:cubicBezTo>
                      <a:pt x="72" y="257"/>
                      <a:pt x="56" y="244"/>
                      <a:pt x="65" y="221"/>
                    </a:cubicBezTo>
                    <a:cubicBezTo>
                      <a:pt x="74" y="198"/>
                      <a:pt x="101" y="160"/>
                      <a:pt x="121" y="133"/>
                    </a:cubicBezTo>
                    <a:cubicBezTo>
                      <a:pt x="141" y="106"/>
                      <a:pt x="178" y="79"/>
                      <a:pt x="185" y="61"/>
                    </a:cubicBezTo>
                    <a:cubicBezTo>
                      <a:pt x="192" y="43"/>
                      <a:pt x="186" y="0"/>
                      <a:pt x="161" y="21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7" name="Freeform 254"/>
              <p:cNvSpPr>
                <a:spLocks/>
              </p:cNvSpPr>
              <p:nvPr/>
            </p:nvSpPr>
            <p:spPr bwMode="auto">
              <a:xfrm>
                <a:off x="3328" y="3158"/>
                <a:ext cx="835" cy="672"/>
              </a:xfrm>
              <a:custGeom>
                <a:avLst/>
                <a:gdLst>
                  <a:gd name="T0" fmla="*/ 490 w 835"/>
                  <a:gd name="T1" fmla="*/ 48 h 672"/>
                  <a:gd name="T2" fmla="*/ 68 w 835"/>
                  <a:gd name="T3" fmla="*/ 310 h 672"/>
                  <a:gd name="T4" fmla="*/ 84 w 835"/>
                  <a:gd name="T5" fmla="*/ 558 h 672"/>
                  <a:gd name="T6" fmla="*/ 231 w 835"/>
                  <a:gd name="T7" fmla="*/ 616 h 672"/>
                  <a:gd name="T8" fmla="*/ 428 w 835"/>
                  <a:gd name="T9" fmla="*/ 670 h 672"/>
                  <a:gd name="T10" fmla="*/ 668 w 835"/>
                  <a:gd name="T11" fmla="*/ 630 h 672"/>
                  <a:gd name="T12" fmla="*/ 748 w 835"/>
                  <a:gd name="T13" fmla="*/ 559 h 672"/>
                  <a:gd name="T14" fmla="*/ 820 w 835"/>
                  <a:gd name="T15" fmla="*/ 326 h 672"/>
                  <a:gd name="T16" fmla="*/ 660 w 835"/>
                  <a:gd name="T17" fmla="*/ 46 h 672"/>
                  <a:gd name="T18" fmla="*/ 490 w 835"/>
                  <a:gd name="T19" fmla="*/ 48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35" h="672">
                    <a:moveTo>
                      <a:pt x="490" y="48"/>
                    </a:moveTo>
                    <a:cubicBezTo>
                      <a:pt x="403" y="92"/>
                      <a:pt x="136" y="225"/>
                      <a:pt x="68" y="310"/>
                    </a:cubicBezTo>
                    <a:cubicBezTo>
                      <a:pt x="0" y="395"/>
                      <a:pt x="57" y="507"/>
                      <a:pt x="84" y="558"/>
                    </a:cubicBezTo>
                    <a:cubicBezTo>
                      <a:pt x="111" y="609"/>
                      <a:pt x="174" y="597"/>
                      <a:pt x="231" y="616"/>
                    </a:cubicBezTo>
                    <a:cubicBezTo>
                      <a:pt x="288" y="635"/>
                      <a:pt x="355" y="668"/>
                      <a:pt x="428" y="670"/>
                    </a:cubicBezTo>
                    <a:cubicBezTo>
                      <a:pt x="501" y="672"/>
                      <a:pt x="615" y="648"/>
                      <a:pt x="668" y="630"/>
                    </a:cubicBezTo>
                    <a:cubicBezTo>
                      <a:pt x="721" y="612"/>
                      <a:pt x="723" y="610"/>
                      <a:pt x="748" y="559"/>
                    </a:cubicBezTo>
                    <a:cubicBezTo>
                      <a:pt x="773" y="508"/>
                      <a:pt x="835" y="411"/>
                      <a:pt x="820" y="326"/>
                    </a:cubicBezTo>
                    <a:cubicBezTo>
                      <a:pt x="805" y="241"/>
                      <a:pt x="715" y="92"/>
                      <a:pt x="660" y="46"/>
                    </a:cubicBezTo>
                    <a:cubicBezTo>
                      <a:pt x="605" y="0"/>
                      <a:pt x="525" y="48"/>
                      <a:pt x="49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100000">
                    <a:srgbClr val="EAE4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8" name="Freeform 255"/>
              <p:cNvSpPr>
                <a:spLocks/>
              </p:cNvSpPr>
              <p:nvPr/>
            </p:nvSpPr>
            <p:spPr bwMode="auto">
              <a:xfrm>
                <a:off x="3648" y="3408"/>
                <a:ext cx="240" cy="144"/>
              </a:xfrm>
              <a:custGeom>
                <a:avLst/>
                <a:gdLst>
                  <a:gd name="T0" fmla="*/ 336 w 624"/>
                  <a:gd name="T1" fmla="*/ 32 h 568"/>
                  <a:gd name="T2" fmla="*/ 96 w 624"/>
                  <a:gd name="T3" fmla="*/ 80 h 568"/>
                  <a:gd name="T4" fmla="*/ 0 w 624"/>
                  <a:gd name="T5" fmla="*/ 320 h 568"/>
                  <a:gd name="T6" fmla="*/ 96 w 624"/>
                  <a:gd name="T7" fmla="*/ 512 h 568"/>
                  <a:gd name="T8" fmla="*/ 288 w 624"/>
                  <a:gd name="T9" fmla="*/ 560 h 568"/>
                  <a:gd name="T10" fmla="*/ 576 w 624"/>
                  <a:gd name="T11" fmla="*/ 464 h 568"/>
                  <a:gd name="T12" fmla="*/ 576 w 624"/>
                  <a:gd name="T13" fmla="*/ 224 h 568"/>
                  <a:gd name="T14" fmla="*/ 432 w 624"/>
                  <a:gd name="T15" fmla="*/ 32 h 568"/>
                  <a:gd name="T16" fmla="*/ 336 w 624"/>
                  <a:gd name="T17" fmla="*/ 32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568">
                    <a:moveTo>
                      <a:pt x="336" y="32"/>
                    </a:moveTo>
                    <a:cubicBezTo>
                      <a:pt x="280" y="40"/>
                      <a:pt x="152" y="32"/>
                      <a:pt x="96" y="80"/>
                    </a:cubicBezTo>
                    <a:cubicBezTo>
                      <a:pt x="40" y="128"/>
                      <a:pt x="0" y="248"/>
                      <a:pt x="0" y="320"/>
                    </a:cubicBezTo>
                    <a:cubicBezTo>
                      <a:pt x="0" y="392"/>
                      <a:pt x="48" y="472"/>
                      <a:pt x="96" y="512"/>
                    </a:cubicBezTo>
                    <a:cubicBezTo>
                      <a:pt x="144" y="552"/>
                      <a:pt x="208" y="568"/>
                      <a:pt x="288" y="560"/>
                    </a:cubicBezTo>
                    <a:cubicBezTo>
                      <a:pt x="368" y="552"/>
                      <a:pt x="528" y="520"/>
                      <a:pt x="576" y="464"/>
                    </a:cubicBezTo>
                    <a:cubicBezTo>
                      <a:pt x="624" y="408"/>
                      <a:pt x="600" y="296"/>
                      <a:pt x="576" y="224"/>
                    </a:cubicBezTo>
                    <a:cubicBezTo>
                      <a:pt x="552" y="152"/>
                      <a:pt x="472" y="64"/>
                      <a:pt x="432" y="32"/>
                    </a:cubicBezTo>
                    <a:cubicBezTo>
                      <a:pt x="392" y="0"/>
                      <a:pt x="392" y="24"/>
                      <a:pt x="33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AE400"/>
                  </a:gs>
                  <a:gs pos="100000">
                    <a:srgbClr val="FF972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9" name="Freeform 256"/>
              <p:cNvSpPr>
                <a:spLocks/>
              </p:cNvSpPr>
              <p:nvPr/>
            </p:nvSpPr>
            <p:spPr bwMode="auto">
              <a:xfrm>
                <a:off x="3580" y="3865"/>
                <a:ext cx="121" cy="38"/>
              </a:xfrm>
              <a:custGeom>
                <a:avLst/>
                <a:gdLst>
                  <a:gd name="T0" fmla="*/ 0 w 121"/>
                  <a:gd name="T1" fmla="*/ 11 h 38"/>
                  <a:gd name="T2" fmla="*/ 56 w 121"/>
                  <a:gd name="T3" fmla="*/ 3 h 38"/>
                  <a:gd name="T4" fmla="*/ 120 w 121"/>
                  <a:gd name="T5" fmla="*/ 27 h 38"/>
                  <a:gd name="T6" fmla="*/ 48 w 121"/>
                  <a:gd name="T7" fmla="*/ 35 h 38"/>
                  <a:gd name="T8" fmla="*/ 0 w 121"/>
                  <a:gd name="T9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8">
                    <a:moveTo>
                      <a:pt x="0" y="11"/>
                    </a:moveTo>
                    <a:cubicBezTo>
                      <a:pt x="2" y="8"/>
                      <a:pt x="36" y="0"/>
                      <a:pt x="56" y="3"/>
                    </a:cubicBezTo>
                    <a:cubicBezTo>
                      <a:pt x="81" y="4"/>
                      <a:pt x="121" y="22"/>
                      <a:pt x="120" y="27"/>
                    </a:cubicBezTo>
                    <a:cubicBezTo>
                      <a:pt x="119" y="32"/>
                      <a:pt x="68" y="38"/>
                      <a:pt x="48" y="35"/>
                    </a:cubicBezTo>
                    <a:cubicBezTo>
                      <a:pt x="28" y="32"/>
                      <a:pt x="10" y="16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 Box 257"/>
                <p:cNvSpPr txBox="1">
                  <a:spLocks noChangeArrowheads="1"/>
                </p:cNvSpPr>
                <p:nvPr/>
              </p:nvSpPr>
              <p:spPr bwMode="auto">
                <a:xfrm>
                  <a:off x="3000" y="1181"/>
                  <a:ext cx="314" cy="5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𝟖</m:t>
                            </m:r>
                          </m:num>
                          <m:den>
                            <m:r>
                              <a:rPr kumimoji="0" lang="ru-RU" altLang="ru-RU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Arial" pitchFamily="34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kumimoji="0" lang="ru-RU" altLang="ru-RU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4" name="Text Box 2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00" y="1181"/>
                  <a:ext cx="314" cy="56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5" name="Text Box 241"/>
          <p:cNvSpPr txBox="1">
            <a:spLocks noChangeArrowheads="1"/>
          </p:cNvSpPr>
          <p:nvPr/>
        </p:nvSpPr>
        <p:spPr bwMode="auto">
          <a:xfrm>
            <a:off x="5036794" y="601524"/>
            <a:ext cx="2847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Собери урожай   </a:t>
            </a:r>
          </a:p>
        </p:txBody>
      </p:sp>
      <p:sp>
        <p:nvSpPr>
          <p:cNvPr id="206" name="Text Box 240"/>
          <p:cNvSpPr txBox="1">
            <a:spLocks noChangeArrowheads="1"/>
          </p:cNvSpPr>
          <p:nvPr/>
        </p:nvSpPr>
        <p:spPr bwMode="auto">
          <a:xfrm>
            <a:off x="4932362" y="1132868"/>
            <a:ext cx="40211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 </a:t>
            </a:r>
            <a:r>
              <a:rPr lang="ru-RU" altLang="ru-RU" sz="2400" b="1" dirty="0" smtClean="0">
                <a:cs typeface="Arial" pitchFamily="34" charset="0"/>
              </a:rPr>
              <a:t>Помогите  Незнайке собрать груши на которых записаны неправильные дроби.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12" y="2144021"/>
            <a:ext cx="284638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" name="Picture 3" descr="C:\Users\Марина\Desktop\Рисунок1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726837" y="5548990"/>
            <a:ext cx="576064" cy="617840"/>
          </a:xfrm>
          <a:prstGeom prst="rect">
            <a:avLst/>
          </a:prstGeom>
          <a:noFill/>
        </p:spPr>
      </p:pic>
      <p:pic>
        <p:nvPicPr>
          <p:cNvPr id="210" name="Picture 1" descr="C:\Users\Марина\Desktop\AboutInformation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6804248" y="5608704"/>
            <a:ext cx="558127" cy="558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9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8246 0.3601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80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32621 0.5944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22448 0.4409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2203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631"/>
            <a:ext cx="8676964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00488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Дробь в которой числитель меньше знаменателя, называет </a:t>
            </a:r>
            <a:r>
              <a:rPr lang="ru-RU" sz="2800" i="1" dirty="0" smtClean="0">
                <a:solidFill>
                  <a:srgbClr val="C00000"/>
                </a:solidFill>
              </a:rPr>
              <a:t>правильной</a:t>
            </a:r>
            <a:r>
              <a:rPr lang="ru-RU" sz="2800" dirty="0" smtClean="0"/>
              <a:t> дробью.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34888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Дробь </a:t>
            </a:r>
            <a:r>
              <a:rPr lang="ru-RU" sz="2800" dirty="0"/>
              <a:t>в которой числитель </a:t>
            </a:r>
            <a:r>
              <a:rPr lang="ru-RU" sz="2800" dirty="0" smtClean="0"/>
              <a:t> больше </a:t>
            </a:r>
            <a:r>
              <a:rPr lang="ru-RU" sz="2800" dirty="0"/>
              <a:t>знаменателя, называет </a:t>
            </a:r>
            <a:r>
              <a:rPr lang="ru-RU" sz="2800" i="1" dirty="0" smtClean="0">
                <a:solidFill>
                  <a:srgbClr val="C00000"/>
                </a:solidFill>
              </a:rPr>
              <a:t>неправильной</a:t>
            </a:r>
            <a:r>
              <a:rPr lang="ru-RU" sz="2800" dirty="0" smtClean="0"/>
              <a:t> </a:t>
            </a:r>
            <a:r>
              <a:rPr lang="ru-RU" sz="2800" dirty="0"/>
              <a:t>дробью.</a:t>
            </a:r>
          </a:p>
        </p:txBody>
      </p:sp>
      <p:pic>
        <p:nvPicPr>
          <p:cNvPr id="7" name="Picture 3" descr="C:\Users\Марина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740352" y="5589240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9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59"/>
          <p:cNvGrpSpPr>
            <a:grpSpLocks/>
          </p:cNvGrpSpPr>
          <p:nvPr/>
        </p:nvGrpSpPr>
        <p:grpSpPr bwMode="auto">
          <a:xfrm>
            <a:off x="23754" y="282358"/>
            <a:ext cx="9093200" cy="6407049"/>
            <a:chOff x="14" y="0"/>
            <a:chExt cx="5728" cy="4306"/>
          </a:xfrm>
        </p:grpSpPr>
        <p:sp>
          <p:nvSpPr>
            <p:cNvPr id="30" name="Freeform 26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Freeform 26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Freeform 26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Freeform 26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Freeform 26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Freeform 26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36" name="Group 26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8" name="Arc 26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" name="Arc 26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37" name="Freeform 26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Freeform 27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39" name="Group 27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6" name="Arc 27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Arc 27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0" name="Group 27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4" name="Arc 27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Arc 27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1" name="Group 27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2" name="Arc 27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G0" fmla="+- 1910 0 0"/>
                  <a:gd name="G1" fmla="+- 21600 0 0"/>
                  <a:gd name="G2" fmla="+- 21600 0 0"/>
                  <a:gd name="T0" fmla="*/ 0 w 22928"/>
                  <a:gd name="T1" fmla="*/ 85 h 21600"/>
                  <a:gd name="T2" fmla="*/ 22928 w 22928"/>
                  <a:gd name="T3" fmla="*/ 16618 h 21600"/>
                  <a:gd name="T4" fmla="*/ 1910 w 229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" name="Arc 27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G0" fmla="+- 4272 0 0"/>
                  <a:gd name="G1" fmla="+- 21600 0 0"/>
                  <a:gd name="G2" fmla="+- 21600 0 0"/>
                  <a:gd name="T0" fmla="*/ 0 w 25689"/>
                  <a:gd name="T1" fmla="*/ 427 h 21600"/>
                  <a:gd name="T2" fmla="*/ 25689 w 25689"/>
                  <a:gd name="T3" fmla="*/ 18792 h 21600"/>
                  <a:gd name="T4" fmla="*/ 4272 w 2568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683568" y="47667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Сравните дроби</a:t>
            </a:r>
            <a:endParaRPr lang="ru-RU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33168" y="1208504"/>
                <a:ext cx="2702728" cy="79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1.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13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   и   </m:t>
                    </m:r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7 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13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68" y="1208504"/>
                <a:ext cx="2702728" cy="791242"/>
              </a:xfrm>
              <a:prstGeom prst="rect">
                <a:avLst/>
              </a:prstGeom>
              <a:blipFill rotWithShape="1">
                <a:blip r:embed="rId2"/>
                <a:stretch>
                  <a:fillRect l="-5643"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06528" y="2138389"/>
                <a:ext cx="2729368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2.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   и  </m:t>
                    </m:r>
                    <m:f>
                      <m:fPr>
                        <m:ctrlPr>
                          <a:rPr lang="ru-RU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42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42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28" y="2138389"/>
                <a:ext cx="2729368" cy="788742"/>
              </a:xfrm>
              <a:prstGeom prst="rect">
                <a:avLst/>
              </a:prstGeom>
              <a:blipFill rotWithShape="1">
                <a:blip r:embed="rId3"/>
                <a:stretch>
                  <a:fillRect l="-5817" b="-13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41728" y="3036155"/>
                <a:ext cx="2794168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3.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   и  </m:t>
                    </m:r>
                    <m:f>
                      <m:fPr>
                        <m:ctrlPr>
                          <a:rPr lang="ru-RU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28" y="3036155"/>
                <a:ext cx="2794168" cy="791370"/>
              </a:xfrm>
              <a:prstGeom prst="rect">
                <a:avLst/>
              </a:prstGeom>
              <a:blipFill rotWithShape="1">
                <a:blip r:embed="rId4"/>
                <a:stretch>
                  <a:fillRect l="-5459"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02688" y="3936871"/>
                <a:ext cx="2733208" cy="79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4.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     и     </m:t>
                    </m:r>
                    <m:f>
                      <m:fPr>
                        <m:ctrlPr>
                          <a:rPr lang="ru-RU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88" y="3936871"/>
                <a:ext cx="2733208" cy="798424"/>
              </a:xfrm>
              <a:prstGeom prst="rect">
                <a:avLst/>
              </a:prstGeom>
              <a:blipFill rotWithShape="1">
                <a:blip r:embed="rId5"/>
                <a:stretch>
                  <a:fillRect l="-5580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02689" y="4911814"/>
                <a:ext cx="2886632" cy="79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5.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19</m:t>
                        </m:r>
                      </m:den>
                    </m:f>
                    <m:r>
                      <a:rPr lang="ru-RU" sz="3200" b="0" i="1" smtClean="0">
                        <a:latin typeface="Cambria Math"/>
                      </a:rPr>
                      <m:t>    и    1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89" y="4911814"/>
                <a:ext cx="2886632" cy="798424"/>
              </a:xfrm>
              <a:prstGeom prst="rect">
                <a:avLst/>
              </a:prstGeom>
              <a:blipFill rotWithShape="1">
                <a:blip r:embed="rId6"/>
                <a:stretch>
                  <a:fillRect l="-5274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46204" y="1253926"/>
                <a:ext cx="273630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1.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𝟏𝟑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   &gt;  </m:t>
                    </m:r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𝟕</m:t>
                        </m:r>
                        <m:r>
                          <a:rPr lang="ru-RU" sz="28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04" y="1253926"/>
                <a:ext cx="2736304" cy="714683"/>
              </a:xfrm>
              <a:prstGeom prst="rect">
                <a:avLst/>
              </a:prstGeom>
              <a:blipFill rotWithShape="1">
                <a:blip r:embed="rId7"/>
                <a:stretch>
                  <a:fillRect l="-467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553276" y="2107611"/>
                <a:ext cx="2331992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2.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𝟐𝟏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𝟐𝟏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  =  </m:t>
                    </m:r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𝟒𝟐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𝟒𝟐</m:t>
                        </m:r>
                      </m:den>
                    </m:f>
                  </m:oMath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276" y="2107611"/>
                <a:ext cx="2331992" cy="712631"/>
              </a:xfrm>
              <a:prstGeom prst="rect">
                <a:avLst/>
              </a:prstGeom>
              <a:blipFill rotWithShape="1">
                <a:blip r:embed="rId8"/>
                <a:stretch>
                  <a:fillRect l="-5483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535449" y="3074498"/>
                <a:ext cx="2290112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3.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   &lt;  </m:t>
                    </m:r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449" y="3074498"/>
                <a:ext cx="2290112" cy="714683"/>
              </a:xfrm>
              <a:prstGeom prst="rect">
                <a:avLst/>
              </a:prstGeom>
              <a:blipFill rotWithShape="1">
                <a:blip r:embed="rId9"/>
                <a:stretch>
                  <a:fillRect l="-5319" b="-10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556972" y="3925260"/>
                <a:ext cx="2733208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4.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     &gt;    </m:t>
                    </m:r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972" y="3925260"/>
                <a:ext cx="2733208" cy="721031"/>
              </a:xfrm>
              <a:prstGeom prst="rect">
                <a:avLst/>
              </a:prstGeom>
              <a:blipFill rotWithShape="1">
                <a:blip r:embed="rId10"/>
                <a:stretch>
                  <a:fillRect l="-4688" b="-11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542844" y="4873714"/>
                <a:ext cx="2886632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/>
                  <a:t>5.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𝟏𝟗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    &lt;    </m:t>
                    </m:r>
                    <m:r>
                      <a:rPr lang="ru-RU" sz="2800" b="1" i="1" smtClean="0">
                        <a:latin typeface="Cambria Math"/>
                      </a:rPr>
                      <m:t>𝟏</m:t>
                    </m:r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844" y="4873714"/>
                <a:ext cx="2886632" cy="721031"/>
              </a:xfrm>
              <a:prstGeom prst="rect">
                <a:avLst/>
              </a:prstGeom>
              <a:blipFill rotWithShape="1">
                <a:blip r:embed="rId11"/>
                <a:stretch>
                  <a:fillRect l="-4219" b="-10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4144761" y="395055"/>
            <a:ext cx="4957273" cy="5976293"/>
            <a:chOff x="2092" y="192"/>
            <a:chExt cx="3599" cy="4103"/>
          </a:xfrm>
        </p:grpSpPr>
        <p:sp>
          <p:nvSpPr>
            <p:cNvPr id="3" name="Freeform 91"/>
            <p:cNvSpPr>
              <a:spLocks/>
            </p:cNvSpPr>
            <p:nvPr/>
          </p:nvSpPr>
          <p:spPr bwMode="auto">
            <a:xfrm>
              <a:off x="2092" y="411"/>
              <a:ext cx="3599" cy="3884"/>
            </a:xfrm>
            <a:custGeom>
              <a:avLst/>
              <a:gdLst>
                <a:gd name="T0" fmla="*/ 387 w 3599"/>
                <a:gd name="T1" fmla="*/ 180 h 3884"/>
                <a:gd name="T2" fmla="*/ 587 w 3599"/>
                <a:gd name="T3" fmla="*/ 20 h 3884"/>
                <a:gd name="T4" fmla="*/ 801 w 3599"/>
                <a:gd name="T5" fmla="*/ 188 h 3884"/>
                <a:gd name="T6" fmla="*/ 1034 w 3599"/>
                <a:gd name="T7" fmla="*/ 4 h 3884"/>
                <a:gd name="T8" fmla="*/ 1268 w 3599"/>
                <a:gd name="T9" fmla="*/ 164 h 3884"/>
                <a:gd name="T10" fmla="*/ 1508 w 3599"/>
                <a:gd name="T11" fmla="*/ 20 h 3884"/>
                <a:gd name="T12" fmla="*/ 1741 w 3599"/>
                <a:gd name="T13" fmla="*/ 180 h 3884"/>
                <a:gd name="T14" fmla="*/ 1981 w 3599"/>
                <a:gd name="T15" fmla="*/ 20 h 3884"/>
                <a:gd name="T16" fmla="*/ 2208 w 3599"/>
                <a:gd name="T17" fmla="*/ 188 h 3884"/>
                <a:gd name="T18" fmla="*/ 2428 w 3599"/>
                <a:gd name="T19" fmla="*/ 20 h 3884"/>
                <a:gd name="T20" fmla="*/ 2669 w 3599"/>
                <a:gd name="T21" fmla="*/ 212 h 3884"/>
                <a:gd name="T22" fmla="*/ 2882 w 3599"/>
                <a:gd name="T23" fmla="*/ 44 h 3884"/>
                <a:gd name="T24" fmla="*/ 3029 w 3599"/>
                <a:gd name="T25" fmla="*/ 260 h 3884"/>
                <a:gd name="T26" fmla="*/ 3312 w 3599"/>
                <a:gd name="T27" fmla="*/ 59 h 3884"/>
                <a:gd name="T28" fmla="*/ 3480 w 3599"/>
                <a:gd name="T29" fmla="*/ 251 h 3884"/>
                <a:gd name="T30" fmla="*/ 3488 w 3599"/>
                <a:gd name="T31" fmla="*/ 827 h 3884"/>
                <a:gd name="T32" fmla="*/ 3456 w 3599"/>
                <a:gd name="T33" fmla="*/ 1763 h 3884"/>
                <a:gd name="T34" fmla="*/ 3408 w 3599"/>
                <a:gd name="T35" fmla="*/ 2499 h 3884"/>
                <a:gd name="T36" fmla="*/ 3416 w 3599"/>
                <a:gd name="T37" fmla="*/ 3083 h 3884"/>
                <a:gd name="T38" fmla="*/ 3488 w 3599"/>
                <a:gd name="T39" fmla="*/ 3419 h 3884"/>
                <a:gd name="T40" fmla="*/ 3589 w 3599"/>
                <a:gd name="T41" fmla="*/ 3524 h 3884"/>
                <a:gd name="T42" fmla="*/ 3549 w 3599"/>
                <a:gd name="T43" fmla="*/ 3572 h 3884"/>
                <a:gd name="T44" fmla="*/ 3389 w 3599"/>
                <a:gd name="T45" fmla="*/ 3668 h 3884"/>
                <a:gd name="T46" fmla="*/ 3229 w 3599"/>
                <a:gd name="T47" fmla="*/ 3668 h 3884"/>
                <a:gd name="T48" fmla="*/ 2909 w 3599"/>
                <a:gd name="T49" fmla="*/ 3572 h 3884"/>
                <a:gd name="T50" fmla="*/ 2709 w 3599"/>
                <a:gd name="T51" fmla="*/ 3764 h 3884"/>
                <a:gd name="T52" fmla="*/ 2468 w 3599"/>
                <a:gd name="T53" fmla="*/ 3860 h 3884"/>
                <a:gd name="T54" fmla="*/ 2068 w 3599"/>
                <a:gd name="T55" fmla="*/ 3668 h 3884"/>
                <a:gd name="T56" fmla="*/ 1628 w 3599"/>
                <a:gd name="T57" fmla="*/ 3860 h 3884"/>
                <a:gd name="T58" fmla="*/ 1067 w 3599"/>
                <a:gd name="T59" fmla="*/ 3668 h 3884"/>
                <a:gd name="T60" fmla="*/ 627 w 3599"/>
                <a:gd name="T61" fmla="*/ 3860 h 3884"/>
                <a:gd name="T62" fmla="*/ 347 w 3599"/>
                <a:gd name="T63" fmla="*/ 3812 h 3884"/>
                <a:gd name="T64" fmla="*/ 27 w 3599"/>
                <a:gd name="T65" fmla="*/ 3620 h 3884"/>
                <a:gd name="T66" fmla="*/ 187 w 3599"/>
                <a:gd name="T67" fmla="*/ 3524 h 3884"/>
                <a:gd name="T68" fmla="*/ 307 w 3599"/>
                <a:gd name="T69" fmla="*/ 3044 h 3884"/>
                <a:gd name="T70" fmla="*/ 352 w 3599"/>
                <a:gd name="T71" fmla="*/ 2331 h 3884"/>
                <a:gd name="T72" fmla="*/ 347 w 3599"/>
                <a:gd name="T73" fmla="*/ 1076 h 3884"/>
                <a:gd name="T74" fmla="*/ 336 w 3599"/>
                <a:gd name="T75" fmla="*/ 523 h 3884"/>
                <a:gd name="T76" fmla="*/ 389 w 3599"/>
                <a:gd name="T77" fmla="*/ 176 h 3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92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26" name="Oval 9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94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24" name="Oval 9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9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" name="Group 98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22" name="Oval 9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10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01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20" name="Oval 10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10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18" name="Oval 10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Freeform 10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107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16" name="Oval 10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109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" name="Freeform 110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1" name="Freeform 111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2" name="Freeform 112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grpSp>
          <p:nvGrpSpPr>
            <p:cNvPr id="13" name="Group 113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14" name="Oval 114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15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9001"/>
                    </a:srgbClr>
                  </a:gs>
                  <a:gs pos="50000">
                    <a:srgbClr val="0000FF">
                      <a:alpha val="45000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62" name="Прямая соединительная линия 61"/>
          <p:cNvCxnSpPr/>
          <p:nvPr/>
        </p:nvCxnSpPr>
        <p:spPr>
          <a:xfrm>
            <a:off x="4355976" y="542003"/>
            <a:ext cx="4680000" cy="0"/>
          </a:xfrm>
          <a:prstGeom prst="line">
            <a:avLst/>
          </a:prstGeom>
          <a:ln w="50800" cap="rnd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3" descr="C:\Users\Марина\Desktop\Рисунок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762062" y="5947457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5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41493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Documents and Settings\007\Мои документы\Мои рисунки\189374_2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7" y="439782"/>
            <a:ext cx="2847975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99592" y="4618036"/>
            <a:ext cx="280831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707904" y="2780928"/>
            <a:ext cx="1800200" cy="183710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08104" y="2780928"/>
            <a:ext cx="2421012" cy="1573436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" name="TextBox 4095"/>
          <p:cNvSpPr txBox="1"/>
          <p:nvPr/>
        </p:nvSpPr>
        <p:spPr>
          <a:xfrm>
            <a:off x="1782514" y="4044994"/>
            <a:ext cx="98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2см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591076"/>
            <a:ext cx="926902" cy="65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01950"/>
            <a:ext cx="946101" cy="66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Марина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41084" y="5511970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59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Documents and Settings\007\Мои документы\Мои рисунки\189374_2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6"/>
            <a:ext cx="2847975" cy="343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64096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99592" y="4618036"/>
            <a:ext cx="280831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707904" y="2780928"/>
            <a:ext cx="1800200" cy="183710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08104" y="2780928"/>
            <a:ext cx="2421012" cy="1573436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681562" y="3770653"/>
                <a:ext cx="93610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400" b="0" i="0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562" y="3770653"/>
                <a:ext cx="936104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7722"/>
            <a:ext cx="855650" cy="87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10" y="2480994"/>
            <a:ext cx="923962" cy="94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 descr="C:\Users\Марина\Desktop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41084" y="5386838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9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17587 -0.4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-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00156 -0.283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2107 L -0.03524 -0.295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5" y="260648"/>
            <a:ext cx="864096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C:\Documents and Settings\007\Мои документы\Мои рисунки\189374_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7" y="439782"/>
            <a:ext cx="2847975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99592" y="4618036"/>
            <a:ext cx="280831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707904" y="2780928"/>
            <a:ext cx="1800200" cy="1837108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08104" y="2780928"/>
            <a:ext cx="2421012" cy="1573436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682008" y="1821011"/>
                <a:ext cx="623565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008" y="1821011"/>
                <a:ext cx="623565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04" y="1817365"/>
            <a:ext cx="928030" cy="95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70" y="1803337"/>
            <a:ext cx="929322" cy="95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7426" y="1950234"/>
            <a:ext cx="431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+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04" y="1821010"/>
            <a:ext cx="880864" cy="108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2370" y="1903561"/>
            <a:ext cx="48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04248" y="1806153"/>
                <a:ext cx="66396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806153"/>
                <a:ext cx="663963" cy="9017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 descr="C:\Users\Марина\Desktop\Рисунок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41084" y="5464199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32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21656" y="332656"/>
            <a:ext cx="8712968" cy="6090449"/>
            <a:chOff x="634806" y="-24170"/>
            <a:chExt cx="8811839" cy="62504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06" y="-24170"/>
              <a:ext cx="8811839" cy="625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3" descr="C:\Documents and Settings\007\Мои документы\Мои рисунки\Безымянный.bm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411" y="57151"/>
              <a:ext cx="2540000" cy="273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277" y="3578523"/>
              <a:ext cx="3429000" cy="155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TextBox 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905"/>
              <a:ext cx="47974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3640411" y="1117697"/>
              <a:ext cx="5513809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dirty="0"/>
                <a:t>   </a:t>
              </a:r>
              <a:r>
                <a:rPr lang="ru-RU" altLang="ru-RU" sz="2800" dirty="0">
                  <a:solidFill>
                    <a:srgbClr val="7030A0"/>
                  </a:solidFill>
                </a:rPr>
                <a:t>При сложении дробей с одинаковыми знаменателями числители складывают, а знаменатель оставляют тот же.</a:t>
              </a:r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361306" y="3136318"/>
              <a:ext cx="7846443" cy="44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С помощью букв правило сложения можно записать так:</a:t>
              </a:r>
            </a:p>
          </p:txBody>
        </p:sp>
      </p:grpSp>
      <p:pic>
        <p:nvPicPr>
          <p:cNvPr id="9" name="Picture 3" descr="C:\Users\Марина\Desktop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712606" y="5496344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12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latin typeface="+mn-lt"/>
                <a:cs typeface="Times New Roman" pitchFamily="18" charset="0"/>
              </a:rPr>
              <a:t>Методические    рекомендации</a:t>
            </a:r>
            <a:br>
              <a:rPr lang="ru-RU" sz="3200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latin typeface="+mn-lt"/>
                <a:cs typeface="Times New Roman" pitchFamily="18" charset="0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2" y="381623"/>
            <a:ext cx="8644090" cy="62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32298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2700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cs typeface="Times New Roman" pitchFamily="18" charset="0"/>
              </a:rPr>
              <a:t>Управляющие кнопки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8880" y="2267580"/>
            <a:ext cx="347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cs typeface="Times New Roman" pitchFamily="18" charset="0"/>
              </a:rPr>
              <a:t>        Помощь </a:t>
            </a:r>
            <a:r>
              <a:rPr lang="ru-RU" dirty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cs typeface="Times New Roman" pitchFamily="18" charset="0"/>
              </a:rPr>
              <a:t>(повторить теорию)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06588" y="2924944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cs typeface="Times New Roman" pitchFamily="18" charset="0"/>
              </a:rPr>
              <a:t>      </a:t>
            </a:r>
            <a:r>
              <a:rPr lang="ru-RU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073B1C"/>
                </a:solidFill>
                <a:cs typeface="Times New Roman" pitchFamily="18" charset="0"/>
              </a:rPr>
              <a:t>«</a:t>
            </a:r>
            <a:r>
              <a:rPr lang="ru-RU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073B1C"/>
                </a:solidFill>
                <a:cs typeface="Times New Roman" pitchFamily="18" charset="0"/>
              </a:rPr>
              <a:t>Далее» (следующий вопрос)</a:t>
            </a:r>
          </a:p>
        </p:txBody>
      </p:sp>
      <p:pic>
        <p:nvPicPr>
          <p:cNvPr id="9" name="Picture 1" descr="C:\Users\Марина\Desktop\AboutInformati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1043608" y="1988516"/>
            <a:ext cx="558127" cy="558127"/>
          </a:xfrm>
          <a:prstGeom prst="rect">
            <a:avLst/>
          </a:prstGeom>
          <a:noFill/>
        </p:spPr>
      </p:pic>
      <p:pic>
        <p:nvPicPr>
          <p:cNvPr id="10" name="Picture 3" descr="C:\Users\Марина\Desktop\Рисунок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1043608" y="2708920"/>
            <a:ext cx="576064" cy="6178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27336" y="3573016"/>
            <a:ext cx="5352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cs typeface="Times New Roman" pitchFamily="18" charset="0"/>
              </a:rPr>
              <a:t>  </a:t>
            </a:r>
            <a:r>
              <a:rPr lang="ru-RU" dirty="0" smtClean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820000"/>
                </a:solidFill>
                <a:cs typeface="Times New Roman" pitchFamily="18" charset="0"/>
              </a:rPr>
              <a:t>«</a:t>
            </a:r>
            <a:r>
              <a:rPr lang="ru-RU" dirty="0">
                <a:ln w="12700">
                  <a:solidFill>
                    <a:srgbClr val="006600"/>
                  </a:solidFill>
                  <a:prstDash val="solid"/>
                </a:ln>
                <a:solidFill>
                  <a:srgbClr val="820000"/>
                </a:solidFill>
                <a:cs typeface="Times New Roman" pitchFamily="18" charset="0"/>
              </a:rPr>
              <a:t>Вернуться назад» (возврат на предыдущий слайд)</a:t>
            </a:r>
          </a:p>
        </p:txBody>
      </p:sp>
      <p:pic>
        <p:nvPicPr>
          <p:cNvPr id="12" name="Picture 1" descr="C:\Users\Марина\Desktop\beos_ho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892" y="4149080"/>
            <a:ext cx="576064" cy="5760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79712" y="428380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cs typeface="Times New Roman" pitchFamily="18" charset="0"/>
              </a:rPr>
              <a:t>    «</a:t>
            </a:r>
            <a:r>
              <a:rPr lang="ru-RU" dirty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cs typeface="Times New Roman" pitchFamily="18" charset="0"/>
              </a:rPr>
              <a:t>В начало» (возвращение на </a:t>
            </a:r>
            <a:r>
              <a:rPr lang="ru-RU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cs typeface="Times New Roman" pitchFamily="18" charset="0"/>
              </a:rPr>
              <a:t> 1 слайд )</a:t>
            </a:r>
            <a:endParaRPr lang="ru-RU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354" y="503460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выхода»</a:t>
            </a:r>
            <a:endParaRPr lang="ru-RU" sz="2000" b="1" dirty="0">
              <a:solidFill>
                <a:srgbClr val="8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205691" y="5063326"/>
            <a:ext cx="792088" cy="432048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Esc</a:t>
            </a:r>
            <a:endParaRPr lang="ru-RU" dirty="0"/>
          </a:p>
        </p:txBody>
      </p:sp>
      <p:pic>
        <p:nvPicPr>
          <p:cNvPr id="17" name="Picture 3" descr="C:\Users\Марина\Desktop\Рисунок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1074032" y="3519922"/>
            <a:ext cx="576064" cy="617840"/>
          </a:xfrm>
          <a:prstGeom prst="rect">
            <a:avLst/>
          </a:prstGeom>
          <a:noFill/>
        </p:spPr>
      </p:pic>
      <p:pic>
        <p:nvPicPr>
          <p:cNvPr id="3074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84" y="5017090"/>
            <a:ext cx="5794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" descr="C:\Users\Марина\Desktop\beos_h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63326"/>
            <a:ext cx="576064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1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10" y="2993136"/>
            <a:ext cx="1970937" cy="29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Documents and Settings\007\Мои документы\Мои рисунки\tarelkametalova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59352"/>
            <a:ext cx="4691062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007\Мои документы\Мои рисунки\f_1846419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142852"/>
            <a:ext cx="2422023" cy="292895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FFFF">
                <a:alpha val="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FFFFFF"/>
            </a:contourClr>
          </a:sp3d>
        </p:spPr>
      </p:pic>
      <p:pic>
        <p:nvPicPr>
          <p:cNvPr id="7" name="Picture 6" descr="C:\Documents and Settings\007\Мои документы\Мои рисунки\189374_2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0" y="204937"/>
            <a:ext cx="2077981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714625"/>
            <a:ext cx="12652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643313"/>
            <a:ext cx="12652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071813"/>
            <a:ext cx="12652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571875"/>
            <a:ext cx="12652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857500"/>
            <a:ext cx="12652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214688"/>
            <a:ext cx="126523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14625"/>
            <a:ext cx="12652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357563"/>
            <a:ext cx="12652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857500"/>
            <a:ext cx="12652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:\Documents and Settings\007\Мои документы\Мои рисунки\item_392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428875"/>
            <a:ext cx="12652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42"/>
          <p:cNvGrpSpPr>
            <a:grpSpLocks/>
          </p:cNvGrpSpPr>
          <p:nvPr/>
        </p:nvGrpSpPr>
        <p:grpSpPr bwMode="auto">
          <a:xfrm>
            <a:off x="669529" y="5289574"/>
            <a:ext cx="1357313" cy="947738"/>
            <a:chOff x="1837" y="1061"/>
            <a:chExt cx="681" cy="463"/>
          </a:xfrm>
        </p:grpSpPr>
        <p:sp>
          <p:nvSpPr>
            <p:cNvPr id="19" name="Text Box 43"/>
            <p:cNvSpPr txBox="1">
              <a:spLocks noChangeArrowheads="1"/>
            </p:cNvSpPr>
            <p:nvPr/>
          </p:nvSpPr>
          <p:spPr bwMode="auto">
            <a:xfrm>
              <a:off x="1837" y="1061"/>
              <a:ext cx="28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</a:rPr>
                <a:t>10</a:t>
              </a:r>
            </a:p>
          </p:txBody>
        </p:sp>
        <p:sp>
          <p:nvSpPr>
            <p:cNvPr id="20" name="Text Box 44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</a:rPr>
                <a:t>10</a:t>
              </a:r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>
              <a:off x="1837" y="1305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1357313" y="5451946"/>
            <a:ext cx="649287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</a:t>
            </a:r>
          </a:p>
        </p:txBody>
      </p:sp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1857375" y="5280049"/>
            <a:ext cx="1428750" cy="957263"/>
            <a:chOff x="1803" y="1117"/>
            <a:chExt cx="681" cy="406"/>
          </a:xfrm>
        </p:grpSpPr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1871" y="1117"/>
              <a:ext cx="4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</a:rPr>
                <a:t>4</a:t>
              </a:r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1803" y="1329"/>
              <a:ext cx="68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</a:rPr>
                <a:t>10</a:t>
              </a:r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>
              <a:off x="1803" y="1329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7" name="Text Box 59"/>
          <p:cNvSpPr txBox="1">
            <a:spLocks noChangeArrowheads="1"/>
          </p:cNvSpPr>
          <p:nvPr/>
        </p:nvSpPr>
        <p:spPr bwMode="auto">
          <a:xfrm>
            <a:off x="2571750" y="5445224"/>
            <a:ext cx="64928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</a:t>
            </a:r>
          </a:p>
        </p:txBody>
      </p:sp>
      <p:grpSp>
        <p:nvGrpSpPr>
          <p:cNvPr id="28" name="Group 51"/>
          <p:cNvGrpSpPr>
            <a:grpSpLocks/>
          </p:cNvGrpSpPr>
          <p:nvPr/>
        </p:nvGrpSpPr>
        <p:grpSpPr bwMode="auto">
          <a:xfrm>
            <a:off x="3071813" y="5301208"/>
            <a:ext cx="1943100" cy="955675"/>
            <a:chOff x="1756" y="1056"/>
            <a:chExt cx="735" cy="406"/>
          </a:xfrm>
        </p:grpSpPr>
        <p:sp>
          <p:nvSpPr>
            <p:cNvPr id="29" name="Text Box 52"/>
            <p:cNvSpPr txBox="1">
              <a:spLocks noChangeArrowheads="1"/>
            </p:cNvSpPr>
            <p:nvPr/>
          </p:nvSpPr>
          <p:spPr bwMode="auto">
            <a:xfrm>
              <a:off x="1756" y="1056"/>
              <a:ext cx="48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</a:rPr>
                <a:t>10- 4</a:t>
              </a:r>
            </a:p>
          </p:txBody>
        </p:sp>
        <p:sp>
          <p:nvSpPr>
            <p:cNvPr id="30" name="Text Box 53"/>
            <p:cNvSpPr txBox="1">
              <a:spLocks noChangeArrowheads="1"/>
            </p:cNvSpPr>
            <p:nvPr/>
          </p:nvSpPr>
          <p:spPr bwMode="auto">
            <a:xfrm>
              <a:off x="1810" y="1268"/>
              <a:ext cx="68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</a:rPr>
                <a:t>10</a:t>
              </a:r>
            </a:p>
          </p:txBody>
        </p:sp>
        <p:sp>
          <p:nvSpPr>
            <p:cNvPr id="31" name="Line 54"/>
            <p:cNvSpPr>
              <a:spLocks noChangeShapeType="1"/>
            </p:cNvSpPr>
            <p:nvPr/>
          </p:nvSpPr>
          <p:spPr bwMode="auto">
            <a:xfrm>
              <a:off x="1756" y="1268"/>
              <a:ext cx="318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2" name="Group 82"/>
          <p:cNvGrpSpPr>
            <a:grpSpLocks/>
          </p:cNvGrpSpPr>
          <p:nvPr/>
        </p:nvGrpSpPr>
        <p:grpSpPr bwMode="auto">
          <a:xfrm>
            <a:off x="3820320" y="5298652"/>
            <a:ext cx="1857376" cy="962025"/>
            <a:chOff x="2385" y="223"/>
            <a:chExt cx="1170" cy="606"/>
          </a:xfrm>
        </p:grpSpPr>
        <p:grpSp>
          <p:nvGrpSpPr>
            <p:cNvPr id="33" name="Group 77"/>
            <p:cNvGrpSpPr>
              <a:grpSpLocks/>
            </p:cNvGrpSpPr>
            <p:nvPr/>
          </p:nvGrpSpPr>
          <p:grpSpPr bwMode="auto">
            <a:xfrm>
              <a:off x="2656" y="223"/>
              <a:ext cx="899" cy="606"/>
              <a:chOff x="1498" y="1005"/>
              <a:chExt cx="681" cy="408"/>
            </a:xfrm>
          </p:grpSpPr>
          <p:sp>
            <p:nvSpPr>
              <p:cNvPr id="35" name="Text Box 78"/>
              <p:cNvSpPr txBox="1">
                <a:spLocks noChangeArrowheads="1"/>
              </p:cNvSpPr>
              <p:nvPr/>
            </p:nvSpPr>
            <p:spPr bwMode="auto">
              <a:xfrm>
                <a:off x="1566" y="1005"/>
                <a:ext cx="48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</a:rPr>
                  <a:t>6</a:t>
                </a:r>
              </a:p>
            </p:txBody>
          </p:sp>
          <p:sp>
            <p:nvSpPr>
              <p:cNvPr id="36" name="Text Box 79"/>
              <p:cNvSpPr txBox="1">
                <a:spLocks noChangeArrowheads="1"/>
              </p:cNvSpPr>
              <p:nvPr/>
            </p:nvSpPr>
            <p:spPr bwMode="auto">
              <a:xfrm>
                <a:off x="1498" y="1219"/>
                <a:ext cx="681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</a:rPr>
                  <a:t>10</a:t>
                </a:r>
              </a:p>
            </p:txBody>
          </p:sp>
          <p:sp>
            <p:nvSpPr>
              <p:cNvPr id="37" name="Line 80"/>
              <p:cNvSpPr>
                <a:spLocks noChangeShapeType="1"/>
              </p:cNvSpPr>
              <p:nvPr/>
            </p:nvSpPr>
            <p:spPr bwMode="auto">
              <a:xfrm>
                <a:off x="1511" y="1229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4" name="Text Box 81"/>
            <p:cNvSpPr txBox="1">
              <a:spLocks noChangeArrowheads="1"/>
            </p:cNvSpPr>
            <p:nvPr/>
          </p:nvSpPr>
          <p:spPr bwMode="auto">
            <a:xfrm>
              <a:off x="2385" y="310"/>
              <a:ext cx="409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</a:rPr>
                <a:t>=</a:t>
              </a:r>
            </a:p>
          </p:txBody>
        </p:sp>
      </p:grpSp>
      <p:pic>
        <p:nvPicPr>
          <p:cNvPr id="38" name="Picture 3" descr="C:\Users\Марина\Desktop\Рисунок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8275347" y="5429250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30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18108 0.157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7" y="260648"/>
            <a:ext cx="8718550" cy="64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74096" y="404664"/>
            <a:ext cx="8391591" cy="5218261"/>
            <a:chOff x="886208" y="218856"/>
            <a:chExt cx="8075431" cy="5506210"/>
          </a:xfrm>
        </p:grpSpPr>
        <p:pic>
          <p:nvPicPr>
            <p:cNvPr id="4" name="TextBox 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357" y="470776"/>
              <a:ext cx="494506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3070407" y="1320200"/>
              <a:ext cx="5891232" cy="243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</a:t>
              </a:r>
              <a:r>
                <a:rPr kumimoji="0" lang="ru-RU" alt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</a:rPr>
                <a:t>При вычитании дробей с одинаковыми знаменателями из числителя уменьшаемого вычитают числитель вычитаемого, а знаменатель оставляют тот же.</a:t>
              </a:r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119915" y="3755900"/>
              <a:ext cx="7572375" cy="45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С помощью букв правило</a:t>
              </a:r>
              <a:r>
                <a:rPr kumimoji="0" lang="ru-RU" altLang="ru-RU" sz="2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вычитания </a:t>
              </a:r>
              <a:r>
                <a:rPr kumimoji="0" lang="ru-RU" altLang="ru-RU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можно записать так:</a:t>
              </a:r>
            </a:p>
          </p:txBody>
        </p:sp>
        <p:graphicFrame>
          <p:nvGraphicFramePr>
            <p:cNvPr id="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9316973"/>
                </p:ext>
              </p:extLst>
            </p:nvPr>
          </p:nvGraphicFramePr>
          <p:xfrm>
            <a:off x="3222603" y="4359860"/>
            <a:ext cx="2986633" cy="1365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6" name="Формула" r:id="rId6" imgW="888840" imgH="393480" progId="Equation.3">
                    <p:embed/>
                  </p:oleObj>
                </mc:Choice>
                <mc:Fallback>
                  <p:oleObj name="Формула" r:id="rId6" imgW="8888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2603" y="4359860"/>
                          <a:ext cx="2986633" cy="1365206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57150" cmpd="thickThin">
                          <a:solidFill>
                            <a:srgbClr val="00008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Picture 3" descr="C:\Documents and Settings\007\Мои документы\Мои рисунки\Безымянный.bmp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08" y="218856"/>
              <a:ext cx="2540000" cy="273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 descr="C:\Users\Марина\Desktop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740352" y="5445225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7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66053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hlinkClick r:id="rId3" action="ppaction://hlinkfile"/>
          </p:cNvPr>
          <p:cNvSpPr/>
          <p:nvPr/>
        </p:nvSpPr>
        <p:spPr>
          <a:xfrm>
            <a:off x="899592" y="980728"/>
            <a:ext cx="2448272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ФИЗМИНУТКА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64391"/>
            <a:ext cx="2376264" cy="3225899"/>
          </a:xfrm>
          <a:prstGeom prst="rect">
            <a:avLst/>
          </a:prstGeom>
        </p:spPr>
      </p:pic>
      <p:pic>
        <p:nvPicPr>
          <p:cNvPr id="6" name="Picture 3" descr="C:\Users\Марина\Desktop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99283" y="5429250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33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0" y="299095"/>
            <a:ext cx="8669337" cy="607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63" y="5757639"/>
            <a:ext cx="5730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980728"/>
            <a:ext cx="5471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Работа с учебником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2348880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156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№1005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1006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№1008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615750" y="476672"/>
            <a:ext cx="7848873" cy="1368425"/>
          </a:xfrm>
          <a:prstGeom prst="wedgeRoundRectCallout">
            <a:avLst>
              <a:gd name="adj1" fmla="val -24321"/>
              <a:gd name="adj2" fmla="val 169259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Проверь правильность выполнения действий. Отметь неправильные решения, исправь их: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377477"/>
              </p:ext>
            </p:extLst>
          </p:nvPr>
        </p:nvGraphicFramePr>
        <p:xfrm>
          <a:off x="3779912" y="2276872"/>
          <a:ext cx="2016224" cy="96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" name="Формула" r:id="rId3" imgW="812520" imgH="393480" progId="Equation.3">
                  <p:embed/>
                </p:oleObj>
              </mc:Choice>
              <mc:Fallback>
                <p:oleObj name="Формула" r:id="rId3" imgW="8125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276872"/>
                        <a:ext cx="2016224" cy="96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2765"/>
              </p:ext>
            </p:extLst>
          </p:nvPr>
        </p:nvGraphicFramePr>
        <p:xfrm>
          <a:off x="3707904" y="3356992"/>
          <a:ext cx="2160240" cy="1022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7" name="Формула" r:id="rId5" imgW="825480" imgH="393480" progId="Equation.3">
                  <p:embed/>
                </p:oleObj>
              </mc:Choice>
              <mc:Fallback>
                <p:oleObj name="Формула" r:id="rId5" imgW="825480" imgH="3934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356992"/>
                        <a:ext cx="2160240" cy="1022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068681"/>
              </p:ext>
            </p:extLst>
          </p:nvPr>
        </p:nvGraphicFramePr>
        <p:xfrm>
          <a:off x="6424686" y="2226072"/>
          <a:ext cx="20399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" name="Формула" r:id="rId7" imgW="749160" imgH="393480" progId="Equation.3">
                  <p:embed/>
                </p:oleObj>
              </mc:Choice>
              <mc:Fallback>
                <p:oleObj name="Формула" r:id="rId7" imgW="7491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86" y="2226072"/>
                        <a:ext cx="20399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869630"/>
              </p:ext>
            </p:extLst>
          </p:nvPr>
        </p:nvGraphicFramePr>
        <p:xfrm>
          <a:off x="6278984" y="3390900"/>
          <a:ext cx="2325722" cy="10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Формула" r:id="rId9" imgW="838080" imgH="393480" progId="Equation.3">
                  <p:embed/>
                </p:oleObj>
              </mc:Choice>
              <mc:Fallback>
                <p:oleObj name="Формула" r:id="rId9" imgW="83808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984" y="3390900"/>
                        <a:ext cx="2325722" cy="10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26828"/>
              </p:ext>
            </p:extLst>
          </p:nvPr>
        </p:nvGraphicFramePr>
        <p:xfrm>
          <a:off x="3779912" y="4509120"/>
          <a:ext cx="2263800" cy="1033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0" name="Формула" r:id="rId11" imgW="863280" imgH="393480" progId="Equation.3">
                  <p:embed/>
                </p:oleObj>
              </mc:Choice>
              <mc:Fallback>
                <p:oleObj name="Формула" r:id="rId11" imgW="863280" imgH="39348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509120"/>
                        <a:ext cx="2263800" cy="1033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77798"/>
              </p:ext>
            </p:extLst>
          </p:nvPr>
        </p:nvGraphicFramePr>
        <p:xfrm>
          <a:off x="6424191" y="4564009"/>
          <a:ext cx="2247949" cy="104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" name="Формула" r:id="rId13" imgW="850680" imgH="393480" progId="Equation.3">
                  <p:embed/>
                </p:oleObj>
              </mc:Choice>
              <mc:Fallback>
                <p:oleObj name="Формула" r:id="rId13" imgW="850680" imgH="39348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191" y="4564009"/>
                        <a:ext cx="2247949" cy="1041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5" name="Picture 1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592288" cy="423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626"/>
            <a:ext cx="8669337" cy="627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0" name="Picture 4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17232"/>
            <a:ext cx="5730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5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658420"/>
              </p:ext>
            </p:extLst>
          </p:nvPr>
        </p:nvGraphicFramePr>
        <p:xfrm>
          <a:off x="579646" y="1772816"/>
          <a:ext cx="2315830" cy="1114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" name="Формула" r:id="rId3" imgW="812520" imgH="393480" progId="Equation.3">
                  <p:embed/>
                </p:oleObj>
              </mc:Choice>
              <mc:Fallback>
                <p:oleObj name="Формула" r:id="rId3" imgW="812520" imgH="3934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46" y="1772816"/>
                        <a:ext cx="2315830" cy="1114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736527"/>
              </p:ext>
            </p:extLst>
          </p:nvPr>
        </p:nvGraphicFramePr>
        <p:xfrm>
          <a:off x="3635896" y="1844824"/>
          <a:ext cx="2061333" cy="1014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Формула" r:id="rId5" imgW="799920" imgH="393480" progId="Equation.3">
                  <p:embed/>
                </p:oleObj>
              </mc:Choice>
              <mc:Fallback>
                <p:oleObj name="Формула" r:id="rId5" imgW="799920" imgH="3934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844824"/>
                        <a:ext cx="2061333" cy="1014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121742"/>
              </p:ext>
            </p:extLst>
          </p:nvPr>
        </p:nvGraphicFramePr>
        <p:xfrm>
          <a:off x="539552" y="2971330"/>
          <a:ext cx="2108085" cy="101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" name="Формула" r:id="rId7" imgW="812520" imgH="393480" progId="Equation.3">
                  <p:embed/>
                </p:oleObj>
              </mc:Choice>
              <mc:Fallback>
                <p:oleObj name="Формула" r:id="rId7" imgW="812520" imgH="39348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971330"/>
                        <a:ext cx="2108085" cy="1014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201714"/>
              </p:ext>
            </p:extLst>
          </p:nvPr>
        </p:nvGraphicFramePr>
        <p:xfrm>
          <a:off x="603052" y="4140572"/>
          <a:ext cx="2160240" cy="98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2" name="Формула" r:id="rId9" imgW="863280" imgH="393480" progId="Equation.3">
                  <p:embed/>
                </p:oleObj>
              </mc:Choice>
              <mc:Fallback>
                <p:oleObj name="Формула" r:id="rId9" imgW="863280" imgH="39348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52" y="4140572"/>
                        <a:ext cx="2160240" cy="9858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264196"/>
              </p:ext>
            </p:extLst>
          </p:nvPr>
        </p:nvGraphicFramePr>
        <p:xfrm>
          <a:off x="3635896" y="2968316"/>
          <a:ext cx="2169343" cy="102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" name="Формула" r:id="rId11" imgW="838080" imgH="393480" progId="Equation.3">
                  <p:embed/>
                </p:oleObj>
              </mc:Choice>
              <mc:Fallback>
                <p:oleObj name="Формула" r:id="rId11" imgW="838080" imgH="39348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968316"/>
                        <a:ext cx="2169343" cy="102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158217"/>
              </p:ext>
            </p:extLst>
          </p:nvPr>
        </p:nvGraphicFramePr>
        <p:xfrm>
          <a:off x="3643213" y="4140572"/>
          <a:ext cx="21145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4" name="Формула" r:id="rId13" imgW="850680" imgH="393480" progId="Equation.3">
                  <p:embed/>
                </p:oleObj>
              </mc:Choice>
              <mc:Fallback>
                <p:oleObj name="Формула" r:id="rId13" imgW="850680" imgH="39348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213" y="4140572"/>
                        <a:ext cx="2114550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Скругленная прямоугольная выноска 10"/>
          <p:cNvSpPr/>
          <p:nvPr/>
        </p:nvSpPr>
        <p:spPr>
          <a:xfrm>
            <a:off x="1619672" y="578975"/>
            <a:ext cx="5256584" cy="826953"/>
          </a:xfrm>
          <a:prstGeom prst="wedgeRoundRectCallout">
            <a:avLst>
              <a:gd name="adj1" fmla="val 59621"/>
              <a:gd name="adj2" fmla="val 164726"/>
              <a:gd name="adj3" fmla="val 16667"/>
            </a:avLst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Проверь себя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378" name="Picture 1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75741"/>
            <a:ext cx="2725737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69337" cy="631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Марина\Desktop\Рисунок1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6798964" y="5589240"/>
            <a:ext cx="576064" cy="617840"/>
          </a:xfrm>
          <a:prstGeom prst="rect">
            <a:avLst/>
          </a:prstGeom>
          <a:noFill/>
        </p:spPr>
      </p:pic>
      <p:pic>
        <p:nvPicPr>
          <p:cNvPr id="11293" name="Picture 29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84780"/>
            <a:ext cx="5730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9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уроке мне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55428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1628775"/>
            <a:ext cx="822960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 меня……….настроение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0" y="332656"/>
            <a:ext cx="8669337" cy="631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15" y="5505844"/>
            <a:ext cx="5730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Марина\Desktop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6929263" y="5521692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Домашняя работа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348880"/>
            <a:ext cx="6408712" cy="199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Прочитать теоретический материал п.26 на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стр.158.</a:t>
            </a:r>
            <a:endParaRPr lang="ru-RU" sz="20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Выполнить письменно</a:t>
            </a:r>
            <a:endParaRPr lang="ru-RU" sz="2000" dirty="0">
              <a:ea typeface="Calibri"/>
              <a:cs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       №</a:t>
            </a:r>
            <a:r>
              <a:rPr lang="ru-RU" sz="2400" dirty="0">
                <a:latin typeface="Times New Roman"/>
                <a:ea typeface="Times New Roman"/>
              </a:rPr>
              <a:t>1017,   №1019,   №1020.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3707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2" y="332656"/>
            <a:ext cx="879022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авторе: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1412776"/>
            <a:ext cx="4012115" cy="26642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7364" y="2166690"/>
            <a:ext cx="42145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Бабенко Наталия </a:t>
            </a:r>
            <a:r>
              <a:rPr lang="ru-RU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Еманоиловна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Учитель  математики  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МОУ «СОШ№13«</a:t>
            </a:r>
          </a:p>
          <a:p>
            <a:pPr lvl="0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г. Воркуты  р. Коми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7596336" y="5647952"/>
            <a:ext cx="792088" cy="432048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Esc</a:t>
            </a:r>
            <a:endParaRPr lang="ru-RU" dirty="0"/>
          </a:p>
        </p:txBody>
      </p:sp>
      <p:pic>
        <p:nvPicPr>
          <p:cNvPr id="8" name="Picture 1" descr="C:\Users\Марина\Desktop\beos_home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647952"/>
            <a:ext cx="576064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2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Литература и интернет ресурсы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040048"/>
            <a:ext cx="7776864" cy="265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1.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Виленкин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Н.Я., «Математика 5»,  «Мнемозина», 2007 г.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2. Чесноков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А.С., «Дидактические материалы по математике, 5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кл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», М, 2006 г</a:t>
            </a:r>
            <a:endParaRPr lang="ru-RU" sz="16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 startAt="3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Супер-физкультминутка </a:t>
            </a:r>
            <a:r>
              <a:rPr lang="ru-RU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http://</a:t>
            </a:r>
            <a:r>
              <a:rPr lang="ru-RU" b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videouroki.net/diski.php</a:t>
            </a:r>
            <a:endParaRPr lang="ru-RU" b="1" u="sng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1600" b="1" dirty="0" smtClean="0">
                <a:ea typeface="Calibri"/>
                <a:cs typeface="Times New Roman"/>
              </a:rPr>
              <a:t>4.   </a:t>
            </a: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Шторки </a:t>
            </a:r>
            <a:r>
              <a:rPr lang="ru-RU" sz="1600" b="1" dirty="0" smtClean="0">
                <a:ea typeface="Calibri"/>
                <a:cs typeface="Times New Roman"/>
              </a:rPr>
              <a:t> </a:t>
            </a:r>
            <a:r>
              <a:rPr lang="ru-RU" b="1" dirty="0" smtClean="0">
                <a:ea typeface="Calibri"/>
                <a:cs typeface="Times New Roman"/>
              </a:rPr>
              <a:t>      </a:t>
            </a:r>
            <a:r>
              <a:rPr lang="en-US" sz="2000" dirty="0" smtClean="0">
                <a:hlinkClick r:id="rId3"/>
              </a:rPr>
              <a:t>le-savchen.ucoz.ru</a:t>
            </a:r>
            <a:endParaRPr lang="ru-RU" dirty="0"/>
          </a:p>
          <a:p>
            <a:pPr marL="342900" lvl="0" indent="-342900">
              <a:spcBef>
                <a:spcPct val="20000"/>
              </a:spcBef>
              <a:buAutoNum type="arabicPeriod" startAt="5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Незнайка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i5.pixs.ru/storage/7/3/0/bur1png_4383031_5823730.png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Знайка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http://rudocs.exdat.com/docs/index-296279.html</a:t>
            </a:r>
            <a:endParaRPr lang="ru-RU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ea typeface="Calibri"/>
                <a:cs typeface="Times New Roman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«Создание нестандартных презентаций» </a:t>
            </a:r>
            <a:r>
              <a:rPr lang="ru-RU" altLang="ru-RU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http://videoprezent.ppt-x.ru/</a:t>
            </a:r>
            <a:endParaRPr lang="ru-RU" b="1" u="sng" dirty="0">
              <a:solidFill>
                <a:srgbClr val="00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4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007\Мои документы\Мои рисунки\c11-2kopij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7" y="2314104"/>
            <a:ext cx="50006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3650" y="397024"/>
            <a:ext cx="61436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Ну-ка, проверь, дружок,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Ты готов начать урок?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Все ль на месте,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Все ль в порядке,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Ручка, книжка и тетрадка?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Все ли правильно сидят?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Все ль внимательно глядят?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Каждый хочет получать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ahoma" pitchFamily="34" charset="0"/>
              </a:rPr>
              <a:t>Только лишь оценку «5».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8" y="391562"/>
            <a:ext cx="8649692" cy="620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C:\Users\Марина\Desktop\beos_hom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1619" y="5554464"/>
            <a:ext cx="576064" cy="576064"/>
          </a:xfrm>
          <a:prstGeom prst="rect">
            <a:avLst/>
          </a:prstGeom>
          <a:noFill/>
        </p:spPr>
      </p:pic>
      <p:pic>
        <p:nvPicPr>
          <p:cNvPr id="7" name="Picture 3" descr="C:\Users\Марина\Desktop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6804248" y="5512688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757" y="692696"/>
            <a:ext cx="8038608" cy="5048607"/>
          </a:xfrm>
          <a:prstGeom prst="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1763688" y="2492896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Обучающая: 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4067944" y="3356992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Развивающая: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5652120" y="4221088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Воспитательная: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106957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Цели урока:</a:t>
            </a:r>
          </a:p>
        </p:txBody>
      </p:sp>
      <p:pic>
        <p:nvPicPr>
          <p:cNvPr id="14" name="Picture 1" descr="C:\Users\Марина\Desktop\beos_hom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9351" y="5085184"/>
            <a:ext cx="576064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44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00836"/>
            <a:ext cx="8038608" cy="4608512"/>
          </a:xfrm>
          <a:prstGeom prst="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6757" y="668056"/>
            <a:ext cx="2664296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Обучающая: </a:t>
            </a: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3226708" y="761688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Развивающая: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913864" y="761688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Воспитательная: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3557" y="1139692"/>
            <a:ext cx="2617495" cy="435064"/>
          </a:xfrm>
          <a:prstGeom prst="rect">
            <a:avLst/>
          </a:prstGeom>
          <a:solidFill>
            <a:srgbClr val="073B1C"/>
          </a:solidFill>
          <a:ln>
            <a:solidFill>
              <a:srgbClr val="073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20608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i="1" dirty="0" smtClean="0">
                <a:solidFill>
                  <a:schemeClr val="bg1"/>
                </a:solidFill>
              </a:rPr>
              <a:t> повторить понятия </a:t>
            </a:r>
            <a:r>
              <a:rPr lang="ru-RU" sz="2400" i="1" dirty="0">
                <a:solidFill>
                  <a:schemeClr val="bg1"/>
                </a:solidFill>
              </a:rPr>
              <a:t>«Правильная, неправильная дробь»,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14096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 - обобщить </a:t>
            </a:r>
            <a:r>
              <a:rPr lang="ru-RU" sz="2400" i="1" dirty="0">
                <a:solidFill>
                  <a:schemeClr val="bg1"/>
                </a:solidFill>
              </a:rPr>
              <a:t>и закрепить знания  по сравнению дробей,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436510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- научиться </a:t>
            </a:r>
            <a:r>
              <a:rPr lang="ru-RU" sz="2400" i="1" dirty="0">
                <a:solidFill>
                  <a:schemeClr val="bg1"/>
                </a:solidFill>
              </a:rPr>
              <a:t>выполнять сложение и вычитание дробей с       одинаковыми знаменателями.  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309" y="1223904"/>
            <a:ext cx="8038608" cy="4608512"/>
          </a:xfrm>
          <a:prstGeom prst="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539552" y="764704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Обучающая: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6439" y="685573"/>
            <a:ext cx="2664296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Развивающая: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913864" y="761688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Воспитательная: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9691" y="1151529"/>
            <a:ext cx="2626794" cy="435064"/>
          </a:xfrm>
          <a:prstGeom prst="rect">
            <a:avLst/>
          </a:prstGeom>
          <a:solidFill>
            <a:srgbClr val="073B1C"/>
          </a:solidFill>
          <a:ln>
            <a:solidFill>
              <a:srgbClr val="073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22048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>
                <a:solidFill>
                  <a:schemeClr val="bg1"/>
                </a:solidFill>
              </a:rPr>
              <a:t>-</a:t>
            </a:r>
            <a:r>
              <a:rPr lang="ru-RU" sz="2400" i="1" dirty="0" smtClean="0">
                <a:solidFill>
                  <a:schemeClr val="bg1"/>
                </a:solidFill>
              </a:rPr>
              <a:t>  </a:t>
            </a:r>
            <a:r>
              <a:rPr lang="ru-RU" sz="2400" i="1" dirty="0">
                <a:solidFill>
                  <a:schemeClr val="bg1"/>
                </a:solidFill>
              </a:rPr>
              <a:t>р</a:t>
            </a:r>
            <a:r>
              <a:rPr lang="ru-RU" sz="2400" i="1" dirty="0" smtClean="0">
                <a:solidFill>
                  <a:schemeClr val="bg1"/>
                </a:solidFill>
              </a:rPr>
              <a:t>азвивать внимание,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4163" y="314096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-  развивать </a:t>
            </a:r>
            <a:r>
              <a:rPr lang="ru-RU" sz="2400" i="1" dirty="0">
                <a:solidFill>
                  <a:schemeClr val="bg1"/>
                </a:solidFill>
              </a:rPr>
              <a:t>логическое </a:t>
            </a:r>
            <a:r>
              <a:rPr lang="ru-RU" sz="2400" i="1" dirty="0" smtClean="0">
                <a:solidFill>
                  <a:schemeClr val="bg1"/>
                </a:solidFill>
              </a:rPr>
              <a:t>мышление, 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422108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-  развивать </a:t>
            </a:r>
            <a:r>
              <a:rPr lang="ru-RU" sz="2400" i="1" dirty="0">
                <a:solidFill>
                  <a:schemeClr val="bg1"/>
                </a:solidFill>
              </a:rPr>
              <a:t>грамотную математическую речь </a:t>
            </a:r>
            <a:r>
              <a:rPr lang="ru-RU" sz="2400" i="1" dirty="0" smtClean="0">
                <a:solidFill>
                  <a:schemeClr val="bg1"/>
                </a:solidFill>
              </a:rPr>
              <a:t>.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756" y="1132791"/>
            <a:ext cx="8066017" cy="4608512"/>
          </a:xfrm>
          <a:prstGeom prst="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539552" y="764704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Обучающая: 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226708" y="761688"/>
            <a:ext cx="2664296" cy="504056"/>
          </a:xfrm>
          <a:prstGeom prst="roundRect">
            <a:avLst/>
          </a:prstGeom>
          <a:solidFill>
            <a:srgbClr val="073B1C"/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Развивающая: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8478" y="657310"/>
            <a:ext cx="2664296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Воспитательная: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29428" y="1121728"/>
            <a:ext cx="2627808" cy="435064"/>
          </a:xfrm>
          <a:prstGeom prst="rect">
            <a:avLst/>
          </a:prstGeom>
          <a:solidFill>
            <a:srgbClr val="073B1C"/>
          </a:solidFill>
          <a:ln>
            <a:solidFill>
              <a:srgbClr val="073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19168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- воспитывать </a:t>
            </a:r>
            <a:r>
              <a:rPr lang="ru-RU" sz="2400" i="1" dirty="0">
                <a:solidFill>
                  <a:schemeClr val="bg1"/>
                </a:solidFill>
              </a:rPr>
              <a:t>аккуратность при записи примеров и задач с обыкновенными дробями.</a:t>
            </a:r>
          </a:p>
        </p:txBody>
      </p:sp>
      <p:pic>
        <p:nvPicPr>
          <p:cNvPr id="11" name="Picture 3" descr="C:\Users\Марина\Desktop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0800000">
            <a:off x="7668344" y="4966568"/>
            <a:ext cx="576064" cy="617840"/>
          </a:xfrm>
          <a:prstGeom prst="rect">
            <a:avLst/>
          </a:prstGeom>
          <a:noFill/>
        </p:spPr>
      </p:pic>
      <p:pic>
        <p:nvPicPr>
          <p:cNvPr id="12" name="Picture 3" descr="C:\Users\Марина\Desktop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6955300" y="5030069"/>
            <a:ext cx="576064" cy="6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8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274478" y="326269"/>
            <a:ext cx="8722602" cy="6264696"/>
            <a:chOff x="274478" y="326269"/>
            <a:chExt cx="8722602" cy="626469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78" y="326269"/>
              <a:ext cx="8722602" cy="626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Равнобедренный треугольник 9"/>
            <p:cNvSpPr/>
            <p:nvPr/>
          </p:nvSpPr>
          <p:spPr>
            <a:xfrm rot="2724296">
              <a:off x="1908887" y="2455979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451934">
              <a:off x="2899069" y="1442357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6200000">
              <a:off x="3084984" y="1937217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2399111" y="2686282"/>
              <a:ext cx="1152128" cy="140411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19003234">
              <a:off x="2901026" y="2424909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5400000">
              <a:off x="1696900" y="1950962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2395384" y="1246122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8144668">
              <a:off x="1873545" y="1444311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7624" y="299695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ru-RU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624" y="1809162"/>
              <a:ext cx="346873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ru-RU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7199" y="877301"/>
              <a:ext cx="302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ru-RU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40832" y="883864"/>
              <a:ext cx="44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</a:t>
              </a:r>
              <a:endParaRPr lang="ru-RU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18124" y="1809162"/>
              <a:ext cx="541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</a:t>
              </a:r>
              <a:endParaRPr lang="ru-RU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6286" y="3050646"/>
              <a:ext cx="558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ru-RU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8704" y="3912096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endParaRPr lang="ru-RU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40968" y="2564904"/>
              <a:ext cx="19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O</a:t>
              </a:r>
              <a:endParaRPr lang="ru-RU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67944" y="479574"/>
              <a:ext cx="48965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7030A0"/>
                  </a:solidFill>
                </a:rPr>
                <a:t>Какую часть на рисунке составляет:</a:t>
              </a:r>
              <a:endParaRPr lang="ru-RU" sz="3200" b="1" dirty="0">
                <a:solidFill>
                  <a:srgbClr val="7030A0"/>
                </a:solidFill>
              </a:endParaRPr>
            </a:p>
          </p:txBody>
        </p:sp>
        <p:sp>
          <p:nvSpPr>
            <p:cNvPr id="30" name="TextBox 29">
              <a:hlinkClick r:id="rId4" action="ppaction://hlinksldjump"/>
            </p:cNvPr>
            <p:cNvSpPr txBox="1"/>
            <p:nvPr/>
          </p:nvSpPr>
          <p:spPr>
            <a:xfrm>
              <a:off x="4615136" y="1907219"/>
              <a:ext cx="4188566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а) </a:t>
              </a:r>
              <a:r>
                <a:rPr lang="ru-RU" sz="2800" b="1" dirty="0"/>
                <a:t>т</a:t>
              </a:r>
              <a:r>
                <a:rPr lang="ru-RU" sz="2800" b="1" dirty="0" smtClean="0"/>
                <a:t>реугольник АВО от четырехугольника АВСО;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45495" y="3912096"/>
              <a:ext cx="412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</a:t>
              </a:r>
              <a:endParaRPr lang="ru-RU" sz="2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15135" y="3398997"/>
            <a:ext cx="416450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б) треугольник А</a:t>
            </a:r>
            <a:r>
              <a:rPr lang="en-US" sz="2800" b="1" dirty="0">
                <a:solidFill>
                  <a:prstClr val="black"/>
                </a:solidFill>
              </a:rPr>
              <a:t>OL</a:t>
            </a:r>
            <a:r>
              <a:rPr lang="ru-RU" sz="2800" b="1" dirty="0">
                <a:solidFill>
                  <a:prstClr val="black"/>
                </a:solidFill>
              </a:rPr>
              <a:t> от многоугольника </a:t>
            </a:r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ru-RU" sz="2800" b="1" dirty="0">
                <a:solidFill>
                  <a:prstClr val="black"/>
                </a:solidFill>
              </a:rPr>
              <a:t>ВА</a:t>
            </a:r>
            <a:r>
              <a:rPr lang="en-US" sz="2800" b="1" dirty="0">
                <a:solidFill>
                  <a:prstClr val="black"/>
                </a:solidFill>
              </a:rPr>
              <a:t>LK</a:t>
            </a:r>
            <a:r>
              <a:rPr lang="ru-RU" sz="2800" b="1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5571" y="4895582"/>
            <a:ext cx="82591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в</a:t>
            </a:r>
            <a:r>
              <a:rPr lang="ru-RU" sz="2800" b="1" dirty="0" smtClean="0">
                <a:solidFill>
                  <a:prstClr val="black"/>
                </a:solidFill>
              </a:rPr>
              <a:t>)</a:t>
            </a:r>
            <a:r>
              <a:rPr lang="ru-RU" sz="2800" b="1" dirty="0">
                <a:solidFill>
                  <a:prstClr val="black"/>
                </a:solidFill>
              </a:rPr>
              <a:t> четырехугольника </a:t>
            </a:r>
            <a:r>
              <a:rPr lang="ru-RU" sz="2800" b="1" dirty="0" smtClean="0">
                <a:solidFill>
                  <a:prstClr val="black"/>
                </a:solidFill>
              </a:rPr>
              <a:t>АВСО от всей фигуры.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239906" y="326269"/>
            <a:ext cx="8722602" cy="6264696"/>
            <a:chOff x="274478" y="326269"/>
            <a:chExt cx="8722602" cy="626469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78" y="326269"/>
              <a:ext cx="8722602" cy="626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Равнобедренный треугольник 9"/>
            <p:cNvSpPr/>
            <p:nvPr/>
          </p:nvSpPr>
          <p:spPr>
            <a:xfrm rot="2724296">
              <a:off x="1867296" y="2470356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451934">
              <a:off x="2888274" y="1468942"/>
              <a:ext cx="1228396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6200000">
              <a:off x="3095718" y="1955467"/>
              <a:ext cx="1171260" cy="148076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2364904" y="2702087"/>
              <a:ext cx="1152128" cy="140411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19003234">
              <a:off x="2817822" y="2444152"/>
              <a:ext cx="1289256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5400000">
              <a:off x="1644824" y="1950962"/>
              <a:ext cx="1152128" cy="1440160"/>
            </a:xfrm>
            <a:prstGeom prst="triangl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0800000">
              <a:off x="2395384" y="1246122"/>
              <a:ext cx="1152128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8144668">
              <a:off x="1873545" y="1444311"/>
              <a:ext cx="1152128" cy="1440160"/>
            </a:xfrm>
            <a:prstGeom prst="triangl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7624" y="2996952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  <a:endParaRPr lang="ru-RU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7624" y="1809162"/>
              <a:ext cx="346873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ru-RU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7199" y="877301"/>
              <a:ext cx="302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ru-RU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40832" y="883864"/>
              <a:ext cx="448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</a:t>
              </a:r>
              <a:endParaRPr lang="ru-RU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90132" y="1761664"/>
              <a:ext cx="541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</a:t>
              </a:r>
              <a:endParaRPr lang="ru-RU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56286" y="3050646"/>
              <a:ext cx="558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ru-RU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8704" y="3912096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endParaRPr lang="ru-RU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40968" y="2564904"/>
              <a:ext cx="19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O</a:t>
              </a:r>
              <a:endParaRPr lang="ru-RU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24615" y="569524"/>
              <a:ext cx="46082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7030A0"/>
                  </a:solidFill>
                </a:rPr>
                <a:t>Какую часть на рисунке составляет:</a:t>
              </a:r>
              <a:endParaRPr lang="ru-RU" sz="3200" b="1" dirty="0">
                <a:solidFill>
                  <a:srgbClr val="7030A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61086" y="1907219"/>
              <a:ext cx="4142616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/>
                <a:t>а</a:t>
              </a:r>
              <a:r>
                <a:rPr lang="ru-RU" sz="2800" b="1" dirty="0" smtClean="0"/>
                <a:t>) </a:t>
              </a:r>
              <a:r>
                <a:rPr lang="ru-RU" sz="2800" b="1" dirty="0"/>
                <a:t>т</a:t>
              </a:r>
              <a:r>
                <a:rPr lang="ru-RU" sz="2800" b="1" dirty="0" smtClean="0"/>
                <a:t>реугольник АВО от четырехугольника АВСО;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45495" y="3912096"/>
              <a:ext cx="412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</a:t>
              </a:r>
              <a:endParaRPr lang="ru-RU" sz="2400" dirty="0"/>
            </a:p>
          </p:txBody>
        </p:sp>
      </p:grpSp>
      <p:sp>
        <p:nvSpPr>
          <p:cNvPr id="40" name="TextBox 39">
            <a:hlinkClick r:id="rId4" action="ppaction://hlinksldjump"/>
          </p:cNvPr>
          <p:cNvSpPr txBox="1"/>
          <p:nvPr/>
        </p:nvSpPr>
        <p:spPr>
          <a:xfrm>
            <a:off x="4615135" y="3398997"/>
            <a:ext cx="416450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б) треугольник А</a:t>
            </a:r>
            <a:r>
              <a:rPr lang="en-US" sz="2800" b="1" dirty="0">
                <a:solidFill>
                  <a:prstClr val="black"/>
                </a:solidFill>
              </a:rPr>
              <a:t>OL</a:t>
            </a:r>
            <a:r>
              <a:rPr lang="ru-RU" sz="2800" b="1" dirty="0">
                <a:solidFill>
                  <a:prstClr val="black"/>
                </a:solidFill>
              </a:rPr>
              <a:t> от многоугольника </a:t>
            </a:r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ru-RU" sz="2800" b="1" dirty="0">
                <a:solidFill>
                  <a:prstClr val="black"/>
                </a:solidFill>
              </a:rPr>
              <a:t>ВА</a:t>
            </a:r>
            <a:r>
              <a:rPr lang="en-US" sz="2800" b="1" dirty="0">
                <a:solidFill>
                  <a:prstClr val="black"/>
                </a:solidFill>
              </a:rPr>
              <a:t>LK</a:t>
            </a:r>
            <a:r>
              <a:rPr lang="ru-RU" sz="2800" b="1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5571" y="4895582"/>
            <a:ext cx="82591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в) какая часть  фигуры закрашена в красный цвет;</a:t>
            </a:r>
          </a:p>
        </p:txBody>
      </p:sp>
    </p:spTree>
    <p:extLst>
      <p:ext uri="{BB962C8B-B14F-4D97-AF65-F5344CB8AC3E}">
        <p14:creationId xmlns:p14="http://schemas.microsoft.com/office/powerpoint/2010/main" val="31968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896eeca18f3818d31a95715affc77f91955fc1"/>
</p:tagLst>
</file>

<file path=ppt/theme/theme1.xml><?xml version="1.0" encoding="utf-8"?>
<a:theme xmlns:a="http://schemas.openxmlformats.org/drawingml/2006/main" name="Математик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</TotalTime>
  <Words>863</Words>
  <Application>Microsoft Office PowerPoint</Application>
  <PresentationFormat>Экран (4:3)</PresentationFormat>
  <Paragraphs>177</Paragraphs>
  <Slides>29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Математика6</vt:lpstr>
      <vt:lpstr>Формула</vt:lpstr>
      <vt:lpstr>СЛОЖЕНИЕ И ВЫЧИТАНИЕ  ДРОБЕЙ С ОДИНАКОВЫМИ ЗНАМЕНАТЕЛЯМИ</vt:lpstr>
      <vt:lpstr>Методические    рекомендации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название некоторых дробей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уроке мне</vt:lpstr>
      <vt:lpstr>Домашняя работа</vt:lpstr>
      <vt:lpstr>Сведения об авторе: </vt:lpstr>
      <vt:lpstr>Литература и интернет ресурсы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141</cp:revision>
  <dcterms:created xsi:type="dcterms:W3CDTF">2014-01-20T16:19:31Z</dcterms:created>
  <dcterms:modified xsi:type="dcterms:W3CDTF">2014-03-22T16:06:18Z</dcterms:modified>
</cp:coreProperties>
</file>