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24" r:id="rId2"/>
    <p:sldMasterId id="2147483928" r:id="rId3"/>
    <p:sldMasterId id="2147484010" r:id="rId4"/>
  </p:sldMasterIdLst>
  <p:notesMasterIdLst>
    <p:notesMasterId r:id="rId14"/>
  </p:notesMasterIdLst>
  <p:sldIdLst>
    <p:sldId id="323" r:id="rId5"/>
    <p:sldId id="292" r:id="rId6"/>
    <p:sldId id="297" r:id="rId7"/>
    <p:sldId id="261" r:id="rId8"/>
    <p:sldId id="281" r:id="rId9"/>
    <p:sldId id="312" r:id="rId10"/>
    <p:sldId id="313" r:id="rId11"/>
    <p:sldId id="315" r:id="rId12"/>
    <p:sldId id="317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99"/>
    <a:srgbClr val="FFFFFF"/>
    <a:srgbClr val="FFE1E1"/>
    <a:srgbClr val="FFF5DD"/>
    <a:srgbClr val="055F63"/>
    <a:srgbClr val="FFB9B9"/>
    <a:srgbClr val="F1FBFD"/>
    <a:srgbClr val="EAF9FC"/>
    <a:srgbClr val="FCC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77" autoAdjust="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32797-22D7-4A50-8E2A-0E9E6C24A2A4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9A513-64E2-4366-AA00-EC4ADBFC88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5AF6-AA2E-4E54-AF11-88018443D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39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123B-BAEE-44E7-9FCA-D6DC7C0A8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6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D66FB-F9CE-4486-AB86-FA0395579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A29D0-3368-4166-B554-796A501F58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0123B-BAEE-44E7-9FCA-D6DC7C0A85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AD012-8A41-444E-9414-3BFFF5038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83D91-4F1D-49B8-A8FE-948880364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скругленным углом 3"/>
          <p:cNvSpPr/>
          <p:nvPr/>
        </p:nvSpPr>
        <p:spPr>
          <a:xfrm flipV="1">
            <a:off x="561975" y="19462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ый треугольник 4"/>
          <p:cNvSpPr/>
          <p:nvPr/>
        </p:nvSpPr>
        <p:spPr>
          <a:xfrm rot="420000" flipV="1">
            <a:off x="5400675" y="61976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82293" y="2037284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F650A-F32F-4372-AD91-89EAF1345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33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скругленным углом 3"/>
          <p:cNvSpPr/>
          <p:nvPr/>
        </p:nvSpPr>
        <p:spPr>
          <a:xfrm flipV="1">
            <a:off x="152400" y="25939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bg1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ый треугольник 4"/>
          <p:cNvSpPr/>
          <p:nvPr/>
        </p:nvSpPr>
        <p:spPr>
          <a:xfrm rot="420000" flipV="1">
            <a:off x="4991100" y="68453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718" y="2686041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FDCA-A7A4-467D-AEB4-F9F0C1F03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62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41BD-B33F-441E-B17D-41DD3385D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94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8CEB-6298-4726-8C91-5A53F012C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4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264F-8AA9-4830-877C-EC0C48742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4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D66FB-F9CE-4486-AB86-FA0395579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94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29D0-3368-4166-B554-796A501F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9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3E8979-276C-48B2-8C73-F2D9662C1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TextBox 1"/>
          <p:cNvSpPr txBox="1">
            <a:spLocks noChangeArrowheads="1"/>
          </p:cNvSpPr>
          <p:nvPr/>
        </p:nvSpPr>
        <p:spPr bwMode="auto">
          <a:xfrm>
            <a:off x="5867400" y="6581775"/>
            <a:ext cx="327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 «Математика» № 1/2012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E53F6F-438C-4FD5-8FAE-DCF7192E1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5867400" y="6581775"/>
            <a:ext cx="327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 «Математика» № 1/2012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7" r:id="rId2"/>
    <p:sldLayoutId id="2147484004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883D91-4F1D-49B8-A8FE-948880364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8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5867400" y="6581775"/>
            <a:ext cx="327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 «Математика» № 1/2012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8" r:id="rId2"/>
    <p:sldLayoutId id="214748400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3E8979-276C-48B2-8C73-F2D9662C1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:8080/or/GetPicture?picId=58&amp;width=60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:8080/or/GetPicture?picId=68&amp;width=60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:8080/or/get_att.jsp?att_id=305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:8080/or/get_att.jsp?att_id=306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В-2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6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50825" y="725488"/>
            <a:ext cx="85883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БАЗОВЫЙ УРОВЕНЬ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504" y="2852920"/>
            <a:ext cx="8748972" cy="156966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80000"/>
              </a:spcBef>
              <a:buClr>
                <a:srgbClr val="0BD0D9"/>
              </a:buClr>
              <a:buSzPct val="95000"/>
              <a:tabLst>
                <a:tab pos="88900" algn="l"/>
              </a:tabLs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Задачи на интерпретацию графиков и диаграмм, на соотнесение текстового описания реального процесса         с графиком динамической числовой характеристики этого процесса. Задачи п</a:t>
            </a:r>
            <a:r>
              <a:rPr lang="ru-RU" sz="2400" dirty="0">
                <a:latin typeface="Arial" pitchFamily="34" charset="0"/>
              </a:rPr>
              <a:t>редставлены в виде графиков или диаграмм.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Прямоугольник 6"/>
          <p:cNvSpPr>
            <a:spLocks noChangeArrowheads="1"/>
          </p:cNvSpPr>
          <p:nvPr/>
        </p:nvSpPr>
        <p:spPr bwMode="auto">
          <a:xfrm>
            <a:off x="250824" y="1628750"/>
            <a:ext cx="2252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Задача В2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57175" y="1333500"/>
            <a:ext cx="5705475" cy="495300"/>
          </a:xfrm>
          <a:prstGeom prst="chevron">
            <a:avLst>
              <a:gd name="adj" fmla="val 44690"/>
            </a:avLst>
          </a:prstGeom>
          <a:solidFill>
            <a:srgbClr val="FFFF99"/>
          </a:solidFill>
          <a:ln w="38100">
            <a:solidFill>
              <a:srgbClr val="FF9933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indent="261938"/>
            <a:r>
              <a:rPr lang="ru-RU" sz="2400">
                <a:cs typeface="Arial" charset="0"/>
              </a:rPr>
              <a:t>Проверяемые умения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50825" y="3276600"/>
            <a:ext cx="5711825" cy="530225"/>
          </a:xfrm>
          <a:prstGeom prst="chevron">
            <a:avLst>
              <a:gd name="adj" fmla="val 47229"/>
            </a:avLst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indent="261938"/>
            <a:r>
              <a:rPr lang="ru-RU" sz="2400">
                <a:cs typeface="Arial" charset="0"/>
              </a:rPr>
              <a:t>Для решения требуется</a:t>
            </a: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6611938" y="774700"/>
            <a:ext cx="2252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Задача В2</a:t>
            </a:r>
          </a:p>
        </p:txBody>
      </p:sp>
      <p:sp>
        <p:nvSpPr>
          <p:cNvPr id="22533" name="Прямоугольник 13"/>
          <p:cNvSpPr>
            <a:spLocks noChangeArrowheads="1"/>
          </p:cNvSpPr>
          <p:nvPr/>
        </p:nvSpPr>
        <p:spPr bwMode="auto">
          <a:xfrm>
            <a:off x="250825" y="1876425"/>
            <a:ext cx="8613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</a:pPr>
            <a:r>
              <a:rPr lang="ru-RU" sz="2400"/>
              <a:t>Уметь интерпретировать графики, извлекать из них простейшую числовую информацию и делать необходимые выводы.</a:t>
            </a:r>
            <a:endParaRPr lang="ru-RU" sz="2400">
              <a:cs typeface="Arial" charset="0"/>
            </a:endParaRPr>
          </a:p>
        </p:txBody>
      </p:sp>
      <p:sp>
        <p:nvSpPr>
          <p:cNvPr id="22534" name="Прямоугольник 14"/>
          <p:cNvSpPr>
            <a:spLocks noChangeArrowheads="1"/>
          </p:cNvSpPr>
          <p:nvPr/>
        </p:nvSpPr>
        <p:spPr bwMode="auto">
          <a:xfrm>
            <a:off x="249238" y="4160838"/>
            <a:ext cx="8615362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5000"/>
              <a:buFont typeface="Wingdings" pitchFamily="2" charset="2"/>
              <a:buChar char="ü"/>
              <a:tabLst>
                <a:tab pos="88900" algn="l"/>
              </a:tabLst>
            </a:pPr>
            <a:r>
              <a:rPr lang="ru-RU" sz="2400">
                <a:cs typeface="Arial" charset="0"/>
              </a:rPr>
              <a:t>Уметь делать  простейшие выводы на основании графика функциональной зависимости.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5000"/>
              <a:buFont typeface="Wingdings" pitchFamily="2" charset="2"/>
              <a:buChar char="ü"/>
              <a:tabLst>
                <a:tab pos="88900" algn="l"/>
              </a:tabLst>
            </a:pPr>
            <a:r>
              <a:rPr lang="ru-RU" sz="2400">
                <a:cs typeface="Arial" charset="0"/>
              </a:rPr>
              <a:t>Уметь соотносить текстовое описание реального процесса с графиком динамической числовой характеристики этого процесса.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ct val="95000"/>
              <a:buFont typeface="Wingdings" pitchFamily="2" charset="2"/>
              <a:buChar char="ü"/>
              <a:tabLst>
                <a:tab pos="88900" algn="l"/>
              </a:tabLst>
            </a:pPr>
            <a:r>
              <a:rPr lang="ru-RU" sz="2400">
                <a:cs typeface="Arial" charset="0"/>
              </a:rPr>
              <a:t>Уметь извлекать из графика качественную и количественную информацию о процессе.</a:t>
            </a:r>
            <a:endParaRPr lang="ru-RU" sz="1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1692771"/>
          </a:xfrm>
          <a:prstGeom prst="rect">
            <a:avLst/>
          </a:prstGeom>
          <a:solidFill>
            <a:schemeClr val="accent1">
              <a:lumMod val="20000"/>
              <a:lumOff val="80000"/>
              <a:alpha val="67842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Задание 1. </a:t>
            </a:r>
            <a:r>
              <a:rPr lang="ru-RU" sz="2000" dirty="0" smtClean="0">
                <a:latin typeface="Cambria" pitchFamily="18" charset="0"/>
              </a:rPr>
              <a:t>На </a:t>
            </a:r>
            <a:r>
              <a:rPr lang="ru-RU" sz="2000" dirty="0">
                <a:latin typeface="Cambria" pitchFamily="18" charset="0"/>
              </a:rPr>
              <a:t>диаграмме показано количество людей, побывавших в космосе в течение каждого года с 1961 по 1982 год. По горизонтали указываются годы, по вертикали – количество людей, побывавших в космосе в данном году. Определите по диаграмме, сколько было таких лет, когда в космосе побывало ровно 6 человек.</a:t>
            </a:r>
          </a:p>
        </p:txBody>
      </p:sp>
      <p:pic>
        <p:nvPicPr>
          <p:cNvPr id="23555" name="Picture 4" descr="Безымянный а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49" y="2276840"/>
            <a:ext cx="6060922" cy="366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28600" y="4725180"/>
            <a:ext cx="643169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340679" y="6021360"/>
            <a:ext cx="22330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Ответ: </a:t>
            </a:r>
            <a:r>
              <a:rPr lang="ru-RU" sz="2400" b="1" dirty="0" smtClean="0"/>
              <a:t>4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61" y="2674078"/>
            <a:ext cx="4357688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67842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Задание 2.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200" dirty="0">
                <a:latin typeface="Cambria" pitchFamily="18" charset="0"/>
              </a:rPr>
              <a:t>На графике показано изменение давления в паровой турбине после запуска. На оси абсцисс откладывается время в минутах, на оси ординат – давление в атмосферах. Когда давление достигает определённого значения, открывается клапан, выпускающий часть пара, и давление падает. </a:t>
            </a:r>
          </a:p>
        </p:txBody>
      </p:sp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4788030" y="2348850"/>
            <a:ext cx="39605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Cambria" pitchFamily="18" charset="0"/>
              </a:rPr>
              <a:t>Затем клапан закрывается, и давление снова растет. Определите по графику, сколько минут прошло между первым и вторым открытием клапана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36520" y="3543975"/>
            <a:ext cx="0" cy="1722463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382205" y="3466189"/>
            <a:ext cx="0" cy="172824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340679" y="5564160"/>
            <a:ext cx="22330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Ответ: </a:t>
            </a:r>
            <a:r>
              <a:rPr lang="ru-RU" sz="2400" b="1" dirty="0" smtClean="0"/>
              <a:t>6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1399" y="569259"/>
            <a:ext cx="8520761" cy="1785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Задание 3. </a:t>
            </a:r>
            <a:r>
              <a:rPr lang="en-US" sz="2200" dirty="0" err="1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Первый</a:t>
            </a:r>
            <a:r>
              <a:rPr lang="en-US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посев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семян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петрушки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рекомендуется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проводить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апреле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дневной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температуре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воздуха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менее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4D4B41"/>
                </a:solidFill>
                <a:latin typeface="Cambria" pitchFamily="18" charset="0"/>
              </a:rPr>
              <a:t>+6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°С.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рисунке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показан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прогноз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дневной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температуры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воздуха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первых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трех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неделях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апреля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Определите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, в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течение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скольких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дней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за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этот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период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можно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производить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посев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петрушки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. </a:t>
            </a:r>
            <a:endParaRPr lang="en-US" sz="2200" dirty="0">
              <a:latin typeface="Cambria" pitchFamily="18" charset="0"/>
            </a:endParaRPr>
          </a:p>
        </p:txBody>
      </p:sp>
      <p:pic>
        <p:nvPicPr>
          <p:cNvPr id="3075" name="Picture 5" descr="diagnos.21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61" y="3573020"/>
            <a:ext cx="4457700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139940" y="4869200"/>
            <a:ext cx="453663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92692" y="5326794"/>
            <a:ext cx="22330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Ответ: </a:t>
            </a:r>
            <a:r>
              <a:rPr lang="ru-RU" sz="2400" b="1" dirty="0" smtClean="0"/>
              <a:t>11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agnos.51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48387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528" tIns="63480" rIns="3313656" bIns="63480"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9390" y="476590"/>
            <a:ext cx="3859210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Задание 4. </a:t>
            </a:r>
          </a:p>
          <a:p>
            <a:r>
              <a:rPr lang="en-US" sz="2200" dirty="0" err="1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графике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изображенном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рисунке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представлено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изменение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биржевой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стоимости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акций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нефтедобывающей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компании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первые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две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недели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сентября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. </a:t>
            </a:r>
            <a:endParaRPr lang="ru-RU" sz="2200" dirty="0" smtClean="0">
              <a:solidFill>
                <a:srgbClr val="4D4B41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3 </a:t>
            </a:r>
            <a:r>
              <a:rPr lang="en-US" sz="2200" b="1" dirty="0" err="1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сентября</a:t>
            </a:r>
            <a:r>
              <a:rPr lang="en-US" sz="2200" b="1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бизнесмен</a:t>
            </a:r>
            <a:r>
              <a:rPr lang="en-US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приобрел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10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акций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этой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компании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Шесть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из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них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он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продал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10 </a:t>
            </a:r>
            <a:r>
              <a:rPr lang="en-US" sz="2200" b="1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сентября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               </a:t>
            </a:r>
            <a:r>
              <a:rPr lang="en-US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а </a:t>
            </a:r>
            <a:r>
              <a:rPr lang="en-US" sz="2200" b="1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12 </a:t>
            </a:r>
            <a:r>
              <a:rPr lang="en-US" sz="2200" b="1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сентября</a:t>
            </a:r>
            <a:r>
              <a:rPr lang="en-US" sz="2200" b="1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продал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остальные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 4.</a:t>
            </a:r>
            <a:r>
              <a:rPr lang="en-US" sz="2200" b="1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4D4B41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Сколько</a:t>
            </a:r>
            <a:r>
              <a:rPr lang="en-US" sz="2200" dirty="0" smtClean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рублей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потерял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бизнесмен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результате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этих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операций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Times New Roman" pitchFamily="18" charset="0"/>
              </a:rPr>
              <a:t>?</a:t>
            </a:r>
            <a:r>
              <a:rPr lang="en-US" sz="2200" dirty="0">
                <a:solidFill>
                  <a:srgbClr val="4D4B41"/>
                </a:solidFill>
                <a:latin typeface="Cambria" pitchFamily="18" charset="0"/>
                <a:cs typeface="Arial" charset="0"/>
              </a:rPr>
              <a:t> </a:t>
            </a:r>
            <a:endParaRPr lang="en-US" sz="2200" b="1" dirty="0">
              <a:solidFill>
                <a:srgbClr val="4D4B41"/>
              </a:solidFill>
              <a:latin typeface="Cambria" pitchFamily="18" charset="0"/>
              <a:cs typeface="Times New Roman" pitchFamily="18" charset="0"/>
            </a:endParaRPr>
          </a:p>
          <a:p>
            <a:pPr eaLnBrk="0" hangingPunct="0"/>
            <a:endParaRPr lang="en-US" sz="2200" dirty="0">
              <a:latin typeface="Cambria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107589" y="4086708"/>
            <a:ext cx="4559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10·800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70C0"/>
                </a:solidFill>
              </a:rPr>
              <a:t>6·400</a:t>
            </a:r>
            <a:r>
              <a:rPr lang="ru-RU" dirty="0" smtClean="0">
                <a:solidFill>
                  <a:srgbClr val="FF00FF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4·600</a:t>
            </a:r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ru-RU" dirty="0" smtClean="0"/>
              <a:t>= </a:t>
            </a:r>
            <a:r>
              <a:rPr lang="ru-RU" dirty="0"/>
              <a:t>3200 руб.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19600" y="1864500"/>
            <a:ext cx="58446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4060" y="1844780"/>
            <a:ext cx="0" cy="129618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90390" y="1679834"/>
            <a:ext cx="82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800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19600" y="2492870"/>
            <a:ext cx="262281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092350" y="2433638"/>
            <a:ext cx="0" cy="70732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02960" y="2248972"/>
            <a:ext cx="82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400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320" y="3080822"/>
            <a:ext cx="82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10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4419600" y="2206088"/>
            <a:ext cx="3241570" cy="2173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97760" y="2206088"/>
            <a:ext cx="13350" cy="91371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94580" y="1988800"/>
            <a:ext cx="82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600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5080" y="3068950"/>
            <a:ext cx="82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12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7" name="Прямоугольник 6"/>
          <p:cNvSpPr>
            <a:spLocks noChangeArrowheads="1"/>
          </p:cNvSpPr>
          <p:nvPr/>
        </p:nvSpPr>
        <p:spPr bwMode="auto">
          <a:xfrm>
            <a:off x="4107589" y="3569744"/>
            <a:ext cx="13081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1 способ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6"/>
          <p:cNvSpPr>
            <a:spLocks noChangeArrowheads="1"/>
          </p:cNvSpPr>
          <p:nvPr/>
        </p:nvSpPr>
        <p:spPr bwMode="auto">
          <a:xfrm>
            <a:off x="4153290" y="4752524"/>
            <a:ext cx="13081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2 способ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190829" y="5274561"/>
            <a:ext cx="35012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0070C0"/>
                </a:solidFill>
              </a:rPr>
              <a:t>6·400</a:t>
            </a:r>
            <a:r>
              <a:rPr lang="ru-RU" dirty="0" smtClean="0">
                <a:solidFill>
                  <a:srgbClr val="FF00FF"/>
                </a:solidFill>
              </a:rPr>
              <a:t> </a:t>
            </a:r>
            <a:r>
              <a:rPr lang="ru-RU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4·200</a:t>
            </a:r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ru-RU" dirty="0" smtClean="0"/>
              <a:t>= </a:t>
            </a:r>
            <a:r>
              <a:rPr lang="ru-RU" dirty="0"/>
              <a:t>3200 руб.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483774" y="6093370"/>
            <a:ext cx="22330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</a:rPr>
              <a:t>Ответ: </a:t>
            </a:r>
            <a:r>
              <a:rPr lang="ru-RU" sz="2400" b="1" dirty="0" smtClean="0"/>
              <a:t>3200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.E10.B2.152/innerimg0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8722"/>
            <a:ext cx="44958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1400" y="598655"/>
            <a:ext cx="4191780" cy="3262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</a:rPr>
              <a:t>Задание 5. </a:t>
            </a:r>
          </a:p>
          <a:p>
            <a:pPr eaLnBrk="0" hangingPunct="0"/>
            <a:r>
              <a:rPr lang="en-US" sz="2000" dirty="0" err="1" smtClean="0"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диаграмме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показана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среднемесячная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температура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воздуха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Екатеринбурге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каждый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месяц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1973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года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Cambria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 dirty="0" err="1" smtClean="0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горизонтали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указываются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месяцы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вертикали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-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температура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градусах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Цельсия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Определите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диаграмме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Cambria" pitchFamily="18" charset="0"/>
                <a:cs typeface="Times New Roman" pitchFamily="18" charset="0"/>
              </a:rPr>
              <a:t>диаграмме </a:t>
            </a:r>
            <a:endParaRPr lang="ru-RU" sz="2000" dirty="0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2181" y="4077090"/>
            <a:ext cx="7072180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</a:rPr>
              <a:t>А).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разность </a:t>
            </a:r>
            <a:r>
              <a:rPr lang="ru-RU" sz="2000" dirty="0">
                <a:latin typeface="Cambria" pitchFamily="18" charset="0"/>
                <a:cs typeface="Times New Roman" pitchFamily="18" charset="0"/>
              </a:rPr>
              <a:t>между наибольшей и наименьшей среднемесячными температурами 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в 1973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году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Cambria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 dirty="0" smtClean="0">
                <a:solidFill>
                  <a:srgbClr val="0070C0"/>
                </a:solidFill>
                <a:latin typeface="Cambria" pitchFamily="18" charset="0"/>
              </a:rPr>
              <a:t>Б).</a:t>
            </a:r>
            <a:r>
              <a:rPr lang="ru-RU" sz="20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ru-RU" sz="2000" dirty="0">
                <a:latin typeface="Cambria" pitchFamily="18" charset="0"/>
                <a:cs typeface="Times New Roman" pitchFamily="18" charset="0"/>
              </a:rPr>
              <a:t>наименьшую среднемесячную температуру в период с мая по декабрь 1973 года включительно. </a:t>
            </a:r>
          </a:p>
          <a:p>
            <a:pPr eaLnBrk="0" hangingPunct="0"/>
            <a:r>
              <a:rPr lang="ru-RU" sz="2000" b="1" dirty="0" smtClean="0">
                <a:solidFill>
                  <a:srgbClr val="00B050"/>
                </a:solidFill>
                <a:latin typeface="Cambria" pitchFamily="18" charset="0"/>
              </a:rPr>
              <a:t>В).</a:t>
            </a:r>
            <a:r>
              <a:rPr lang="ru-RU" sz="20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наибольшую среднемесячную температуру во второй половине 1973 года. </a:t>
            </a:r>
          </a:p>
          <a:p>
            <a:pPr eaLnBrk="0" hangingPunct="0"/>
            <a:r>
              <a:rPr lang="ru-RU" sz="2000" b="1" dirty="0" smtClean="0">
                <a:solidFill>
                  <a:srgbClr val="990099"/>
                </a:solidFill>
                <a:latin typeface="Cambria" pitchFamily="18" charset="0"/>
              </a:rPr>
              <a:t>Г).</a:t>
            </a:r>
            <a:r>
              <a:rPr lang="ru-RU" sz="2000" dirty="0" smtClean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ru-RU" sz="2000" dirty="0">
                <a:latin typeface="Cambria" pitchFamily="18" charset="0"/>
                <a:cs typeface="Times New Roman" pitchFamily="18" charset="0"/>
              </a:rPr>
              <a:t>сколько было месяцев, когда среднемесячная температура превышала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14 </a:t>
            </a:r>
            <a:r>
              <a:rPr lang="ru-RU" sz="2000" dirty="0">
                <a:latin typeface="Cambria" pitchFamily="18" charset="0"/>
                <a:cs typeface="Times New Roman" pitchFamily="18" charset="0"/>
              </a:rPr>
              <a:t>градусов Цельсия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.</a:t>
            </a:r>
            <a:endParaRPr lang="ru-RU" sz="2000" dirty="0">
              <a:latin typeface="Cambria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04060" y="3645030"/>
            <a:ext cx="58446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632999" y="638688"/>
            <a:ext cx="2171311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6004251" y="4109246"/>
            <a:ext cx="160011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18- (-20)=38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 rot="5400000">
            <a:off x="7470720" y="1865262"/>
            <a:ext cx="539440" cy="259236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7040108" y="4653170"/>
            <a:ext cx="543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- 5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7804649" y="1800339"/>
            <a:ext cx="539439" cy="1924502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6"/>
          <p:cNvSpPr>
            <a:spLocks noChangeArrowheads="1"/>
          </p:cNvSpPr>
          <p:nvPr/>
        </p:nvSpPr>
        <p:spPr bwMode="auto">
          <a:xfrm>
            <a:off x="7112117" y="5301260"/>
            <a:ext cx="527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B050"/>
                </a:solidFill>
              </a:rPr>
              <a:t>16</a:t>
            </a:r>
            <a:endParaRPr lang="ru-RU" sz="2400" b="1" dirty="0">
              <a:solidFill>
                <a:srgbClr val="00B05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4792263" y="980660"/>
            <a:ext cx="3956317" cy="0"/>
          </a:xfrm>
          <a:prstGeom prst="line">
            <a:avLst/>
          </a:prstGeom>
          <a:ln w="28575">
            <a:solidFill>
              <a:srgbClr val="99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6"/>
          <p:cNvSpPr>
            <a:spLocks noChangeArrowheads="1"/>
          </p:cNvSpPr>
          <p:nvPr/>
        </p:nvSpPr>
        <p:spPr bwMode="auto">
          <a:xfrm>
            <a:off x="7183450" y="5832206"/>
            <a:ext cx="356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990099"/>
                </a:solidFill>
              </a:rPr>
              <a:t>2</a:t>
            </a:r>
            <a:endParaRPr lang="ru-RU" sz="2400" b="1" dirty="0">
              <a:solidFill>
                <a:srgbClr val="990099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7483446" y="172564"/>
            <a:ext cx="120923" cy="51590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8748579" y="1268700"/>
            <a:ext cx="126017" cy="648095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MA.E10.B2.183/innerimg0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802" y="957559"/>
            <a:ext cx="4800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6548" y="469106"/>
            <a:ext cx="4105402" cy="4001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mbria" pitchFamily="18" charset="0"/>
              </a:rPr>
              <a:t>Задание 6. </a:t>
            </a:r>
          </a:p>
          <a:p>
            <a:r>
              <a:rPr lang="en-US" sz="2000" dirty="0" err="1" smtClean="0"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рисунке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жирными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точками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показано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суточное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количество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осадков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выпадавших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с 3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15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февраля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горизонтали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указываются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числа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месяца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по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вертикали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 —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количество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осадков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выпавших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в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соответствующий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день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, в </a:t>
            </a:r>
            <a:r>
              <a:rPr lang="en-US" sz="2000" dirty="0" err="1">
                <a:latin typeface="Cambria" pitchFamily="18" charset="0"/>
                <a:cs typeface="Times New Roman" pitchFamily="18" charset="0"/>
              </a:rPr>
              <a:t>миллиметрах</a:t>
            </a:r>
            <a:r>
              <a:rPr lang="en-US" sz="2000" dirty="0">
                <a:latin typeface="Cambria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latin typeface="Cambria" pitchFamily="18" charset="0"/>
                <a:cs typeface="Times New Roman" pitchFamily="18" charset="0"/>
              </a:rPr>
              <a:t>Для</a:t>
            </a:r>
            <a:r>
              <a:rPr lang="en-US" b="1" i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наглядности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жирные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точки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на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рисунке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соединены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Cambria" pitchFamily="18" charset="0"/>
                <a:cs typeface="Times New Roman" pitchFamily="18" charset="0"/>
              </a:rPr>
              <a:t>линией</a:t>
            </a:r>
            <a:r>
              <a:rPr lang="en-US" b="1" i="1" dirty="0">
                <a:latin typeface="Cambria" pitchFamily="18" charset="0"/>
                <a:cs typeface="Times New Roman" pitchFamily="18" charset="0"/>
              </a:rPr>
              <a:t>. </a:t>
            </a:r>
            <a:endParaRPr lang="ru-RU" b="1" i="1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cs typeface="Times New Roman" pitchFamily="18" charset="0"/>
              </a:rPr>
              <a:t>Определите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по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рисунку</a:t>
            </a:r>
            <a:r>
              <a:rPr lang="en-US" sz="1800" dirty="0" smtClean="0">
                <a:cs typeface="Times New Roman" pitchFamily="18" charset="0"/>
              </a:rPr>
              <a:t>, 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58948" y="4470201"/>
            <a:ext cx="6833402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>А).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какого</a:t>
            </a:r>
            <a:r>
              <a:rPr 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числа</a:t>
            </a:r>
            <a:r>
              <a:rPr 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выпало</a:t>
            </a:r>
            <a:r>
              <a:rPr 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наибольшее</a:t>
            </a:r>
            <a:r>
              <a:rPr 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количество</a:t>
            </a:r>
            <a:r>
              <a:rPr lang="en-US" sz="2200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mbria" pitchFamily="18" charset="0"/>
                <a:cs typeface="Times New Roman" pitchFamily="18" charset="0"/>
              </a:rPr>
              <a:t>осадков</a:t>
            </a:r>
            <a:r>
              <a:rPr lang="en-US" sz="2200" dirty="0" smtClean="0">
                <a:cs typeface="Times New Roman" pitchFamily="18" charset="0"/>
              </a:rPr>
              <a:t>.</a:t>
            </a:r>
            <a:endParaRPr lang="ru-RU" sz="2200" dirty="0" smtClean="0"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70C0"/>
                </a:solidFill>
                <a:latin typeface="Cambria" pitchFamily="18" charset="0"/>
              </a:rPr>
              <a:t>Б).</a:t>
            </a:r>
            <a:r>
              <a:rPr lang="ru-RU" sz="22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ru-RU" sz="2200" dirty="0">
                <a:latin typeface="Cambria" pitchFamily="18" charset="0"/>
                <a:cs typeface="Times New Roman" pitchFamily="18" charset="0"/>
              </a:rPr>
              <a:t>какого числа впервые выпало 2 миллиметра осадков.</a:t>
            </a:r>
          </a:p>
          <a:p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В). </a:t>
            </a:r>
            <a:r>
              <a:rPr lang="ru-RU" sz="2200" dirty="0">
                <a:latin typeface="Cambria" pitchFamily="18" charset="0"/>
                <a:cs typeface="Times New Roman" pitchFamily="18" charset="0"/>
              </a:rPr>
              <a:t>сколько дней из данного периода выпадало </a:t>
            </a:r>
            <a:r>
              <a:rPr lang="ru-RU" sz="2200" dirty="0" smtClean="0">
                <a:latin typeface="Cambria" pitchFamily="18" charset="0"/>
                <a:cs typeface="Times New Roman" pitchFamily="18" charset="0"/>
              </a:rPr>
              <a:t> менее 2 </a:t>
            </a:r>
            <a:r>
              <a:rPr lang="ru-RU" sz="2200" dirty="0">
                <a:latin typeface="Cambria" pitchFamily="18" charset="0"/>
                <a:cs typeface="Times New Roman" pitchFamily="18" charset="0"/>
              </a:rPr>
              <a:t>миллиметров осадков.</a:t>
            </a:r>
          </a:p>
        </p:txBody>
      </p:sp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7289410" y="4471055"/>
            <a:ext cx="527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15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7384252" y="5117386"/>
            <a:ext cx="3561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6"/>
          <p:cNvSpPr>
            <a:spLocks noChangeArrowheads="1"/>
          </p:cNvSpPr>
          <p:nvPr/>
        </p:nvSpPr>
        <p:spPr bwMode="auto">
          <a:xfrm>
            <a:off x="7384252" y="5805330"/>
            <a:ext cx="3561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B050"/>
                </a:solidFill>
              </a:rPr>
              <a:t>8</a:t>
            </a:r>
            <a:endParaRPr lang="ru-RU" sz="2400" b="1" dirty="0">
              <a:solidFill>
                <a:srgbClr val="00B05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547721" y="2852920"/>
            <a:ext cx="4344879" cy="2173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8724903" y="148473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580140" y="278388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388530" y="3227781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28480" y="2981539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668430" y="343197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648150" y="3442645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300240" y="343197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940190" y="3122589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92100" y="342603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547721" y="3284980"/>
            <a:ext cx="144020" cy="141050"/>
          </a:xfrm>
          <a:prstGeom prst="ellipse">
            <a:avLst/>
          </a:prstGeom>
          <a:solidFill>
            <a:srgbClr val="000000">
              <a:alpha val="3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db42ecd7da5c96b7a394e3223df5899267e3a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Ясность">
  <a:themeElements>
    <a:clrScheme name="Другая 24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FFFF00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2118</TotalTime>
  <Words>478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Поток</vt:lpstr>
      <vt:lpstr>1_Поток</vt:lpstr>
      <vt:lpstr>2_Поток</vt:lpstr>
      <vt:lpstr>Ясность</vt:lpstr>
      <vt:lpstr>Подготовка к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Света</cp:lastModifiedBy>
  <cp:revision>265</cp:revision>
  <cp:lastPrinted>1601-01-01T00:00:00Z</cp:lastPrinted>
  <dcterms:created xsi:type="dcterms:W3CDTF">1601-01-01T00:00:00Z</dcterms:created>
  <dcterms:modified xsi:type="dcterms:W3CDTF">2014-03-25T20:10:30Z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