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61" r:id="rId2"/>
  </p:sldMasterIdLst>
  <p:notesMasterIdLst>
    <p:notesMasterId r:id="rId9"/>
  </p:notesMasterIdLst>
  <p:handoutMasterIdLst>
    <p:handoutMasterId r:id="rId10"/>
  </p:handoutMasterIdLst>
  <p:sldIdLst>
    <p:sldId id="257" r:id="rId3"/>
    <p:sldId id="259" r:id="rId4"/>
    <p:sldId id="310" r:id="rId5"/>
    <p:sldId id="311" r:id="rId6"/>
    <p:sldId id="313" r:id="rId7"/>
    <p:sldId id="314" r:id="rId8"/>
  </p:sldIdLst>
  <p:sldSz cx="9144000" cy="6858000" type="screen4x3"/>
  <p:notesSz cx="6834188" cy="9979025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fld id="{51027C1B-C427-4DA8-A7D3-9D5751B7F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0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55003-81B8-4274-8A4D-64504D7B3F6E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C6833-6CD3-4CC3-B83B-CD1075B2C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9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C6833-6CD3-4CC3-B83B-CD1075B2C9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73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C6833-6CD3-4CC3-B83B-CD1075B2C9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142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5EEC-6598-4788-BA40-C9E73C7E8AD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4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5EEC-6598-4788-BA40-C9E73C7E8AD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87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085B7-2D58-40BB-978A-3E616F47F6C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1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C62E2C3-9806-4ABC-B52A-70CBBB6B61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0FA6E-27B4-4EB9-9560-36B9907CE5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94694-67C1-4EF1-AD27-ECD9F519B7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 userDrawn="1"/>
        </p:nvGrpSpPr>
        <p:grpSpPr bwMode="auto">
          <a:xfrm>
            <a:off x="260350" y="41275"/>
            <a:ext cx="8686800" cy="6816725"/>
            <a:chOff x="164" y="26"/>
            <a:chExt cx="5472" cy="4294"/>
          </a:xfrm>
        </p:grpSpPr>
        <p:grpSp>
          <p:nvGrpSpPr>
            <p:cNvPr id="106499" name="Group 8"/>
            <p:cNvGrpSpPr>
              <a:grpSpLocks/>
            </p:cNvGrpSpPr>
            <p:nvPr/>
          </p:nvGrpSpPr>
          <p:grpSpPr bwMode="auto">
            <a:xfrm>
              <a:off x="164" y="26"/>
              <a:ext cx="5472" cy="72"/>
              <a:chOff x="136" y="48"/>
              <a:chExt cx="5472" cy="212"/>
            </a:xfrm>
          </p:grpSpPr>
          <p:grpSp>
            <p:nvGrpSpPr>
              <p:cNvPr id="106500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0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0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0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06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411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12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411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18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412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24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413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</p:grpSp>
        <p:grpSp>
          <p:nvGrpSpPr>
            <p:cNvPr id="106530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6531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413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34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414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4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37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414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4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40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414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4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43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414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5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46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415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5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49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415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5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106552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415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5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89025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53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86515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51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226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153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60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7251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AA5D6-23C1-4C60-A42F-5BF7449802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37641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43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B5238-AB30-4DD0-B12F-4FBF21E9F4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232EC-559E-4F2A-AA8F-2D68BA592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4CA7F-E0B1-4DB8-AFCB-CE7F34BA26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39B68-5260-4E12-8C95-5CA847AA46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A4A0A-DDDD-4535-B7AE-FB0592641E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03693-1F04-45D8-8227-A5801A4EB7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2F16F2-016F-4A5D-ADC8-F989778AD1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021E53-7CA7-462C-9A54-C8DE7B85C0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09" name="Group 89"/>
          <p:cNvGrpSpPr>
            <a:grpSpLocks/>
          </p:cNvGrpSpPr>
          <p:nvPr userDrawn="1"/>
        </p:nvGrpSpPr>
        <p:grpSpPr bwMode="auto">
          <a:xfrm>
            <a:off x="260350" y="41275"/>
            <a:ext cx="8686800" cy="6816725"/>
            <a:chOff x="164" y="26"/>
            <a:chExt cx="5472" cy="4294"/>
          </a:xfrm>
        </p:grpSpPr>
        <p:grpSp>
          <p:nvGrpSpPr>
            <p:cNvPr id="81928" name="Group 8"/>
            <p:cNvGrpSpPr>
              <a:grpSpLocks/>
            </p:cNvGrpSpPr>
            <p:nvPr/>
          </p:nvGrpSpPr>
          <p:grpSpPr bwMode="auto">
            <a:xfrm>
              <a:off x="164" y="26"/>
              <a:ext cx="5472" cy="72"/>
              <a:chOff x="136" y="48"/>
              <a:chExt cx="5472" cy="212"/>
            </a:xfrm>
          </p:grpSpPr>
          <p:grpSp>
            <p:nvGrpSpPr>
              <p:cNvPr id="81929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0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0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0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35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411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41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411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1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47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412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2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53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413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</p:grpSp>
        <p:grpSp>
          <p:nvGrpSpPr>
            <p:cNvPr id="81959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1960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413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3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63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414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4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66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414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4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69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414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4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72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414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5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75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415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5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78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415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5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  <p:grpSp>
            <p:nvGrpSpPr>
              <p:cNvPr id="81981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415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  <p:sp>
              <p:nvSpPr>
                <p:cNvPr id="415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kumimoji="0" lang="ru-RU" b="0">
                    <a:solidFill>
                      <a:srgbClr val="424262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1049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slide" Target="slide2.xml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0.wmf"/><Relationship Id="rId4" Type="http://schemas.openxmlformats.org/officeDocument/2006/relationships/image" Target="../media/image13.png"/><Relationship Id="rId9" Type="http://schemas.openxmlformats.org/officeDocument/2006/relationships/image" Target="../media/image5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slide" Target="slide2.xml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5.png"/><Relationship Id="rId10" Type="http://schemas.openxmlformats.org/officeDocument/2006/relationships/image" Target="../media/image22.wmf"/><Relationship Id="rId4" Type="http://schemas.openxmlformats.org/officeDocument/2006/relationships/slide" Target="slide2.xml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13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542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dirty="0" smtClean="0"/>
              <a:t>Здравствуйте!</a:t>
            </a:r>
          </a:p>
          <a:p>
            <a:r>
              <a:rPr lang="ru-RU" sz="2000" b="0" dirty="0" smtClean="0"/>
              <a:t>	Сегодня мы продолжим рассмотрение практико-ориентированных задач из открытого банка заданий ЕГЭ по математике, и остановимся на задании В12  - физические задачи. </a:t>
            </a:r>
          </a:p>
          <a:p>
            <a:r>
              <a:rPr lang="ru-RU" sz="2000" b="0" dirty="0"/>
              <a:t>	</a:t>
            </a:r>
            <a:r>
              <a:rPr lang="ru-RU" sz="2000" b="0" dirty="0" smtClean="0"/>
              <a:t>Как правило , в заданиях этого типа функциональная зависимость в виде формулы включена в условие задачи, там же даны значения всех параметров и констант, выраженных в нужной системе единиц.  </a:t>
            </a:r>
          </a:p>
          <a:p>
            <a:r>
              <a:rPr lang="ru-RU" sz="2000" b="0" dirty="0" smtClean="0"/>
              <a:t>	Приступая к   выполнению  задания  В12, требуется :</a:t>
            </a:r>
          </a:p>
          <a:p>
            <a:pPr marL="342900" indent="-342900">
              <a:buAutoNum type="arabicParenR"/>
            </a:pPr>
            <a:r>
              <a:rPr lang="ru-RU" sz="2000" b="0" dirty="0" smtClean="0"/>
              <a:t>проанализировать условие и вычленить формулу , описывающую заданную ситуацию, и все значения, которые надо в эту формулу  </a:t>
            </a:r>
            <a:r>
              <a:rPr lang="ru-RU" sz="2000" b="0" dirty="0"/>
              <a:t>подставить </a:t>
            </a:r>
            <a:endParaRPr lang="ru-RU" sz="2000" b="0" dirty="0" smtClean="0"/>
          </a:p>
          <a:p>
            <a:pPr marL="342900" indent="-342900">
              <a:buAutoNum type="arabicParenR"/>
            </a:pPr>
            <a:r>
              <a:rPr lang="ru-RU" sz="2000" b="0" dirty="0" smtClean="0"/>
              <a:t>Составить уравнение или неравенство и решить его</a:t>
            </a:r>
          </a:p>
          <a:p>
            <a:pPr marL="342900" indent="-342900">
              <a:buAutoNum type="arabicParenR"/>
            </a:pPr>
            <a:r>
              <a:rPr lang="ru-RU" sz="2000" b="0" dirty="0" smtClean="0"/>
              <a:t>Проанализировать полученный результат (выделить нужный ответ)</a:t>
            </a:r>
          </a:p>
          <a:p>
            <a:endParaRPr lang="ru-RU" sz="2000" b="0" dirty="0" smtClean="0"/>
          </a:p>
          <a:p>
            <a:r>
              <a:rPr lang="ru-RU" sz="2000" b="0" dirty="0"/>
              <a:t>	</a:t>
            </a:r>
            <a:r>
              <a:rPr lang="ru-RU" sz="2000" b="0" dirty="0" smtClean="0"/>
              <a:t>Рассмотрим несколько заданий типа В12. Условие первой задачи вы сейчас видите на своих экранах.</a:t>
            </a:r>
            <a:endParaRPr lang="ru-RU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749" y="4437112"/>
            <a:ext cx="698259" cy="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95275" y="177334"/>
            <a:ext cx="237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0" lang="ru-RU" sz="2800" dirty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Задание </a:t>
            </a:r>
            <a:r>
              <a:rPr kumimoji="0" lang="ru-RU" sz="2800" dirty="0" smtClean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№1</a:t>
            </a:r>
            <a:endParaRPr kumimoji="0" lang="ru-RU" sz="2800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314325" y="644525"/>
            <a:ext cx="8618538" cy="2462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 sz="2200" b="0" dirty="0">
                <a:solidFill>
                  <a:srgbClr val="142A32"/>
                </a:solidFill>
                <a:latin typeface="Cambria" pitchFamily="18" charset="0"/>
              </a:rPr>
              <a:t>При температуре 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</a:t>
            </a:r>
            <a:r>
              <a:rPr kumimoji="0" lang="en-US" sz="2200" i="1" baseline="30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o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С</a:t>
            </a:r>
            <a:r>
              <a:rPr kumimoji="0" lang="ru-RU" sz="2200" b="0" dirty="0">
                <a:solidFill>
                  <a:srgbClr val="142A32"/>
                </a:solidFill>
                <a:latin typeface="Cambria" pitchFamily="18" charset="0"/>
              </a:rPr>
              <a:t> рельс имеет длину 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l</a:t>
            </a:r>
            <a:r>
              <a:rPr kumimoji="0" lang="en-US" sz="2200" i="1" baseline="-25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o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=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20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м</a:t>
            </a:r>
            <a:r>
              <a:rPr kumimoji="0" lang="ru-RU" sz="2200" b="0" dirty="0">
                <a:solidFill>
                  <a:srgbClr val="142A32"/>
                </a:solidFill>
                <a:latin typeface="Cambria" pitchFamily="18" charset="0"/>
              </a:rPr>
              <a:t>. При возрастании температуры происходит тепловое расширение рельса, и его длина, выраженная в метрах, меняется по закону</a:t>
            </a:r>
            <a:r>
              <a:rPr kumimoji="0" lang="en-US" sz="2200" b="0" dirty="0">
                <a:solidFill>
                  <a:srgbClr val="142A32"/>
                </a:solidFill>
                <a:latin typeface="Cambria" pitchFamily="18" charset="0"/>
              </a:rPr>
              <a:t>  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l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(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</a:t>
            </a:r>
            <a:r>
              <a:rPr kumimoji="0" lang="en-US" sz="2200" i="1" baseline="30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o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) =  l</a:t>
            </a:r>
            <a:r>
              <a:rPr kumimoji="0" lang="en-US" sz="2200" i="1" baseline="-25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 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( 1+</a:t>
            </a:r>
            <a:r>
              <a:rPr kumimoji="0" lang="el-GR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α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·t</a:t>
            </a:r>
            <a:r>
              <a:rPr kumimoji="0" lang="en-US" sz="2200" i="1" baseline="30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o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)</a:t>
            </a:r>
            <a:r>
              <a:rPr kumimoji="0" lang="ru-RU" sz="220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kumimoji="0" lang="ru-RU" sz="2200" b="0" dirty="0">
                <a:solidFill>
                  <a:srgbClr val="142A32"/>
                </a:solidFill>
                <a:latin typeface="Cambria" pitchFamily="18" charset="0"/>
              </a:rPr>
              <a:t>где </a:t>
            </a:r>
            <a:r>
              <a:rPr kumimoji="0" lang="el-GR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α 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= 1,2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·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10</a:t>
            </a:r>
            <a:r>
              <a:rPr kumimoji="0" lang="ru-RU" sz="2200" i="1" baseline="30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-5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(</a:t>
            </a:r>
            <a:r>
              <a:rPr kumimoji="0" lang="en-US" sz="2200" i="1" baseline="30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o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C)</a:t>
            </a:r>
            <a:r>
              <a:rPr kumimoji="0" lang="en-US" sz="2200" i="1" baseline="30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-1</a:t>
            </a:r>
            <a:r>
              <a:rPr kumimoji="0"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kumimoji="0" lang="en-US" sz="220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– </a:t>
            </a:r>
            <a:r>
              <a:rPr kumimoji="0" lang="ru-RU" sz="2200" b="0" dirty="0">
                <a:solidFill>
                  <a:srgbClr val="142A32"/>
                </a:solidFill>
                <a:latin typeface="Cambria" pitchFamily="18" charset="0"/>
              </a:rPr>
              <a:t>коэффициент теплового расширения, </a:t>
            </a:r>
            <a:r>
              <a:rPr kumimoji="0" lang="en-US" sz="220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t</a:t>
            </a:r>
            <a:r>
              <a:rPr kumimoji="0" lang="en-US" sz="2200" i="1" baseline="30000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o</a:t>
            </a:r>
            <a:r>
              <a:rPr kumimoji="0" lang="ru-RU" sz="2200" i="1" baseline="30000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kumimoji="0" lang="ru-RU" sz="220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- </a:t>
            </a:r>
            <a:r>
              <a:rPr kumimoji="0" lang="ru-RU" sz="2200" b="0" dirty="0">
                <a:solidFill>
                  <a:srgbClr val="142A32"/>
                </a:solidFill>
                <a:latin typeface="Cambria" pitchFamily="18" charset="0"/>
              </a:rPr>
              <a:t>температура (в градусах Цельсия). При какой температуре рельс удлинится на </a:t>
            </a:r>
            <a:r>
              <a:rPr kumimoji="0"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9 мм</a:t>
            </a:r>
            <a:r>
              <a:rPr kumimoji="0" lang="ru-RU" sz="2200" b="0" dirty="0">
                <a:solidFill>
                  <a:srgbClr val="142A32"/>
                </a:solidFill>
                <a:latin typeface="Cambria" pitchFamily="18" charset="0"/>
              </a:rPr>
              <a:t>? Ответ выразите в градусах Цельсия.</a:t>
            </a:r>
            <a:r>
              <a:rPr kumimoji="0" lang="ru-RU" sz="2200" b="0" dirty="0">
                <a:solidFill>
                  <a:srgbClr val="424262"/>
                </a:solidFill>
                <a:latin typeface="Cambria" pitchFamily="18" charset="0"/>
              </a:rPr>
              <a:t> </a:t>
            </a:r>
            <a:endParaRPr kumimoji="0" lang="en-US" sz="2200" i="1" baseline="30000" dirty="0">
              <a:solidFill>
                <a:srgbClr val="424262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03138"/>
              </p:ext>
            </p:extLst>
          </p:nvPr>
        </p:nvGraphicFramePr>
        <p:xfrm>
          <a:off x="395536" y="4077072"/>
          <a:ext cx="3024336" cy="637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Формула" r:id="rId6" imgW="1143000" imgH="241300" progId="Equation.3">
                  <p:embed/>
                </p:oleObj>
              </mc:Choice>
              <mc:Fallback>
                <p:oleObj name="Формула" r:id="rId6" imgW="1143000" imgH="241300" progId="Equation.3">
                  <p:embed/>
                  <p:pic>
                    <p:nvPicPr>
                      <p:cNvPr id="0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77072"/>
                        <a:ext cx="3024336" cy="63795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13981"/>
              </p:ext>
            </p:extLst>
          </p:nvPr>
        </p:nvGraphicFramePr>
        <p:xfrm>
          <a:off x="4496264" y="3284984"/>
          <a:ext cx="439621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Формула" r:id="rId8" imgW="1993900" imgH="228600" progId="Equation.3">
                  <p:embed/>
                </p:oleObj>
              </mc:Choice>
              <mc:Fallback>
                <p:oleObj name="Формула" r:id="rId8" imgW="1993900" imgH="228600" progId="Equation.3">
                  <p:embed/>
                  <p:pic>
                    <p:nvPicPr>
                      <p:cNvPr id="0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6264" y="3284984"/>
                        <a:ext cx="4396216" cy="50405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Объект 4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79323707"/>
              </p:ext>
            </p:extLst>
          </p:nvPr>
        </p:nvGraphicFramePr>
        <p:xfrm>
          <a:off x="395536" y="3212976"/>
          <a:ext cx="32321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Формула" r:id="rId10" imgW="1143000" imgH="241300" progId="Equation.3">
                  <p:embed/>
                </p:oleObj>
              </mc:Choice>
              <mc:Fallback>
                <p:oleObj name="Формула" r:id="rId10" imgW="1143000" imgH="241300" progId="Equation.3">
                  <p:embed/>
                  <p:pic>
                    <p:nvPicPr>
                      <p:cNvPr id="0" name="Object 1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212976"/>
                        <a:ext cx="3232150" cy="70961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206373"/>
              </p:ext>
            </p:extLst>
          </p:nvPr>
        </p:nvGraphicFramePr>
        <p:xfrm>
          <a:off x="395536" y="4869160"/>
          <a:ext cx="2944812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Формула" r:id="rId12" imgW="1485720" imgH="507960" progId="Equation.3">
                  <p:embed/>
                </p:oleObj>
              </mc:Choice>
              <mc:Fallback>
                <p:oleObj name="Формула" r:id="rId12" imgW="1485720" imgH="507960" progId="Equation.3">
                  <p:embed/>
                  <p:pic>
                    <p:nvPicPr>
                      <p:cNvPr id="0" name="Object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869160"/>
                        <a:ext cx="2944812" cy="100965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595150"/>
              </p:ext>
            </p:extLst>
          </p:nvPr>
        </p:nvGraphicFramePr>
        <p:xfrm>
          <a:off x="4499992" y="4509120"/>
          <a:ext cx="3568775" cy="524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Формула" r:id="rId14" imgW="1549400" imgH="228600" progId="Equation.3">
                  <p:embed/>
                </p:oleObj>
              </mc:Choice>
              <mc:Fallback>
                <p:oleObj name="Формула" r:id="rId14" imgW="1549400" imgH="228600" progId="Equation.3">
                  <p:embed/>
                  <p:pic>
                    <p:nvPicPr>
                      <p:cNvPr id="0" name="Object 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509120"/>
                        <a:ext cx="3568775" cy="52409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132170"/>
              </p:ext>
            </p:extLst>
          </p:nvPr>
        </p:nvGraphicFramePr>
        <p:xfrm>
          <a:off x="4499992" y="3861048"/>
          <a:ext cx="3293350" cy="52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Формула" r:id="rId16" imgW="1435100" imgH="228600" progId="Equation.3">
                  <p:embed/>
                </p:oleObj>
              </mc:Choice>
              <mc:Fallback>
                <p:oleObj name="Формула" r:id="rId16" imgW="1435100" imgH="228600" progId="Equation.3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861048"/>
                        <a:ext cx="3293350" cy="52217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726421"/>
              </p:ext>
            </p:extLst>
          </p:nvPr>
        </p:nvGraphicFramePr>
        <p:xfrm>
          <a:off x="4499992" y="5157192"/>
          <a:ext cx="1756726" cy="5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Формула" r:id="rId18" imgW="711200" imgH="228600" progId="Equation.3">
                  <p:embed/>
                </p:oleObj>
              </mc:Choice>
              <mc:Fallback>
                <p:oleObj name="Формула" r:id="rId18" imgW="711200" imgH="228600" progId="Equation.3">
                  <p:embed/>
                  <p:pic>
                    <p:nvPicPr>
                      <p:cNvPr id="0" name="Object 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157192"/>
                        <a:ext cx="1756726" cy="5623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131431"/>
              </p:ext>
            </p:extLst>
          </p:nvPr>
        </p:nvGraphicFramePr>
        <p:xfrm>
          <a:off x="340465" y="6005826"/>
          <a:ext cx="3943503" cy="591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Формула" r:id="rId20" imgW="1777680" imgH="266400" progId="Equation.3">
                  <p:embed/>
                </p:oleObj>
              </mc:Choice>
              <mc:Fallback>
                <p:oleObj name="Формула" r:id="rId20" imgW="17776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40465" y="6005826"/>
                        <a:ext cx="3943503" cy="59152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00776"/>
              </p:ext>
            </p:extLst>
          </p:nvPr>
        </p:nvGraphicFramePr>
        <p:xfrm>
          <a:off x="6612684" y="5381072"/>
          <a:ext cx="2345928" cy="823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Формула" r:id="rId22" imgW="1193760" imgH="419040" progId="Equation.3">
                  <p:embed/>
                </p:oleObj>
              </mc:Choice>
              <mc:Fallback>
                <p:oleObj name="Формула" r:id="rId22" imgW="11937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612684" y="5381072"/>
                        <a:ext cx="2345928" cy="82357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252"/>
          <p:cNvSpPr>
            <a:spLocks noChangeArrowheads="1"/>
          </p:cNvSpPr>
          <p:nvPr/>
        </p:nvSpPr>
        <p:spPr bwMode="auto">
          <a:xfrm>
            <a:off x="6474339" y="6279702"/>
            <a:ext cx="1180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Ответ:</a:t>
            </a:r>
          </a:p>
        </p:txBody>
      </p:sp>
      <p:sp>
        <p:nvSpPr>
          <p:cNvPr id="64" name="Rectangle 253"/>
          <p:cNvSpPr>
            <a:spLocks noChangeArrowheads="1"/>
          </p:cNvSpPr>
          <p:nvPr/>
        </p:nvSpPr>
        <p:spPr bwMode="auto">
          <a:xfrm>
            <a:off x="7641704" y="6279703"/>
            <a:ext cx="818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37,5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87672" y="639907"/>
            <a:ext cx="8432800" cy="301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xtLst/>
        </p:spPr>
        <p:txBody>
          <a:bodyPr wrap="square"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В боковой стенке высокого цилиндрического бака у самого дна закреплён кран. После его открытия вода начинает вытекать из бака, при этом высота столба воды в нём, выраженная в метрах, меняется по закону </a:t>
            </a:r>
            <a:r>
              <a:rPr lang="ru-RU" sz="2000" b="0" dirty="0" smtClean="0">
                <a:solidFill>
                  <a:srgbClr val="142A32"/>
                </a:solidFill>
                <a:latin typeface="Cambria" pitchFamily="18" charset="0"/>
              </a:rPr>
              <a:t>                                                                           , </a:t>
            </a: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где </a:t>
            </a:r>
            <a:r>
              <a:rPr lang="ru-RU" sz="2000" b="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t </a:t>
            </a: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— время в секундах, 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прошедшее с момента открытия крана,                 </a:t>
            </a:r>
            <a:r>
              <a:rPr lang="ru-RU" sz="2000" b="0" dirty="0" smtClean="0">
                <a:solidFill>
                  <a:srgbClr val="142A32"/>
                </a:solidFill>
                <a:latin typeface="Cambria" pitchFamily="18" charset="0"/>
              </a:rPr>
              <a:t>      —   отношение </a:t>
            </a: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площадей поперечных сечений крана и бака,  </a:t>
            </a:r>
            <a:r>
              <a:rPr lang="ru-RU" sz="2000" b="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Н</a:t>
            </a:r>
            <a:r>
              <a:rPr lang="ru-RU" sz="2000" b="0" i="1" baseline="-25000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0 </a:t>
            </a:r>
            <a:r>
              <a:rPr lang="ru-RU" sz="2000" b="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= 5 м</a:t>
            </a: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 — начальная высота столба воды, а </a:t>
            </a:r>
            <a:r>
              <a:rPr lang="ru-RU" sz="2000" b="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g</a:t>
            </a: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 — ускорение свободного падения (считайте </a:t>
            </a:r>
            <a:r>
              <a:rPr lang="ru-RU" sz="2000" b="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g = 10</a:t>
            </a: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 </a:t>
            </a:r>
            <a:r>
              <a:rPr lang="ru-RU" sz="2000" b="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м/с</a:t>
            </a:r>
            <a:r>
              <a:rPr lang="ru-RU" sz="2000" b="0" i="1" baseline="30000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2</a:t>
            </a:r>
            <a:r>
              <a:rPr lang="ru-RU" sz="2000" b="0" dirty="0" smtClean="0">
                <a:solidFill>
                  <a:srgbClr val="142A32"/>
                </a:solidFill>
                <a:latin typeface="Cambria" pitchFamily="18" charset="0"/>
              </a:rPr>
              <a:t>). </a:t>
            </a:r>
            <a:r>
              <a:rPr lang="ru-RU" sz="2000" b="0" dirty="0">
                <a:solidFill>
                  <a:srgbClr val="142A32"/>
                </a:solidFill>
                <a:latin typeface="Cambria" pitchFamily="18" charset="0"/>
              </a:rPr>
              <a:t>Через сколько секунд после открытия крана в баке останется четверть первоначального объёма воды? </a:t>
            </a:r>
          </a:p>
        </p:txBody>
      </p:sp>
      <p:grpSp>
        <p:nvGrpSpPr>
          <p:cNvPr id="30728" name="Group 54"/>
          <p:cNvGrpSpPr>
            <a:grpSpLocks/>
          </p:cNvGrpSpPr>
          <p:nvPr/>
        </p:nvGrpSpPr>
        <p:grpSpPr bwMode="auto">
          <a:xfrm>
            <a:off x="1172442" y="1412776"/>
            <a:ext cx="3987800" cy="857250"/>
            <a:chOff x="168" y="1343"/>
            <a:chExt cx="2512" cy="540"/>
          </a:xfrm>
        </p:grpSpPr>
        <p:sp>
          <p:nvSpPr>
            <p:cNvPr id="30764" name="Rectangle 22"/>
            <p:cNvSpPr>
              <a:spLocks noChangeArrowheads="1"/>
            </p:cNvSpPr>
            <p:nvPr/>
          </p:nvSpPr>
          <p:spPr bwMode="auto">
            <a:xfrm>
              <a:off x="1347" y="1493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 b="1"/>
            </a:p>
          </p:txBody>
        </p:sp>
        <p:sp>
          <p:nvSpPr>
            <p:cNvPr id="30765" name="Rectangle 29"/>
            <p:cNvSpPr>
              <a:spLocks noChangeArrowheads="1"/>
            </p:cNvSpPr>
            <p:nvPr/>
          </p:nvSpPr>
          <p:spPr bwMode="auto">
            <a:xfrm>
              <a:off x="1460" y="1493"/>
              <a:ext cx="2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 i="1">
                  <a:solidFill>
                    <a:srgbClr val="000000"/>
                  </a:solidFill>
                  <a:latin typeface="Times New Roman" pitchFamily="18" charset="0"/>
                </a:rPr>
                <a:t>gH</a:t>
              </a:r>
              <a:endParaRPr lang="ru-RU" b="1"/>
            </a:p>
          </p:txBody>
        </p:sp>
        <p:sp>
          <p:nvSpPr>
            <p:cNvPr id="30766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68" y="1360"/>
              <a:ext cx="251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7" name="Line 12"/>
            <p:cNvSpPr>
              <a:spLocks noChangeShapeType="1"/>
            </p:cNvSpPr>
            <p:nvPr/>
          </p:nvSpPr>
          <p:spPr bwMode="auto">
            <a:xfrm flipV="1">
              <a:off x="1217" y="1641"/>
              <a:ext cx="26" cy="1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8" name="Line 13"/>
            <p:cNvSpPr>
              <a:spLocks noChangeShapeType="1"/>
            </p:cNvSpPr>
            <p:nvPr/>
          </p:nvSpPr>
          <p:spPr bwMode="auto">
            <a:xfrm>
              <a:off x="1243" y="1645"/>
              <a:ext cx="37" cy="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9" name="Line 14"/>
            <p:cNvSpPr>
              <a:spLocks noChangeShapeType="1"/>
            </p:cNvSpPr>
            <p:nvPr/>
          </p:nvSpPr>
          <p:spPr bwMode="auto">
            <a:xfrm flipV="1">
              <a:off x="1284" y="1480"/>
              <a:ext cx="50" cy="2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0" name="Line 15"/>
            <p:cNvSpPr>
              <a:spLocks noChangeShapeType="1"/>
            </p:cNvSpPr>
            <p:nvPr/>
          </p:nvSpPr>
          <p:spPr bwMode="auto">
            <a:xfrm>
              <a:off x="1334" y="1480"/>
              <a:ext cx="4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1" name="Line 16"/>
            <p:cNvSpPr>
              <a:spLocks noChangeShapeType="1"/>
            </p:cNvSpPr>
            <p:nvPr/>
          </p:nvSpPr>
          <p:spPr bwMode="auto">
            <a:xfrm>
              <a:off x="2151" y="1622"/>
              <a:ext cx="1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2" name="Rectangle 17"/>
            <p:cNvSpPr>
              <a:spLocks noChangeArrowheads="1"/>
            </p:cNvSpPr>
            <p:nvPr/>
          </p:nvSpPr>
          <p:spPr bwMode="auto">
            <a:xfrm>
              <a:off x="2578" y="147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5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 b="1"/>
            </a:p>
          </p:txBody>
        </p:sp>
        <p:sp>
          <p:nvSpPr>
            <p:cNvPr id="30773" name="Rectangle 18"/>
            <p:cNvSpPr>
              <a:spLocks noChangeArrowheads="1"/>
            </p:cNvSpPr>
            <p:nvPr/>
          </p:nvSpPr>
          <p:spPr bwMode="auto">
            <a:xfrm>
              <a:off x="2442" y="147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5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 b="1"/>
            </a:p>
          </p:txBody>
        </p:sp>
        <p:sp>
          <p:nvSpPr>
            <p:cNvPr id="30774" name="Rectangle 19"/>
            <p:cNvSpPr>
              <a:spLocks noChangeArrowheads="1"/>
            </p:cNvSpPr>
            <p:nvPr/>
          </p:nvSpPr>
          <p:spPr bwMode="auto">
            <a:xfrm>
              <a:off x="1722" y="1617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5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ru-RU" b="1"/>
            </a:p>
          </p:txBody>
        </p:sp>
        <p:sp>
          <p:nvSpPr>
            <p:cNvPr id="30775" name="Rectangle 20"/>
            <p:cNvSpPr>
              <a:spLocks noChangeArrowheads="1"/>
            </p:cNvSpPr>
            <p:nvPr/>
          </p:nvSpPr>
          <p:spPr bwMode="auto">
            <a:xfrm>
              <a:off x="949" y="1617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500" b="1" dirty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ru-RU" b="1" dirty="0"/>
            </a:p>
          </p:txBody>
        </p:sp>
        <p:sp>
          <p:nvSpPr>
            <p:cNvPr id="30776" name="Rectangle 21"/>
            <p:cNvSpPr>
              <a:spLocks noChangeArrowheads="1"/>
            </p:cNvSpPr>
            <p:nvPr/>
          </p:nvSpPr>
          <p:spPr bwMode="auto">
            <a:xfrm>
              <a:off x="2177" y="1617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 b="1"/>
            </a:p>
          </p:txBody>
        </p:sp>
        <p:sp>
          <p:nvSpPr>
            <p:cNvPr id="30777" name="Rectangle 23"/>
            <p:cNvSpPr>
              <a:spLocks noChangeArrowheads="1"/>
            </p:cNvSpPr>
            <p:nvPr/>
          </p:nvSpPr>
          <p:spPr bwMode="auto">
            <a:xfrm>
              <a:off x="515" y="1493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ru-RU" b="1"/>
            </a:p>
          </p:txBody>
        </p:sp>
        <p:sp>
          <p:nvSpPr>
            <p:cNvPr id="30778" name="Rectangle 24"/>
            <p:cNvSpPr>
              <a:spLocks noChangeArrowheads="1"/>
            </p:cNvSpPr>
            <p:nvPr/>
          </p:nvSpPr>
          <p:spPr bwMode="auto">
            <a:xfrm>
              <a:off x="379" y="1493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ru-RU" b="1"/>
            </a:p>
          </p:txBody>
        </p:sp>
        <p:sp>
          <p:nvSpPr>
            <p:cNvPr id="30779" name="Rectangle 25"/>
            <p:cNvSpPr>
              <a:spLocks noChangeArrowheads="1"/>
            </p:cNvSpPr>
            <p:nvPr/>
          </p:nvSpPr>
          <p:spPr bwMode="auto">
            <a:xfrm>
              <a:off x="2503" y="1493"/>
              <a:ext cx="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2400" b="1" i="1" dirty="0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ru-RU" sz="2400" b="1" dirty="0"/>
            </a:p>
          </p:txBody>
        </p:sp>
        <p:sp>
          <p:nvSpPr>
            <p:cNvPr id="30780" name="Rectangle 26"/>
            <p:cNvSpPr>
              <a:spLocks noChangeArrowheads="1"/>
            </p:cNvSpPr>
            <p:nvPr/>
          </p:nvSpPr>
          <p:spPr bwMode="auto">
            <a:xfrm>
              <a:off x="2329" y="1493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2500" b="1" i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endParaRPr lang="ru-RU" b="1"/>
            </a:p>
          </p:txBody>
        </p:sp>
        <p:sp>
          <p:nvSpPr>
            <p:cNvPr id="30781" name="Rectangle 27"/>
            <p:cNvSpPr>
              <a:spLocks noChangeArrowheads="1"/>
            </p:cNvSpPr>
            <p:nvPr/>
          </p:nvSpPr>
          <p:spPr bwMode="auto">
            <a:xfrm>
              <a:off x="2182" y="1343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 i="1">
                  <a:solidFill>
                    <a:srgbClr val="000000"/>
                  </a:solidFill>
                  <a:latin typeface="Times New Roman" pitchFamily="18" charset="0"/>
                </a:rPr>
                <a:t>g</a:t>
              </a:r>
              <a:endParaRPr lang="ru-RU" b="1"/>
            </a:p>
          </p:txBody>
        </p:sp>
        <p:sp>
          <p:nvSpPr>
            <p:cNvPr id="30782" name="Rectangle 28"/>
            <p:cNvSpPr>
              <a:spLocks noChangeArrowheads="1"/>
            </p:cNvSpPr>
            <p:nvPr/>
          </p:nvSpPr>
          <p:spPr bwMode="auto">
            <a:xfrm>
              <a:off x="1805" y="1493"/>
              <a:ext cx="1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 i="1">
                  <a:solidFill>
                    <a:srgbClr val="000000"/>
                  </a:solidFill>
                  <a:latin typeface="Times New Roman" pitchFamily="18" charset="0"/>
                </a:rPr>
                <a:t>kt</a:t>
              </a:r>
              <a:endParaRPr lang="ru-RU" b="1"/>
            </a:p>
          </p:txBody>
        </p:sp>
        <p:sp>
          <p:nvSpPr>
            <p:cNvPr id="30783" name="Rectangle 30"/>
            <p:cNvSpPr>
              <a:spLocks noChangeArrowheads="1"/>
            </p:cNvSpPr>
            <p:nvPr/>
          </p:nvSpPr>
          <p:spPr bwMode="auto">
            <a:xfrm>
              <a:off x="789" y="1493"/>
              <a:ext cx="1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 i="1">
                  <a:solidFill>
                    <a:srgbClr val="000000"/>
                  </a:solidFill>
                  <a:latin typeface="Times New Roman" pitchFamily="18" charset="0"/>
                </a:rPr>
                <a:t>H</a:t>
              </a:r>
              <a:endParaRPr lang="ru-RU" b="1"/>
            </a:p>
          </p:txBody>
        </p:sp>
        <p:sp>
          <p:nvSpPr>
            <p:cNvPr id="30784" name="Rectangle 31"/>
            <p:cNvSpPr>
              <a:spLocks noChangeArrowheads="1"/>
            </p:cNvSpPr>
            <p:nvPr/>
          </p:nvSpPr>
          <p:spPr bwMode="auto">
            <a:xfrm>
              <a:off x="445" y="1493"/>
              <a:ext cx="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 i="1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ru-RU" b="1"/>
            </a:p>
          </p:txBody>
        </p:sp>
        <p:sp>
          <p:nvSpPr>
            <p:cNvPr id="30785" name="Rectangle 32"/>
            <p:cNvSpPr>
              <a:spLocks noChangeArrowheads="1"/>
            </p:cNvSpPr>
            <p:nvPr/>
          </p:nvSpPr>
          <p:spPr bwMode="auto">
            <a:xfrm>
              <a:off x="205" y="1493"/>
              <a:ext cx="1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 i="1">
                  <a:solidFill>
                    <a:srgbClr val="000000"/>
                  </a:solidFill>
                  <a:latin typeface="Times New Roman" pitchFamily="18" charset="0"/>
                </a:rPr>
                <a:t>H</a:t>
              </a:r>
              <a:endParaRPr lang="ru-RU" b="1"/>
            </a:p>
          </p:txBody>
        </p:sp>
        <p:sp>
          <p:nvSpPr>
            <p:cNvPr id="30786" name="Rectangle 33"/>
            <p:cNvSpPr>
              <a:spLocks noChangeArrowheads="1"/>
            </p:cNvSpPr>
            <p:nvPr/>
          </p:nvSpPr>
          <p:spPr bwMode="auto">
            <a:xfrm>
              <a:off x="1997" y="1469"/>
              <a:ext cx="11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ru-RU" b="1"/>
            </a:p>
          </p:txBody>
        </p:sp>
        <p:sp>
          <p:nvSpPr>
            <p:cNvPr id="30787" name="Rectangle 34"/>
            <p:cNvSpPr>
              <a:spLocks noChangeArrowheads="1"/>
            </p:cNvSpPr>
            <p:nvPr/>
          </p:nvSpPr>
          <p:spPr bwMode="auto">
            <a:xfrm>
              <a:off x="1046" y="1517"/>
              <a:ext cx="1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>
                  <a:solidFill>
                    <a:srgbClr val="142A32"/>
                  </a:solidFill>
                </a:rPr>
                <a:t>—</a:t>
              </a:r>
              <a:r>
                <a:rPr lang="ru-RU"/>
                <a:t> </a:t>
              </a:r>
              <a:endParaRPr lang="ru-RU" sz="2500" b="1">
                <a:solidFill>
                  <a:srgbClr val="000000"/>
                </a:solidFill>
                <a:latin typeface="Symbol" pitchFamily="18" charset="2"/>
              </a:endParaRPr>
            </a:p>
          </p:txBody>
        </p:sp>
        <p:sp>
          <p:nvSpPr>
            <p:cNvPr id="30788" name="Rectangle 52"/>
            <p:cNvSpPr>
              <a:spLocks noChangeArrowheads="1"/>
            </p:cNvSpPr>
            <p:nvPr/>
          </p:nvSpPr>
          <p:spPr bwMode="auto">
            <a:xfrm>
              <a:off x="605" y="1517"/>
              <a:ext cx="1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500" b="1">
                  <a:solidFill>
                    <a:srgbClr val="000000"/>
                  </a:solidFill>
                </a:rPr>
                <a:t>=</a:t>
              </a:r>
              <a:endParaRPr lang="ru-RU" b="1"/>
            </a:p>
          </p:txBody>
        </p:sp>
      </p:grpSp>
      <p:grpSp>
        <p:nvGrpSpPr>
          <p:cNvPr id="30729" name="Group 56"/>
          <p:cNvGrpSpPr>
            <a:grpSpLocks/>
          </p:cNvGrpSpPr>
          <p:nvPr/>
        </p:nvGrpSpPr>
        <p:grpSpPr bwMode="auto">
          <a:xfrm>
            <a:off x="5126905" y="1845196"/>
            <a:ext cx="957263" cy="647700"/>
            <a:chOff x="2106" y="2888"/>
            <a:chExt cx="603" cy="408"/>
          </a:xfrm>
        </p:grpSpPr>
        <p:sp>
          <p:nvSpPr>
            <p:cNvPr id="30759" name="Rectangle 45"/>
            <p:cNvSpPr>
              <a:spLocks noChangeArrowheads="1"/>
            </p:cNvSpPr>
            <p:nvPr/>
          </p:nvSpPr>
          <p:spPr bwMode="auto">
            <a:xfrm>
              <a:off x="2106" y="2959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2400" b="1" i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endParaRPr lang="ru-RU" sz="2400" b="1"/>
            </a:p>
          </p:txBody>
        </p:sp>
        <p:sp>
          <p:nvSpPr>
            <p:cNvPr id="30760" name="Rectangle 49"/>
            <p:cNvSpPr>
              <a:spLocks noChangeArrowheads="1"/>
            </p:cNvSpPr>
            <p:nvPr/>
          </p:nvSpPr>
          <p:spPr bwMode="auto">
            <a:xfrm>
              <a:off x="2393" y="3066"/>
              <a:ext cx="3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2400" b="1" dirty="0">
                  <a:solidFill>
                    <a:srgbClr val="000000"/>
                  </a:solidFill>
                  <a:latin typeface="Times New Roman" pitchFamily="18" charset="0"/>
                </a:rPr>
                <a:t>200</a:t>
              </a:r>
              <a:endParaRPr lang="ru-RU" sz="2400" b="1" dirty="0"/>
            </a:p>
          </p:txBody>
        </p:sp>
        <p:sp>
          <p:nvSpPr>
            <p:cNvPr id="30761" name="Rectangle 50"/>
            <p:cNvSpPr>
              <a:spLocks noChangeArrowheads="1"/>
            </p:cNvSpPr>
            <p:nvPr/>
          </p:nvSpPr>
          <p:spPr bwMode="auto">
            <a:xfrm>
              <a:off x="2502" y="288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400" b="1" i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 sz="2400" b="1"/>
            </a:p>
          </p:txBody>
        </p:sp>
        <p:sp>
          <p:nvSpPr>
            <p:cNvPr id="30762" name="Rectangle 51"/>
            <p:cNvSpPr>
              <a:spLocks noChangeArrowheads="1"/>
            </p:cNvSpPr>
            <p:nvPr/>
          </p:nvSpPr>
          <p:spPr bwMode="auto">
            <a:xfrm>
              <a:off x="2261" y="2982"/>
              <a:ext cx="1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FFFF"/>
                      </a:gs>
                      <a:gs pos="50000">
                        <a:schemeClr val="accent1">
                          <a:alpha val="50000"/>
                        </a:schemeClr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=</a:t>
              </a:r>
              <a:endParaRPr lang="ru-RU" sz="2400" b="1"/>
            </a:p>
          </p:txBody>
        </p:sp>
        <p:sp>
          <p:nvSpPr>
            <p:cNvPr id="30763" name="Line 48"/>
            <p:cNvSpPr>
              <a:spLocks noChangeShapeType="1"/>
            </p:cNvSpPr>
            <p:nvPr/>
          </p:nvSpPr>
          <p:spPr bwMode="auto">
            <a:xfrm>
              <a:off x="2407" y="3095"/>
              <a:ext cx="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5275" y="177334"/>
            <a:ext cx="237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0" lang="ru-RU" sz="2800" dirty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Задание </a:t>
            </a:r>
            <a:r>
              <a:rPr kumimoji="0" lang="ru-RU" sz="2800" dirty="0" smtClean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№2</a:t>
            </a:r>
            <a:endParaRPr kumimoji="0" lang="ru-RU" sz="2800" dirty="0">
              <a:solidFill>
                <a:srgbClr val="333399"/>
              </a:solidFill>
              <a:latin typeface="Cambr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065630"/>
              </p:ext>
            </p:extLst>
          </p:nvPr>
        </p:nvGraphicFramePr>
        <p:xfrm>
          <a:off x="323529" y="4797425"/>
          <a:ext cx="4196952" cy="730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Формула" r:id="rId5" imgW="2273040" imgH="393480" progId="Equation.3">
                  <p:embed/>
                </p:oleObj>
              </mc:Choice>
              <mc:Fallback>
                <p:oleObj name="Формула" r:id="rId5" imgW="22730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9" y="4797425"/>
                        <a:ext cx="4196952" cy="73045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005321"/>
              </p:ext>
            </p:extLst>
          </p:nvPr>
        </p:nvGraphicFramePr>
        <p:xfrm>
          <a:off x="347669" y="3789041"/>
          <a:ext cx="4152323" cy="86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Формула" r:id="rId7" imgW="1892300" imgH="393700" progId="Equation.3">
                  <p:embed/>
                </p:oleObj>
              </mc:Choice>
              <mc:Fallback>
                <p:oleObj name="Формула" r:id="rId7" imgW="18923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9" y="3789041"/>
                        <a:ext cx="4152323" cy="86929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632893"/>
              </p:ext>
            </p:extLst>
          </p:nvPr>
        </p:nvGraphicFramePr>
        <p:xfrm>
          <a:off x="301625" y="5661248"/>
          <a:ext cx="4226791" cy="809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Формула" r:id="rId9" imgW="1803240" imgH="393480" progId="Equation.3">
                  <p:embed/>
                </p:oleObj>
              </mc:Choice>
              <mc:Fallback>
                <p:oleObj name="Формула" r:id="rId9" imgW="1803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1625" y="5661248"/>
                        <a:ext cx="4226791" cy="80941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773218"/>
              </p:ext>
            </p:extLst>
          </p:nvPr>
        </p:nvGraphicFramePr>
        <p:xfrm>
          <a:off x="5345113" y="3789363"/>
          <a:ext cx="3062287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Формула" r:id="rId11" imgW="1320480" imgH="393480" progId="Equation.3">
                  <p:embed/>
                </p:oleObj>
              </mc:Choice>
              <mc:Fallback>
                <p:oleObj name="Формула" r:id="rId11" imgW="1320480" imgH="393480" progId="Equation.3">
                  <p:embed/>
                  <p:pic>
                    <p:nvPicPr>
                      <p:cNvPr id="0" name="Object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3789363"/>
                        <a:ext cx="3062287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985138"/>
              </p:ext>
            </p:extLst>
          </p:nvPr>
        </p:nvGraphicFramePr>
        <p:xfrm>
          <a:off x="5311939" y="4869160"/>
          <a:ext cx="3176687" cy="482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Формула" r:id="rId13" imgW="1346200" imgH="203200" progId="Equation.3">
                  <p:embed/>
                </p:oleObj>
              </mc:Choice>
              <mc:Fallback>
                <p:oleObj name="Формула" r:id="rId13" imgW="1346200" imgH="203200" progId="Equation.3">
                  <p:embed/>
                  <p:pic>
                    <p:nvPicPr>
                      <p:cNvPr id="0" name="Object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939" y="4869160"/>
                        <a:ext cx="3176687" cy="482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079037"/>
              </p:ext>
            </p:extLst>
          </p:nvPr>
        </p:nvGraphicFramePr>
        <p:xfrm>
          <a:off x="5285655" y="5445225"/>
          <a:ext cx="3678833" cy="62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Формула" r:id="rId15" imgW="1435100" imgH="241300" progId="Equation.3">
                  <p:embed/>
                </p:oleObj>
              </mc:Choice>
              <mc:Fallback>
                <p:oleObj name="Формула" r:id="rId15" imgW="1435100" imgH="241300" progId="Equation.3">
                  <p:embed/>
                  <p:pic>
                    <p:nvPicPr>
                      <p:cNvPr id="0" name="Object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655" y="5445225"/>
                        <a:ext cx="3678833" cy="622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252"/>
          <p:cNvSpPr>
            <a:spLocks noChangeArrowheads="1"/>
          </p:cNvSpPr>
          <p:nvPr/>
        </p:nvSpPr>
        <p:spPr bwMode="auto">
          <a:xfrm>
            <a:off x="6042291" y="6226521"/>
            <a:ext cx="1180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Ответ:</a:t>
            </a:r>
          </a:p>
        </p:txBody>
      </p:sp>
      <p:sp>
        <p:nvSpPr>
          <p:cNvPr id="52" name="Rectangle 253"/>
          <p:cNvSpPr>
            <a:spLocks noChangeArrowheads="1"/>
          </p:cNvSpPr>
          <p:nvPr/>
        </p:nvSpPr>
        <p:spPr bwMode="auto">
          <a:xfrm>
            <a:off x="7209656" y="6226522"/>
            <a:ext cx="818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100.</a:t>
            </a:r>
          </a:p>
        </p:txBody>
      </p:sp>
    </p:spTree>
    <p:extLst>
      <p:ext uri="{BB962C8B-B14F-4D97-AF65-F5344CB8AC3E}">
        <p14:creationId xmlns:p14="http://schemas.microsoft.com/office/powerpoint/2010/main" val="264487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42900" y="700554"/>
            <a:ext cx="862158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200" b="0" dirty="0">
                <a:solidFill>
                  <a:srgbClr val="142A32"/>
                </a:solidFill>
                <a:latin typeface="Cambria" pitchFamily="18" charset="0"/>
              </a:rPr>
              <a:t>Зависимость температуры (в градусах Кельвина) от времени для нагревательного элемента некоторого прибора была получена экспериментально и на исследуемом интервале температур определяется выражением 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</a:rPr>
              <a:t>T</a:t>
            </a:r>
            <a:r>
              <a:rPr lang="ru-RU" sz="2200" i="1" dirty="0">
                <a:solidFill>
                  <a:srgbClr val="FF0000"/>
                </a:solidFill>
                <a:latin typeface="Cambria" pitchFamily="18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</a:rPr>
              <a:t>t) = T</a:t>
            </a:r>
            <a:r>
              <a:rPr lang="en-US" sz="2200" i="1" baseline="-25000" dirty="0">
                <a:solidFill>
                  <a:srgbClr val="FF0000"/>
                </a:solidFill>
                <a:latin typeface="Cambria" pitchFamily="18" charset="0"/>
              </a:rPr>
              <a:t>0 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</a:rPr>
              <a:t>+ </a:t>
            </a:r>
            <a:r>
              <a:rPr lang="en-US" sz="2200" i="1" dirty="0" err="1">
                <a:solidFill>
                  <a:srgbClr val="FF0000"/>
                </a:solidFill>
                <a:latin typeface="Cambria" pitchFamily="18" charset="0"/>
              </a:rPr>
              <a:t>bt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</a:rPr>
              <a:t> + at</a:t>
            </a:r>
            <a:r>
              <a:rPr lang="en-US" sz="2200" i="1" baseline="30000" dirty="0">
                <a:solidFill>
                  <a:srgbClr val="FF0000"/>
                </a:solidFill>
                <a:latin typeface="Cambria" pitchFamily="18" charset="0"/>
              </a:rPr>
              <a:t>2</a:t>
            </a:r>
            <a:r>
              <a:rPr lang="ru-RU" sz="2200" i="1" baseline="30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200" b="0" i="1" dirty="0">
                <a:solidFill>
                  <a:srgbClr val="000000"/>
                </a:solidFill>
                <a:latin typeface="Cambria" pitchFamily="18" charset="0"/>
              </a:rPr>
              <a:t>,</a:t>
            </a:r>
            <a:r>
              <a:rPr lang="ru-RU" sz="2200" b="0" dirty="0">
                <a:solidFill>
                  <a:srgbClr val="142A32"/>
                </a:solidFill>
                <a:latin typeface="Cambria" pitchFamily="18" charset="0"/>
              </a:rPr>
              <a:t> где </a:t>
            </a:r>
            <a:r>
              <a:rPr lang="ru-RU" sz="2200" b="0" i="1" dirty="0">
                <a:solidFill>
                  <a:srgbClr val="142A32"/>
                </a:solidFill>
                <a:latin typeface="Cambria" pitchFamily="18" charset="0"/>
                <a:cs typeface="Times New Roman" pitchFamily="18" charset="0"/>
              </a:rPr>
              <a:t>t</a:t>
            </a:r>
            <a:r>
              <a:rPr lang="ru-RU" sz="2200" b="0" dirty="0">
                <a:solidFill>
                  <a:srgbClr val="142A32"/>
                </a:solidFill>
                <a:latin typeface="Cambria" pitchFamily="18" charset="0"/>
              </a:rPr>
              <a:t> — время в минутах, 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</a:t>
            </a:r>
            <a:r>
              <a:rPr lang="ru-RU" sz="2200" i="1" baseline="-25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 </a:t>
            </a:r>
            <a:r>
              <a:rPr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= 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1450</a:t>
            </a:r>
            <a:r>
              <a:rPr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К</a:t>
            </a:r>
            <a:r>
              <a:rPr lang="ru-RU" sz="2200" dirty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a =</a:t>
            </a:r>
            <a:r>
              <a:rPr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- 12,5</a:t>
            </a:r>
            <a:r>
              <a:rPr lang="ru-RU" sz="22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К/мин</a:t>
            </a:r>
            <a:r>
              <a:rPr lang="en-US" sz="2200" i="1" baseline="300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2</a:t>
            </a:r>
            <a:r>
              <a:rPr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,  </a:t>
            </a:r>
            <a:r>
              <a:rPr lang="en-US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 = 175</a:t>
            </a:r>
            <a:r>
              <a:rPr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К/мин</a:t>
            </a:r>
            <a:r>
              <a:rPr lang="ru-RU" sz="2200" b="0" dirty="0">
                <a:solidFill>
                  <a:srgbClr val="142A32"/>
                </a:solidFill>
                <a:latin typeface="Cambria" pitchFamily="18" charset="0"/>
              </a:rPr>
              <a:t>. Известно, что при температуре нагревателя свыше </a:t>
            </a:r>
            <a:r>
              <a:rPr lang="ru-RU" sz="2200" i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1750 К</a:t>
            </a:r>
            <a:r>
              <a:rPr lang="ru-RU" sz="2200" b="0" dirty="0">
                <a:solidFill>
                  <a:srgbClr val="142A32"/>
                </a:solidFill>
                <a:latin typeface="Cambria" pitchFamily="18" charset="0"/>
              </a:rPr>
              <a:t> прибор может испортиться, поэтому его нужно отключать. Определите, через какое наибольшее время после начала работы нужно отключать прибор. Ответ выразите в минутах. </a:t>
            </a:r>
          </a:p>
        </p:txBody>
      </p:sp>
      <p:sp>
        <p:nvSpPr>
          <p:cNvPr id="12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5275" y="177334"/>
            <a:ext cx="237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0" lang="ru-RU" sz="2800" dirty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Задание </a:t>
            </a:r>
            <a:r>
              <a:rPr kumimoji="0" lang="ru-RU" sz="2800" dirty="0" smtClean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№3</a:t>
            </a:r>
            <a:endParaRPr kumimoji="0" lang="ru-RU" sz="2800" dirty="0">
              <a:solidFill>
                <a:srgbClr val="333399"/>
              </a:solidFill>
              <a:latin typeface="Cambria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609848"/>
              </p:ext>
            </p:extLst>
          </p:nvPr>
        </p:nvGraphicFramePr>
        <p:xfrm>
          <a:off x="346704" y="3839875"/>
          <a:ext cx="2620541" cy="55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Формула" r:id="rId5" imgW="1155700" imgH="241300" progId="Equation.3">
                  <p:embed/>
                </p:oleObj>
              </mc:Choice>
              <mc:Fallback>
                <p:oleObj name="Формула" r:id="rId5" imgW="11557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04" y="3839875"/>
                        <a:ext cx="2620541" cy="55068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863840"/>
              </p:ext>
            </p:extLst>
          </p:nvPr>
        </p:nvGraphicFramePr>
        <p:xfrm>
          <a:off x="295275" y="4509120"/>
          <a:ext cx="3559176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7" imgW="1841400" imgH="228600" progId="Equation.3">
                  <p:embed/>
                </p:oleObj>
              </mc:Choice>
              <mc:Fallback>
                <p:oleObj name="Формула" r:id="rId7" imgW="1841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4509120"/>
                        <a:ext cx="3559176" cy="44291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573125"/>
              </p:ext>
            </p:extLst>
          </p:nvPr>
        </p:nvGraphicFramePr>
        <p:xfrm>
          <a:off x="312739" y="5084764"/>
          <a:ext cx="3539181" cy="544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Формула" r:id="rId9" imgW="1574640" imgH="241200" progId="Equation.3">
                  <p:embed/>
                </p:oleObj>
              </mc:Choice>
              <mc:Fallback>
                <p:oleObj name="Формула" r:id="rId9" imgW="157464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9" y="5084764"/>
                        <a:ext cx="3539181" cy="544879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601325"/>
              </p:ext>
            </p:extLst>
          </p:nvPr>
        </p:nvGraphicFramePr>
        <p:xfrm>
          <a:off x="4653694" y="3840975"/>
          <a:ext cx="3622501" cy="500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Формула" r:id="rId11" imgW="1663560" imgH="228600" progId="Equation.3">
                  <p:embed/>
                </p:oleObj>
              </mc:Choice>
              <mc:Fallback>
                <p:oleObj name="Формула" r:id="rId11" imgW="166356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694" y="3840975"/>
                        <a:ext cx="3622501" cy="500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355205"/>
              </p:ext>
            </p:extLst>
          </p:nvPr>
        </p:nvGraphicFramePr>
        <p:xfrm>
          <a:off x="4757738" y="4321175"/>
          <a:ext cx="21844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Формула" r:id="rId13" imgW="990360" imgH="203040" progId="Equation.3">
                  <p:embed/>
                </p:oleObj>
              </mc:Choice>
              <mc:Fallback>
                <p:oleObj name="Формула" r:id="rId13" imgW="990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57738" y="4321175"/>
                        <a:ext cx="218440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128"/>
          <p:cNvSpPr>
            <a:spLocks noChangeAspect="1" noChangeShapeType="1"/>
          </p:cNvSpPr>
          <p:nvPr/>
        </p:nvSpPr>
        <p:spPr bwMode="auto">
          <a:xfrm>
            <a:off x="4653694" y="5229200"/>
            <a:ext cx="3908425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Oval 102"/>
          <p:cNvSpPr>
            <a:spLocks noChangeAspect="1" noChangeArrowheads="1"/>
          </p:cNvSpPr>
          <p:nvPr/>
        </p:nvSpPr>
        <p:spPr bwMode="auto">
          <a:xfrm>
            <a:off x="5580112" y="5157192"/>
            <a:ext cx="144462" cy="1412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102"/>
          <p:cNvSpPr>
            <a:spLocks noChangeAspect="1" noChangeArrowheads="1"/>
          </p:cNvSpPr>
          <p:nvPr/>
        </p:nvSpPr>
        <p:spPr bwMode="auto">
          <a:xfrm>
            <a:off x="6875810" y="5157192"/>
            <a:ext cx="144462" cy="1412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Text Box 136"/>
          <p:cNvSpPr txBox="1">
            <a:spLocks noChangeAspect="1" noChangeArrowheads="1"/>
          </p:cNvSpPr>
          <p:nvPr/>
        </p:nvSpPr>
        <p:spPr bwMode="auto">
          <a:xfrm>
            <a:off x="5464473" y="5306417"/>
            <a:ext cx="547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36"/>
          <p:cNvSpPr txBox="1">
            <a:spLocks noChangeAspect="1" noChangeArrowheads="1"/>
          </p:cNvSpPr>
          <p:nvPr/>
        </p:nvSpPr>
        <p:spPr bwMode="auto">
          <a:xfrm>
            <a:off x="6674197" y="5320398"/>
            <a:ext cx="547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36"/>
          <p:cNvSpPr txBox="1">
            <a:spLocks noChangeAspect="1" noChangeArrowheads="1"/>
          </p:cNvSpPr>
          <p:nvPr/>
        </p:nvSpPr>
        <p:spPr bwMode="auto">
          <a:xfrm>
            <a:off x="8288275" y="5229200"/>
            <a:ext cx="547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AutoShape 94"/>
          <p:cNvGrpSpPr>
            <a:grpSpLocks/>
          </p:cNvGrpSpPr>
          <p:nvPr/>
        </p:nvGrpSpPr>
        <p:grpSpPr bwMode="auto">
          <a:xfrm>
            <a:off x="6746537" y="4752020"/>
            <a:ext cx="1800572" cy="441137"/>
            <a:chOff x="3229" y="2619"/>
            <a:chExt cx="2208" cy="649"/>
          </a:xfrm>
        </p:grpSpPr>
        <p:pic>
          <p:nvPicPr>
            <p:cNvPr id="25" name="AutoShape 94"/>
            <p:cNvPicPr>
              <a:picLocks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" y="2619"/>
              <a:ext cx="2208" cy="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 rot="16200000">
              <a:off x="4018" y="2129"/>
              <a:ext cx="629" cy="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grpSp>
        <p:nvGrpSpPr>
          <p:cNvPr id="27" name="AutoShape 94"/>
          <p:cNvGrpSpPr>
            <a:grpSpLocks/>
          </p:cNvGrpSpPr>
          <p:nvPr/>
        </p:nvGrpSpPr>
        <p:grpSpPr bwMode="auto">
          <a:xfrm>
            <a:off x="4067944" y="4752020"/>
            <a:ext cx="1800572" cy="441137"/>
            <a:chOff x="3229" y="2619"/>
            <a:chExt cx="2208" cy="649"/>
          </a:xfrm>
        </p:grpSpPr>
        <p:pic>
          <p:nvPicPr>
            <p:cNvPr id="28" name="AutoShape 94"/>
            <p:cNvPicPr>
              <a:picLocks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" y="2619"/>
              <a:ext cx="2208" cy="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 rot="16200000">
              <a:off x="4018" y="2129"/>
              <a:ext cx="629" cy="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30" name="Rectangle 252"/>
          <p:cNvSpPr>
            <a:spLocks noChangeArrowheads="1"/>
          </p:cNvSpPr>
          <p:nvPr/>
        </p:nvSpPr>
        <p:spPr bwMode="auto">
          <a:xfrm>
            <a:off x="5767974" y="5949280"/>
            <a:ext cx="1180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Ответ:</a:t>
            </a:r>
          </a:p>
        </p:txBody>
      </p:sp>
      <p:sp>
        <p:nvSpPr>
          <p:cNvPr id="31" name="Rectangle 253"/>
          <p:cNvSpPr>
            <a:spLocks noChangeArrowheads="1"/>
          </p:cNvSpPr>
          <p:nvPr/>
        </p:nvSpPr>
        <p:spPr bwMode="auto">
          <a:xfrm>
            <a:off x="6948040" y="5949280"/>
            <a:ext cx="818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2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2" name="Rectangle 252"/>
          <p:cNvSpPr>
            <a:spLocks noChangeArrowheads="1"/>
          </p:cNvSpPr>
          <p:nvPr/>
        </p:nvSpPr>
        <p:spPr bwMode="auto">
          <a:xfrm>
            <a:off x="6474460" y="6304692"/>
            <a:ext cx="23439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000" b="0" i="1" dirty="0" smtClean="0">
                <a:solidFill>
                  <a:schemeClr val="tx2"/>
                </a:solidFill>
              </a:rPr>
              <a:t>(меньший корень)</a:t>
            </a:r>
            <a:endParaRPr lang="ru-RU" sz="2000" b="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nimBg="1"/>
      <p:bldP spid="19" grpId="1" animBg="1"/>
      <p:bldP spid="20" grpId="0" animBg="1"/>
      <p:bldP spid="20" grpId="1" animBg="1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130" y="5133099"/>
            <a:ext cx="698259" cy="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869" y="2996952"/>
            <a:ext cx="27813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7931968" y="3330328"/>
            <a:ext cx="609600" cy="1861783"/>
          </a:xfrm>
          <a:prstGeom prst="rect">
            <a:avLst/>
          </a:prstGeom>
          <a:solidFill>
            <a:srgbClr val="C89F5D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79368" y="3330328"/>
            <a:ext cx="609600" cy="1861783"/>
          </a:xfrm>
          <a:prstGeom prst="rect">
            <a:avLst/>
          </a:prstGeom>
          <a:solidFill>
            <a:srgbClr val="C89F5D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7931968" y="3177928"/>
            <a:ext cx="0" cy="249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788968" y="3025528"/>
            <a:ext cx="0" cy="249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84368" y="3254128"/>
            <a:ext cx="95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√2/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8368" y="31779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-√2/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6389" y="5519664"/>
            <a:ext cx="492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dirty="0" smtClean="0"/>
              <a:t>Т.к. 0</a:t>
            </a:r>
            <a:r>
              <a:rPr lang="en-US" b="0" dirty="0" smtClean="0"/>
              <a:t>&lt;t&lt;1</a:t>
            </a:r>
            <a:r>
              <a:rPr lang="ru-RU" b="0" dirty="0" smtClean="0"/>
              <a:t>, то</a:t>
            </a:r>
            <a:r>
              <a:rPr lang="en-US" b="0" dirty="0" smtClean="0"/>
              <a:t> </a:t>
            </a:r>
            <a:r>
              <a:rPr lang="ru-RU" b="0" dirty="0" smtClean="0"/>
              <a:t>0</a:t>
            </a:r>
            <a:r>
              <a:rPr lang="en-US" b="0" dirty="0" smtClean="0"/>
              <a:t>&lt;</a:t>
            </a:r>
            <a:r>
              <a:rPr lang="ru-RU" b="0" dirty="0" err="1" smtClean="0"/>
              <a:t>п</a:t>
            </a:r>
            <a:r>
              <a:rPr lang="en-US" b="0" dirty="0" smtClean="0"/>
              <a:t>t&lt;</a:t>
            </a:r>
            <a:r>
              <a:rPr lang="ru-RU" b="0" dirty="0" err="1" smtClean="0"/>
              <a:t>п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ru-RU" b="0" dirty="0" smtClean="0"/>
              <a:t>из промежутка </a:t>
            </a:r>
            <a:r>
              <a:rPr lang="en-US" b="0" dirty="0" smtClean="0"/>
              <a:t>[0;</a:t>
            </a:r>
            <a:r>
              <a:rPr lang="ru-RU" b="0" dirty="0" err="1" smtClean="0"/>
              <a:t>п</a:t>
            </a:r>
            <a:r>
              <a:rPr lang="en-US" b="0" dirty="0" smtClean="0"/>
              <a:t>]</a:t>
            </a:r>
            <a:r>
              <a:rPr lang="ru-RU" b="0" dirty="0" smtClean="0"/>
              <a:t> решением является </a:t>
            </a:r>
            <a:r>
              <a:rPr lang="en-US" b="0" dirty="0" smtClean="0"/>
              <a:t>[0;</a:t>
            </a:r>
            <a:r>
              <a:rPr lang="ru-RU" b="0" dirty="0" err="1" smtClean="0"/>
              <a:t>п</a:t>
            </a:r>
            <a:r>
              <a:rPr lang="ru-RU" b="0" dirty="0" smtClean="0"/>
              <a:t>/4</a:t>
            </a:r>
            <a:r>
              <a:rPr lang="en-US" b="0" dirty="0" smtClean="0"/>
              <a:t>]</a:t>
            </a:r>
            <a:r>
              <a:rPr lang="ru-RU" b="0" dirty="0" smtClean="0"/>
              <a:t>,</a:t>
            </a:r>
            <a:r>
              <a:rPr lang="en-US" b="0" dirty="0" smtClean="0"/>
              <a:t> [3</a:t>
            </a:r>
            <a:r>
              <a:rPr lang="ru-RU" b="0" dirty="0" err="1" smtClean="0"/>
              <a:t>п</a:t>
            </a:r>
            <a:r>
              <a:rPr lang="ru-RU" b="0" dirty="0" smtClean="0"/>
              <a:t>/4</a:t>
            </a:r>
            <a:r>
              <a:rPr lang="en-US" b="0" dirty="0" smtClean="0"/>
              <a:t>;</a:t>
            </a:r>
            <a:r>
              <a:rPr lang="ru-RU" b="0" dirty="0" err="1" smtClean="0"/>
              <a:t>п</a:t>
            </a:r>
            <a:r>
              <a:rPr lang="en-US" b="0" dirty="0" smtClean="0"/>
              <a:t>]</a:t>
            </a:r>
            <a:r>
              <a:rPr lang="ru-RU" b="0" dirty="0" smtClean="0"/>
              <a:t>, что составляет 50%</a:t>
            </a:r>
            <a:endParaRPr lang="ru-R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79512" y="609600"/>
                <a:ext cx="8784975" cy="241745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000" b="0" dirty="0" smtClean="0">
                    <a:latin typeface="Cambria" pitchFamily="18" charset="0"/>
                  </a:rPr>
                  <a:t>Груз массой 0,08 кг колеблется на пружине со скоростью, меняющейся по закону</a:t>
                </a:r>
                <a:r>
                  <a:rPr lang="en-US" sz="2000" b="0" dirty="0" smtClean="0">
                    <a:latin typeface="Cambria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𝒗</m:t>
                    </m:r>
                    <m:d>
                      <m:dPr>
                        <m:ctrlPr>
                          <a:rPr lang="en-US" sz="20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𝟎</m:t>
                    </m:r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𝟓</m:t>
                    </m:r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𝒄𝒐𝒔</m:t>
                    </m:r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𝒕</m:t>
                    </m:r>
                  </m:oMath>
                </a14:m>
                <a:r>
                  <a:rPr lang="ru-RU" sz="2000" b="0" dirty="0" smtClean="0">
                    <a:latin typeface="Cambria" pitchFamily="18" charset="0"/>
                  </a:rPr>
                  <a:t>, где </a:t>
                </a:r>
                <a:r>
                  <a:rPr lang="ru-RU" sz="2000" b="0" i="1" dirty="0" smtClean="0">
                    <a:latin typeface="Cambria" pitchFamily="18" charset="0"/>
                  </a:rPr>
                  <a:t>t</a:t>
                </a:r>
                <a:r>
                  <a:rPr lang="ru-RU" sz="2000" b="0" dirty="0" smtClean="0">
                    <a:latin typeface="Cambria" pitchFamily="18" charset="0"/>
                  </a:rPr>
                  <a:t> — время в секундах. Кинетическая энергия груза вычисляется по формуле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𝑬</m:t>
                    </m:r>
                    <m:r>
                      <a:rPr lang="en-US" sz="20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dirty="0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dirty="0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𝒎𝒗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000" b="0" dirty="0" smtClean="0">
                    <a:latin typeface="Cambria" pitchFamily="18" charset="0"/>
                  </a:rPr>
                  <a:t>, где </a:t>
                </a:r>
                <a:r>
                  <a:rPr lang="ru-RU" sz="2000" b="0" i="1" dirty="0" smtClean="0">
                    <a:latin typeface="Cambria" pitchFamily="18" charset="0"/>
                  </a:rPr>
                  <a:t>m</a:t>
                </a:r>
                <a:r>
                  <a:rPr lang="ru-RU" sz="2000" b="0" dirty="0" smtClean="0">
                    <a:latin typeface="Cambria" pitchFamily="18" charset="0"/>
                  </a:rPr>
                  <a:t> — масса груза (в кг), </a:t>
                </a:r>
                <a:r>
                  <a:rPr lang="ru-RU" sz="2000" b="0" i="1" dirty="0" smtClean="0">
                    <a:latin typeface="Cambria" pitchFamily="18" charset="0"/>
                  </a:rPr>
                  <a:t>v</a:t>
                </a:r>
                <a:r>
                  <a:rPr lang="ru-RU" sz="2000" b="0" dirty="0" smtClean="0">
                    <a:latin typeface="Cambria" pitchFamily="18" charset="0"/>
                  </a:rPr>
                  <a:t> — скорость груза (в м/с). Определите, какую долю времени из первой секунды после начала движения кинетическая энергия груза будет не менее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𝟓</m:t>
                    </m:r>
                    <m:r>
                      <a:rPr lang="en-US" sz="20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2000" b="0" dirty="0" smtClean="0">
                    <a:latin typeface="Cambria" pitchFamily="18" charset="0"/>
                  </a:rPr>
                  <a:t> Дж. </a:t>
                </a:r>
                <a:r>
                  <a:rPr lang="ru-RU" sz="2000" b="0" dirty="0" smtClean="0">
                    <a:latin typeface="Cambria" pitchFamily="18" charset="0"/>
                  </a:rPr>
                  <a:t> Ответ </a:t>
                </a:r>
                <a:r>
                  <a:rPr lang="ru-RU" sz="2000" b="0" dirty="0" smtClean="0">
                    <a:latin typeface="Cambria" pitchFamily="18" charset="0"/>
                  </a:rPr>
                  <a:t>выразите десятичной дробью, если нужно, округлите до сотых. </a:t>
                </a:r>
                <a:endParaRPr lang="ru-RU" sz="2000" b="0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09600"/>
                <a:ext cx="8784975" cy="2417457"/>
              </a:xfrm>
              <a:prstGeom prst="rect">
                <a:avLst/>
              </a:prstGeom>
              <a:blipFill rotWithShape="1">
                <a:blip r:embed="rId5"/>
                <a:stretch>
                  <a:fillRect l="-623" t="-1003" r="-139" b="-37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95275" y="177334"/>
            <a:ext cx="237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0" lang="ru-RU" sz="2800" dirty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Задание </a:t>
            </a:r>
            <a:r>
              <a:rPr kumimoji="0" lang="ru-RU" sz="2800" dirty="0" smtClean="0">
                <a:solidFill>
                  <a:srgbClr val="333399"/>
                </a:solidFill>
                <a:latin typeface="Cambria" pitchFamily="18" charset="0"/>
                <a:cs typeface="Times New Roman" pitchFamily="18" charset="0"/>
              </a:rPr>
              <a:t>№4</a:t>
            </a:r>
            <a:endParaRPr kumimoji="0" lang="ru-RU" sz="2800" dirty="0">
              <a:solidFill>
                <a:srgbClr val="333399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307882" y="3116151"/>
                <a:ext cx="1164037" cy="65338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𝑬</m:t>
                      </m:r>
                      <m:r>
                        <a:rPr lang="en-US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𝒎𝒗</m:t>
                              </m:r>
                            </m:e>
                            <m:sup>
                              <m:r>
                                <a:rPr lang="en-US" i="1" dirty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i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2" y="3116151"/>
                <a:ext cx="1164037" cy="6533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749483" y="3396734"/>
                <a:ext cx="1958420" cy="3693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𝒗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𝟎</m:t>
                      </m:r>
                      <m:r>
                        <a:rPr lang="en-US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,</m:t>
                      </m:r>
                      <m:r>
                        <a:rPr lang="en-US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𝟓</m:t>
                      </m:r>
                      <m:r>
                        <a:rPr lang="en-US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𝒕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483" y="3396734"/>
                <a:ext cx="195842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Прямоугольник 31"/>
              <p:cNvSpPr/>
              <p:nvPr/>
            </p:nvSpPr>
            <p:spPr>
              <a:xfrm>
                <a:off x="273748" y="3866690"/>
                <a:ext cx="3434155" cy="81047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22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&gt; </m:t>
                      </m:r>
                      <m:r>
                        <a:rPr lang="en-US" sz="22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22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i="1" dirty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i="1" dirty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𝒎</m:t>
                              </m:r>
                              <m:r>
                                <a:rPr lang="ru-RU" sz="2200" b="1" i="1" dirty="0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2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2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2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  <m:r>
                                <a:rPr lang="en-US" sz="22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  <m:r>
                                <a:rPr lang="en-US" sz="22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𝒕</m:t>
                              </m:r>
                              <m:r>
                                <a:rPr lang="ru-RU" sz="2200" b="1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ru-RU" sz="2200" dirty="0"/>
                                <m:t> </m:t>
                              </m:r>
                            </m:e>
                            <m:sup>
                              <m:r>
                                <a:rPr lang="en-US" sz="2200" i="1" dirty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200" i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48" y="3866690"/>
                <a:ext cx="3434155" cy="81047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Прямоугольник 32"/>
              <p:cNvSpPr/>
              <p:nvPr/>
            </p:nvSpPr>
            <p:spPr>
              <a:xfrm>
                <a:off x="273686" y="4797152"/>
                <a:ext cx="3434218" cy="43858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b="0" dirty="0" smtClean="0">
                    <a:solidFill>
                      <a:schemeClr val="tx2">
                        <a:lumMod val="75000"/>
                      </a:schemeClr>
                    </a:solidFill>
                  </a:rPr>
                  <a:t>доля</a:t>
                </a:r>
                <a:r>
                  <a:rPr lang="ru-RU" sz="2200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US" sz="2200" dirty="0" smtClean="0">
                    <a:solidFill>
                      <a:schemeClr val="tx2">
                        <a:lumMod val="75000"/>
                      </a:schemeClr>
                    </a:solidFill>
                  </a:rPr>
                  <a:t>t</a:t>
                </a:r>
                <a:r>
                  <a:rPr lang="ru-RU" sz="2200" dirty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ru-RU" sz="2200" dirty="0" smtClean="0">
                    <a:solidFill>
                      <a:schemeClr val="tx2">
                        <a:lumMod val="75000"/>
                      </a:schemeClr>
                    </a:solidFill>
                  </a:rPr>
                  <a:t>- ? </a:t>
                </a:r>
                <a:r>
                  <a:rPr lang="ru-RU" b="0" dirty="0" smtClean="0">
                    <a:solidFill>
                      <a:schemeClr val="tx2">
                        <a:lumMod val="75000"/>
                      </a:schemeClr>
                    </a:solidFill>
                  </a:rPr>
                  <a:t>при</a:t>
                </a:r>
                <a:r>
                  <a:rPr lang="ru-RU" sz="2200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𝑬</m:t>
                    </m:r>
                    <m:r>
                      <a:rPr lang="en-US" sz="2200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ru-RU" sz="22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𝟓</m:t>
                    </m:r>
                    <m:r>
                      <a:rPr lang="ru-RU" sz="22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ru-RU" sz="22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2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ru-RU" sz="22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ru-RU" sz="22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ru-RU" sz="2200" dirty="0"/>
              </a:p>
            </p:txBody>
          </p:sp>
        </mc:Choice>
        <mc:Fallback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86" y="4797152"/>
                <a:ext cx="3434218" cy="438582"/>
              </a:xfrm>
              <a:prstGeom prst="rect">
                <a:avLst/>
              </a:prstGeom>
              <a:blipFill rotWithShape="1">
                <a:blip r:embed="rId10"/>
                <a:stretch>
                  <a:fillRect l="-1416" t="-4054" b="-256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280404" y="5233627"/>
                <a:ext cx="3183998" cy="672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0,08</m:t>
                              </m:r>
                              <m:r>
                                <a:rPr lang="ru-RU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ru-RU" b="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0,5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ru-RU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ru-RU" b="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ru-RU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5∙</m:t>
                      </m:r>
                      <m:sSup>
                        <m:sSupPr>
                          <m:ctrlPr>
                            <a:rPr lang="ru-RU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ru-RU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ru-RU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04" y="5233627"/>
                <a:ext cx="3183998" cy="67281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67544" y="5906440"/>
                <a:ext cx="16795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dirty="0">
                            <a:latin typeface="Cambria Math"/>
                          </a:rPr>
                          <m:t>(</m:t>
                        </m:r>
                        <m:r>
                          <a:rPr lang="en-US" sz="2000" b="0" i="1">
                            <a:latin typeface="Cambria Math"/>
                          </a:rPr>
                          <m:t>𝑐𝑜𝑠</m:t>
                        </m:r>
                        <m:r>
                          <a:rPr lang="en-US" sz="2000" b="0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000" b="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ru-RU" sz="2000" b="0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b="0" dirty="0" smtClean="0">
                    <a:latin typeface="Cambria Math"/>
                    <a:ea typeface="Cambria Math"/>
                  </a:rPr>
                  <a:t>≥0,5</a:t>
                </a:r>
                <a:endParaRPr lang="ru-RU" sz="2000" b="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906440"/>
                <a:ext cx="1679562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1818" t="-7576" r="-290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Прямоугольник 34"/>
              <p:cNvSpPr/>
              <p:nvPr/>
            </p:nvSpPr>
            <p:spPr>
              <a:xfrm>
                <a:off x="343905" y="6151568"/>
                <a:ext cx="1405578" cy="582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|</m:t>
                    </m:r>
                    <m:r>
                      <a:rPr lang="en-US" sz="2000" b="0" i="1" smtClean="0">
                        <a:latin typeface="Cambria Math"/>
                      </a:rPr>
                      <m:t>𝑐𝑜𝑠</m:t>
                    </m:r>
                    <m:r>
                      <a:rPr lang="en-US" sz="2000" b="0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000" b="0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|</m:t>
                    </m:r>
                  </m:oMath>
                </a14:m>
                <a:r>
                  <a:rPr lang="ru-RU" sz="2000" b="0" dirty="0" smtClean="0">
                    <a:latin typeface="Cambria Math"/>
                    <a:ea typeface="Cambria Math"/>
                  </a:rPr>
                  <a:t>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0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000" b="0" dirty="0"/>
              </a:p>
            </p:txBody>
          </p:sp>
        </mc:Choice>
        <mc:Fallback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05" y="6151568"/>
                <a:ext cx="1405578" cy="582852"/>
              </a:xfrm>
              <a:prstGeom prst="rect">
                <a:avLst/>
              </a:prstGeom>
              <a:blipFill rotWithShape="1">
                <a:blip r:embed="rId13"/>
                <a:stretch>
                  <a:fillRect b="-5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252"/>
          <p:cNvSpPr>
            <a:spLocks noChangeArrowheads="1"/>
          </p:cNvSpPr>
          <p:nvPr/>
        </p:nvSpPr>
        <p:spPr bwMode="auto">
          <a:xfrm>
            <a:off x="5767974" y="6279703"/>
            <a:ext cx="1180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Ответ:</a:t>
            </a:r>
          </a:p>
        </p:txBody>
      </p:sp>
      <p:sp>
        <p:nvSpPr>
          <p:cNvPr id="37" name="Rectangle 253"/>
          <p:cNvSpPr>
            <a:spLocks noChangeArrowheads="1"/>
          </p:cNvSpPr>
          <p:nvPr/>
        </p:nvSpPr>
        <p:spPr bwMode="auto">
          <a:xfrm>
            <a:off x="6948040" y="6279703"/>
            <a:ext cx="818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0,5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4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82289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dirty="0" smtClean="0"/>
              <a:t>	Лекция «Практико-</a:t>
            </a:r>
            <a:r>
              <a:rPr lang="ru-RU" b="0" dirty="0" err="1" smtClean="0"/>
              <a:t>ориентиррванные</a:t>
            </a:r>
            <a:r>
              <a:rPr lang="ru-RU" b="0" dirty="0" smtClean="0"/>
              <a:t> задания ЕГЭ по математике. Задание В12» - последняя в цикле лекций, посвященных подготовке к ЕГЭ.  	Из всего многообразием заданий ОТКРЫТОГО  БАНКА ЕГЭ по математике мы смогли посмотреть лишь малую  его часть. А чтобы научиться решать задачи , надо их решать. Это не всегда просто, но дорогу осилит идущий. Удачи вам в нелегком пути познания и радости новых открытий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7946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dc44ecf6e6d8a869deac90c2f580d97fbcdfe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ompany Meeting">
  <a:themeElements>
    <a:clrScheme name="3_Company Meeting 10">
      <a:dk1>
        <a:srgbClr val="424262"/>
      </a:dk1>
      <a:lt1>
        <a:srgbClr val="FFFFFF"/>
      </a:lt1>
      <a:dk2>
        <a:srgbClr val="333399"/>
      </a:dk2>
      <a:lt2>
        <a:srgbClr val="A4AEC2"/>
      </a:lt2>
      <a:accent1>
        <a:srgbClr val="B1C7E7"/>
      </a:accent1>
      <a:accent2>
        <a:srgbClr val="494983"/>
      </a:accent2>
      <a:accent3>
        <a:srgbClr val="FFFFFF"/>
      </a:accent3>
      <a:accent4>
        <a:srgbClr val="373753"/>
      </a:accent4>
      <a:accent5>
        <a:srgbClr val="D5E0F1"/>
      </a:accent5>
      <a:accent6>
        <a:srgbClr val="414176"/>
      </a:accent6>
      <a:hlink>
        <a:srgbClr val="142A32"/>
      </a:hlink>
      <a:folHlink>
        <a:srgbClr val="3E688E"/>
      </a:folHlink>
    </a:clrScheme>
    <a:fontScheme name="3_Company Meeting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mpany Meeting 7">
        <a:dk1>
          <a:srgbClr val="333399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2A2A82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any Meeting 8">
        <a:dk1>
          <a:srgbClr val="333399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2A2A82"/>
        </a:accent4>
        <a:accent5>
          <a:srgbClr val="D9DBC6"/>
        </a:accent5>
        <a:accent6>
          <a:srgbClr val="5C5C8A"/>
        </a:accent6>
        <a:hlink>
          <a:srgbClr val="977B35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any Meeting 9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142A32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mpany Meeting 10">
        <a:dk1>
          <a:srgbClr val="424262"/>
        </a:dk1>
        <a:lt1>
          <a:srgbClr val="FFFFFF"/>
        </a:lt1>
        <a:dk2>
          <a:srgbClr val="333399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142A32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466</TotalTime>
  <Words>431</Words>
  <Application>Microsoft Office PowerPoint</Application>
  <PresentationFormat>Экран (4:3)</PresentationFormat>
  <Paragraphs>69</Paragraphs>
  <Slides>6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Главная</vt:lpstr>
      <vt:lpstr>3_Company Meeting</vt:lpstr>
      <vt:lpstr>Формула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B12_vit</dc:title>
  <dc:creator>Вика</dc:creator>
  <cp:lastModifiedBy>Светлана</cp:lastModifiedBy>
  <cp:revision>24</cp:revision>
  <dcterms:created xsi:type="dcterms:W3CDTF">2010-03-21T14:29:05Z</dcterms:created>
  <dcterms:modified xsi:type="dcterms:W3CDTF">2013-04-11T23:33:24Z</dcterms:modified>
</cp:coreProperties>
</file>