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61" r:id="rId2"/>
  </p:sldMasterIdLst>
  <p:notesMasterIdLst>
    <p:notesMasterId r:id="rId9"/>
  </p:notesMasterIdLst>
  <p:handoutMasterIdLst>
    <p:handoutMasterId r:id="rId10"/>
  </p:handoutMasterIdLst>
  <p:sldIdLst>
    <p:sldId id="257" r:id="rId3"/>
    <p:sldId id="259" r:id="rId4"/>
    <p:sldId id="310" r:id="rId5"/>
    <p:sldId id="311" r:id="rId6"/>
    <p:sldId id="313" r:id="rId7"/>
    <p:sldId id="314" r:id="rId8"/>
  </p:sldIdLst>
  <p:sldSz cx="9144000" cy="6858000" type="screen4x3"/>
  <p:notesSz cx="6834188" cy="9979025"/>
  <p:custDataLst>
    <p:tags r:id="rId11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umimoji="1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umimoji="1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umimoji="1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umimoji="1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 b="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b="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78963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b="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1913" y="9478963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b="0" smtClean="0"/>
            </a:lvl1pPr>
          </a:lstStyle>
          <a:p>
            <a:pPr>
              <a:defRPr/>
            </a:pPr>
            <a:fld id="{51027C1B-C427-4DA8-A7D3-9D5751B7F9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006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22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71913" y="0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155003-81B8-4274-8A4D-64504D7B3F6E}" type="datetimeFigureOut">
              <a:rPr lang="ru-RU" smtClean="0"/>
              <a:t>12.04.2013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4213" y="4740275"/>
            <a:ext cx="5467350" cy="44910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78963"/>
            <a:ext cx="29622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71913" y="9478963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C6833-6CD3-4CC3-B83B-CD1075B2C9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293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C6833-6CD3-4CC3-B83B-CD1075B2C9C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737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C6833-6CD3-4CC3-B83B-CD1075B2C9C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142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E5EEC-6598-4788-BA40-C9E73C7E8AD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446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E5EEC-6598-4788-BA40-C9E73C7E8AD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687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085B7-2D58-40BB-978A-3E616F47F6C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114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C62E2C3-9806-4ABC-B52A-70CBBB6B617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0FA6E-27B4-4EB9-9560-36B9907CE52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D94694-67C1-4EF1-AD27-ECD9F519B7A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498" name="Group 2"/>
          <p:cNvGrpSpPr>
            <a:grpSpLocks/>
          </p:cNvGrpSpPr>
          <p:nvPr userDrawn="1"/>
        </p:nvGrpSpPr>
        <p:grpSpPr bwMode="auto">
          <a:xfrm>
            <a:off x="260350" y="41275"/>
            <a:ext cx="8686800" cy="6816725"/>
            <a:chOff x="164" y="26"/>
            <a:chExt cx="5472" cy="4294"/>
          </a:xfrm>
        </p:grpSpPr>
        <p:grpSp>
          <p:nvGrpSpPr>
            <p:cNvPr id="106499" name="Group 8"/>
            <p:cNvGrpSpPr>
              <a:grpSpLocks/>
            </p:cNvGrpSpPr>
            <p:nvPr/>
          </p:nvGrpSpPr>
          <p:grpSpPr bwMode="auto">
            <a:xfrm>
              <a:off x="164" y="26"/>
              <a:ext cx="5472" cy="72"/>
              <a:chOff x="136" y="48"/>
              <a:chExt cx="5472" cy="212"/>
            </a:xfrm>
          </p:grpSpPr>
          <p:grpSp>
            <p:nvGrpSpPr>
              <p:cNvPr id="106500" name="Group 9"/>
              <p:cNvGrpSpPr>
                <a:grpSpLocks/>
              </p:cNvGrpSpPr>
              <p:nvPr/>
            </p:nvGrpSpPr>
            <p:grpSpPr bwMode="auto">
              <a:xfrm>
                <a:off x="136" y="48"/>
                <a:ext cx="1056" cy="212"/>
                <a:chOff x="2544" y="2160"/>
                <a:chExt cx="1920" cy="384"/>
              </a:xfrm>
            </p:grpSpPr>
            <p:sp>
              <p:nvSpPr>
                <p:cNvPr id="4106" name="Rectangle 10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07" name="Rectangle 11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08" name="Rectangle 12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09" name="Rectangle 13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10" name="Rectangle 14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7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</p:grpSp>
          <p:grpSp>
            <p:nvGrpSpPr>
              <p:cNvPr id="106506" name="Group 15"/>
              <p:cNvGrpSpPr>
                <a:grpSpLocks/>
              </p:cNvGrpSpPr>
              <p:nvPr/>
            </p:nvGrpSpPr>
            <p:grpSpPr bwMode="auto">
              <a:xfrm>
                <a:off x="1240" y="48"/>
                <a:ext cx="1056" cy="212"/>
                <a:chOff x="2544" y="2160"/>
                <a:chExt cx="1920" cy="384"/>
              </a:xfrm>
            </p:grpSpPr>
            <p:sp>
              <p:nvSpPr>
                <p:cNvPr id="4112" name="Rectangle 16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13" name="Rectangle 17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14" name="Rectangle 18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15" name="Rectangle 19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16" name="Rectangle 20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7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</p:grpSp>
          <p:grpSp>
            <p:nvGrpSpPr>
              <p:cNvPr id="106512" name="Group 21"/>
              <p:cNvGrpSpPr>
                <a:grpSpLocks/>
              </p:cNvGrpSpPr>
              <p:nvPr/>
            </p:nvGrpSpPr>
            <p:grpSpPr bwMode="auto">
              <a:xfrm>
                <a:off x="2344" y="48"/>
                <a:ext cx="1056" cy="212"/>
                <a:chOff x="2544" y="2160"/>
                <a:chExt cx="1920" cy="384"/>
              </a:xfrm>
            </p:grpSpPr>
            <p:sp>
              <p:nvSpPr>
                <p:cNvPr id="4118" name="Rectangle 22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19" name="Rectangle 23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20" name="Rectangle 24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21" name="Rectangle 25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22" name="Rectangle 26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7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</p:grpSp>
          <p:grpSp>
            <p:nvGrpSpPr>
              <p:cNvPr id="106518" name="Group 27"/>
              <p:cNvGrpSpPr>
                <a:grpSpLocks/>
              </p:cNvGrpSpPr>
              <p:nvPr/>
            </p:nvGrpSpPr>
            <p:grpSpPr bwMode="auto">
              <a:xfrm>
                <a:off x="3448" y="48"/>
                <a:ext cx="1056" cy="212"/>
                <a:chOff x="2544" y="2160"/>
                <a:chExt cx="1920" cy="384"/>
              </a:xfrm>
            </p:grpSpPr>
            <p:sp>
              <p:nvSpPr>
                <p:cNvPr id="4124" name="Rectangle 28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25" name="Rectangle 29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26" name="Rectangle 30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27" name="Rectangle 31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28" name="Rectangle 32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7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</p:grpSp>
          <p:grpSp>
            <p:nvGrpSpPr>
              <p:cNvPr id="106524" name="Group 33"/>
              <p:cNvGrpSpPr>
                <a:grpSpLocks/>
              </p:cNvGrpSpPr>
              <p:nvPr/>
            </p:nvGrpSpPr>
            <p:grpSpPr bwMode="auto">
              <a:xfrm>
                <a:off x="4552" y="48"/>
                <a:ext cx="1056" cy="212"/>
                <a:chOff x="2544" y="2160"/>
                <a:chExt cx="1920" cy="384"/>
              </a:xfrm>
            </p:grpSpPr>
            <p:sp>
              <p:nvSpPr>
                <p:cNvPr id="4130" name="Rectangle 34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31" name="Rectangle 35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32" name="Rectangle 36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33" name="Rectangle 37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34" name="Rectangle 38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7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</p:grpSp>
        </p:grpSp>
        <p:grpSp>
          <p:nvGrpSpPr>
            <p:cNvPr id="106530" name="Group 39"/>
            <p:cNvGrpSpPr>
              <a:grpSpLocks/>
            </p:cNvGrpSpPr>
            <p:nvPr/>
          </p:nvGrpSpPr>
          <p:grpSpPr bwMode="auto">
            <a:xfrm>
              <a:off x="192" y="4273"/>
              <a:ext cx="5328" cy="47"/>
              <a:chOff x="192" y="3840"/>
              <a:chExt cx="5328" cy="47"/>
            </a:xfrm>
          </p:grpSpPr>
          <p:grpSp>
            <p:nvGrpSpPr>
              <p:cNvPr id="106531" name="Group 40"/>
              <p:cNvGrpSpPr>
                <a:grpSpLocks/>
              </p:cNvGrpSpPr>
              <p:nvPr userDrawn="1"/>
            </p:nvGrpSpPr>
            <p:grpSpPr bwMode="auto">
              <a:xfrm>
                <a:off x="192" y="3840"/>
                <a:ext cx="624" cy="47"/>
                <a:chOff x="624" y="3706"/>
                <a:chExt cx="1056" cy="106"/>
              </a:xfrm>
            </p:grpSpPr>
            <p:sp>
              <p:nvSpPr>
                <p:cNvPr id="4137" name="Rectangle 41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38" name="Rectangle 42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</p:grpSp>
          <p:grpSp>
            <p:nvGrpSpPr>
              <p:cNvPr id="106534" name="Group 43"/>
              <p:cNvGrpSpPr>
                <a:grpSpLocks/>
              </p:cNvGrpSpPr>
              <p:nvPr userDrawn="1"/>
            </p:nvGrpSpPr>
            <p:grpSpPr bwMode="auto">
              <a:xfrm>
                <a:off x="864" y="3840"/>
                <a:ext cx="624" cy="47"/>
                <a:chOff x="624" y="3600"/>
                <a:chExt cx="1056" cy="106"/>
              </a:xfrm>
            </p:grpSpPr>
            <p:sp>
              <p:nvSpPr>
                <p:cNvPr id="4140" name="Rectangle 44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41" name="Rectangle 45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</p:grpSp>
          <p:grpSp>
            <p:nvGrpSpPr>
              <p:cNvPr id="106537" name="Group 46"/>
              <p:cNvGrpSpPr>
                <a:grpSpLocks/>
              </p:cNvGrpSpPr>
              <p:nvPr userDrawn="1"/>
            </p:nvGrpSpPr>
            <p:grpSpPr bwMode="auto">
              <a:xfrm>
                <a:off x="1536" y="3840"/>
                <a:ext cx="624" cy="47"/>
                <a:chOff x="624" y="3706"/>
                <a:chExt cx="1056" cy="106"/>
              </a:xfrm>
            </p:grpSpPr>
            <p:sp>
              <p:nvSpPr>
                <p:cNvPr id="4143" name="Rectangle 47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44" name="Rectangle 48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</p:grpSp>
          <p:grpSp>
            <p:nvGrpSpPr>
              <p:cNvPr id="106540" name="Group 49"/>
              <p:cNvGrpSpPr>
                <a:grpSpLocks/>
              </p:cNvGrpSpPr>
              <p:nvPr userDrawn="1"/>
            </p:nvGrpSpPr>
            <p:grpSpPr bwMode="auto">
              <a:xfrm>
                <a:off x="2208" y="3840"/>
                <a:ext cx="624" cy="47"/>
                <a:chOff x="624" y="3600"/>
                <a:chExt cx="1056" cy="106"/>
              </a:xfrm>
            </p:grpSpPr>
            <p:sp>
              <p:nvSpPr>
                <p:cNvPr id="4146" name="Rectangle 50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47" name="Rectangle 51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</p:grpSp>
          <p:grpSp>
            <p:nvGrpSpPr>
              <p:cNvPr id="106543" name="Group 52"/>
              <p:cNvGrpSpPr>
                <a:grpSpLocks/>
              </p:cNvGrpSpPr>
              <p:nvPr userDrawn="1"/>
            </p:nvGrpSpPr>
            <p:grpSpPr bwMode="auto">
              <a:xfrm>
                <a:off x="2880" y="3840"/>
                <a:ext cx="624" cy="47"/>
                <a:chOff x="624" y="3706"/>
                <a:chExt cx="1056" cy="106"/>
              </a:xfrm>
            </p:grpSpPr>
            <p:sp>
              <p:nvSpPr>
                <p:cNvPr id="4149" name="Rectangle 53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50" name="Rectangle 54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</p:grpSp>
          <p:grpSp>
            <p:nvGrpSpPr>
              <p:cNvPr id="106546" name="Group 55"/>
              <p:cNvGrpSpPr>
                <a:grpSpLocks/>
              </p:cNvGrpSpPr>
              <p:nvPr userDrawn="1"/>
            </p:nvGrpSpPr>
            <p:grpSpPr bwMode="auto">
              <a:xfrm>
                <a:off x="3552" y="3840"/>
                <a:ext cx="624" cy="47"/>
                <a:chOff x="624" y="3600"/>
                <a:chExt cx="1056" cy="106"/>
              </a:xfrm>
            </p:grpSpPr>
            <p:sp>
              <p:nvSpPr>
                <p:cNvPr id="4152" name="Rectangle 56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53" name="Rectangle 57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</p:grpSp>
          <p:grpSp>
            <p:nvGrpSpPr>
              <p:cNvPr id="106549" name="Group 58"/>
              <p:cNvGrpSpPr>
                <a:grpSpLocks/>
              </p:cNvGrpSpPr>
              <p:nvPr userDrawn="1"/>
            </p:nvGrpSpPr>
            <p:grpSpPr bwMode="auto">
              <a:xfrm>
                <a:off x="4224" y="3840"/>
                <a:ext cx="624" cy="47"/>
                <a:chOff x="624" y="3706"/>
                <a:chExt cx="1056" cy="106"/>
              </a:xfrm>
            </p:grpSpPr>
            <p:sp>
              <p:nvSpPr>
                <p:cNvPr id="4155" name="Rectangle 59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56" name="Rectangle 60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</p:grpSp>
          <p:grpSp>
            <p:nvGrpSpPr>
              <p:cNvPr id="106552" name="Group 61"/>
              <p:cNvGrpSpPr>
                <a:grpSpLocks/>
              </p:cNvGrpSpPr>
              <p:nvPr userDrawn="1"/>
            </p:nvGrpSpPr>
            <p:grpSpPr bwMode="auto">
              <a:xfrm>
                <a:off x="4896" y="3840"/>
                <a:ext cx="624" cy="47"/>
                <a:chOff x="624" y="3600"/>
                <a:chExt cx="1056" cy="106"/>
              </a:xfrm>
            </p:grpSpPr>
            <p:sp>
              <p:nvSpPr>
                <p:cNvPr id="4158" name="Rectangle 62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59" name="Rectangle 63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989025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5321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8865154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351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2260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1531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9600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372510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AA5D6-23C1-4C60-A42F-5BF7449802E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7376418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431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649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ACB5238-AB30-4DD0-B12F-4FBF21E9F43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F232EC-559E-4F2A-AA8F-2D68BA59294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4CA7F-E0B1-4DB8-AFCB-CE7F34BA260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B39B68-5260-4E12-8C95-5CA847AA465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CA4A0A-DDDD-4535-B7AE-FB0592641E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B03693-1F04-45D8-8227-A5801A4EB7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92F16F2-016F-4A5D-ADC8-F989778AD15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5021E53-7CA7-462C-9A54-C8DE7B85C0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009" name="Group 89"/>
          <p:cNvGrpSpPr>
            <a:grpSpLocks/>
          </p:cNvGrpSpPr>
          <p:nvPr userDrawn="1"/>
        </p:nvGrpSpPr>
        <p:grpSpPr bwMode="auto">
          <a:xfrm>
            <a:off x="260350" y="41275"/>
            <a:ext cx="8686800" cy="6816725"/>
            <a:chOff x="164" y="26"/>
            <a:chExt cx="5472" cy="4294"/>
          </a:xfrm>
        </p:grpSpPr>
        <p:grpSp>
          <p:nvGrpSpPr>
            <p:cNvPr id="81928" name="Group 8"/>
            <p:cNvGrpSpPr>
              <a:grpSpLocks/>
            </p:cNvGrpSpPr>
            <p:nvPr/>
          </p:nvGrpSpPr>
          <p:grpSpPr bwMode="auto">
            <a:xfrm>
              <a:off x="164" y="26"/>
              <a:ext cx="5472" cy="72"/>
              <a:chOff x="136" y="48"/>
              <a:chExt cx="5472" cy="212"/>
            </a:xfrm>
          </p:grpSpPr>
          <p:grpSp>
            <p:nvGrpSpPr>
              <p:cNvPr id="81929" name="Group 9"/>
              <p:cNvGrpSpPr>
                <a:grpSpLocks/>
              </p:cNvGrpSpPr>
              <p:nvPr/>
            </p:nvGrpSpPr>
            <p:grpSpPr bwMode="auto">
              <a:xfrm>
                <a:off x="136" y="48"/>
                <a:ext cx="1056" cy="212"/>
                <a:chOff x="2544" y="2160"/>
                <a:chExt cx="1920" cy="384"/>
              </a:xfrm>
            </p:grpSpPr>
            <p:sp>
              <p:nvSpPr>
                <p:cNvPr id="4106" name="Rectangle 10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07" name="Rectangle 11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08" name="Rectangle 12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09" name="Rectangle 13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10" name="Rectangle 14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7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</p:grpSp>
          <p:grpSp>
            <p:nvGrpSpPr>
              <p:cNvPr id="81935" name="Group 15"/>
              <p:cNvGrpSpPr>
                <a:grpSpLocks/>
              </p:cNvGrpSpPr>
              <p:nvPr/>
            </p:nvGrpSpPr>
            <p:grpSpPr bwMode="auto">
              <a:xfrm>
                <a:off x="1240" y="48"/>
                <a:ext cx="1056" cy="212"/>
                <a:chOff x="2544" y="2160"/>
                <a:chExt cx="1920" cy="384"/>
              </a:xfrm>
            </p:grpSpPr>
            <p:sp>
              <p:nvSpPr>
                <p:cNvPr id="4112" name="Rectangle 16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13" name="Rectangle 17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14" name="Rectangle 18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15" name="Rectangle 19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16" name="Rectangle 20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7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</p:grpSp>
          <p:grpSp>
            <p:nvGrpSpPr>
              <p:cNvPr id="81941" name="Group 21"/>
              <p:cNvGrpSpPr>
                <a:grpSpLocks/>
              </p:cNvGrpSpPr>
              <p:nvPr/>
            </p:nvGrpSpPr>
            <p:grpSpPr bwMode="auto">
              <a:xfrm>
                <a:off x="2344" y="48"/>
                <a:ext cx="1056" cy="212"/>
                <a:chOff x="2544" y="2160"/>
                <a:chExt cx="1920" cy="384"/>
              </a:xfrm>
            </p:grpSpPr>
            <p:sp>
              <p:nvSpPr>
                <p:cNvPr id="4118" name="Rectangle 22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19" name="Rectangle 23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20" name="Rectangle 24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21" name="Rectangle 25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22" name="Rectangle 26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7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</p:grpSp>
          <p:grpSp>
            <p:nvGrpSpPr>
              <p:cNvPr id="81947" name="Group 27"/>
              <p:cNvGrpSpPr>
                <a:grpSpLocks/>
              </p:cNvGrpSpPr>
              <p:nvPr/>
            </p:nvGrpSpPr>
            <p:grpSpPr bwMode="auto">
              <a:xfrm>
                <a:off x="3448" y="48"/>
                <a:ext cx="1056" cy="212"/>
                <a:chOff x="2544" y="2160"/>
                <a:chExt cx="1920" cy="384"/>
              </a:xfrm>
            </p:grpSpPr>
            <p:sp>
              <p:nvSpPr>
                <p:cNvPr id="4124" name="Rectangle 28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25" name="Rectangle 29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26" name="Rectangle 30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27" name="Rectangle 31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28" name="Rectangle 32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7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</p:grpSp>
          <p:grpSp>
            <p:nvGrpSpPr>
              <p:cNvPr id="81953" name="Group 33"/>
              <p:cNvGrpSpPr>
                <a:grpSpLocks/>
              </p:cNvGrpSpPr>
              <p:nvPr/>
            </p:nvGrpSpPr>
            <p:grpSpPr bwMode="auto">
              <a:xfrm>
                <a:off x="4552" y="48"/>
                <a:ext cx="1056" cy="212"/>
                <a:chOff x="2544" y="2160"/>
                <a:chExt cx="1920" cy="384"/>
              </a:xfrm>
            </p:grpSpPr>
            <p:sp>
              <p:nvSpPr>
                <p:cNvPr id="4130" name="Rectangle 34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31" name="Rectangle 35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32" name="Rectangle 36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33" name="Rectangle 37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34" name="Rectangle 38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7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</p:grpSp>
        </p:grpSp>
        <p:grpSp>
          <p:nvGrpSpPr>
            <p:cNvPr id="81959" name="Group 39"/>
            <p:cNvGrpSpPr>
              <a:grpSpLocks/>
            </p:cNvGrpSpPr>
            <p:nvPr/>
          </p:nvGrpSpPr>
          <p:grpSpPr bwMode="auto">
            <a:xfrm>
              <a:off x="192" y="4273"/>
              <a:ext cx="5328" cy="47"/>
              <a:chOff x="192" y="3840"/>
              <a:chExt cx="5328" cy="47"/>
            </a:xfrm>
          </p:grpSpPr>
          <p:grpSp>
            <p:nvGrpSpPr>
              <p:cNvPr id="81960" name="Group 40"/>
              <p:cNvGrpSpPr>
                <a:grpSpLocks/>
              </p:cNvGrpSpPr>
              <p:nvPr userDrawn="1"/>
            </p:nvGrpSpPr>
            <p:grpSpPr bwMode="auto">
              <a:xfrm>
                <a:off x="192" y="3840"/>
                <a:ext cx="624" cy="47"/>
                <a:chOff x="624" y="3706"/>
                <a:chExt cx="1056" cy="106"/>
              </a:xfrm>
            </p:grpSpPr>
            <p:sp>
              <p:nvSpPr>
                <p:cNvPr id="4137" name="Rectangle 41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38" name="Rectangle 42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</p:grpSp>
          <p:grpSp>
            <p:nvGrpSpPr>
              <p:cNvPr id="81963" name="Group 43"/>
              <p:cNvGrpSpPr>
                <a:grpSpLocks/>
              </p:cNvGrpSpPr>
              <p:nvPr userDrawn="1"/>
            </p:nvGrpSpPr>
            <p:grpSpPr bwMode="auto">
              <a:xfrm>
                <a:off x="864" y="3840"/>
                <a:ext cx="624" cy="47"/>
                <a:chOff x="624" y="3600"/>
                <a:chExt cx="1056" cy="106"/>
              </a:xfrm>
            </p:grpSpPr>
            <p:sp>
              <p:nvSpPr>
                <p:cNvPr id="4140" name="Rectangle 44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41" name="Rectangle 45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</p:grpSp>
          <p:grpSp>
            <p:nvGrpSpPr>
              <p:cNvPr id="81966" name="Group 46"/>
              <p:cNvGrpSpPr>
                <a:grpSpLocks/>
              </p:cNvGrpSpPr>
              <p:nvPr userDrawn="1"/>
            </p:nvGrpSpPr>
            <p:grpSpPr bwMode="auto">
              <a:xfrm>
                <a:off x="1536" y="3840"/>
                <a:ext cx="624" cy="47"/>
                <a:chOff x="624" y="3706"/>
                <a:chExt cx="1056" cy="106"/>
              </a:xfrm>
            </p:grpSpPr>
            <p:sp>
              <p:nvSpPr>
                <p:cNvPr id="4143" name="Rectangle 47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44" name="Rectangle 48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</p:grpSp>
          <p:grpSp>
            <p:nvGrpSpPr>
              <p:cNvPr id="81969" name="Group 49"/>
              <p:cNvGrpSpPr>
                <a:grpSpLocks/>
              </p:cNvGrpSpPr>
              <p:nvPr userDrawn="1"/>
            </p:nvGrpSpPr>
            <p:grpSpPr bwMode="auto">
              <a:xfrm>
                <a:off x="2208" y="3840"/>
                <a:ext cx="624" cy="47"/>
                <a:chOff x="624" y="3600"/>
                <a:chExt cx="1056" cy="106"/>
              </a:xfrm>
            </p:grpSpPr>
            <p:sp>
              <p:nvSpPr>
                <p:cNvPr id="4146" name="Rectangle 50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47" name="Rectangle 51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</p:grpSp>
          <p:grpSp>
            <p:nvGrpSpPr>
              <p:cNvPr id="81972" name="Group 52"/>
              <p:cNvGrpSpPr>
                <a:grpSpLocks/>
              </p:cNvGrpSpPr>
              <p:nvPr userDrawn="1"/>
            </p:nvGrpSpPr>
            <p:grpSpPr bwMode="auto">
              <a:xfrm>
                <a:off x="2880" y="3840"/>
                <a:ext cx="624" cy="47"/>
                <a:chOff x="624" y="3706"/>
                <a:chExt cx="1056" cy="106"/>
              </a:xfrm>
            </p:grpSpPr>
            <p:sp>
              <p:nvSpPr>
                <p:cNvPr id="4149" name="Rectangle 53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50" name="Rectangle 54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</p:grpSp>
          <p:grpSp>
            <p:nvGrpSpPr>
              <p:cNvPr id="81975" name="Group 55"/>
              <p:cNvGrpSpPr>
                <a:grpSpLocks/>
              </p:cNvGrpSpPr>
              <p:nvPr userDrawn="1"/>
            </p:nvGrpSpPr>
            <p:grpSpPr bwMode="auto">
              <a:xfrm>
                <a:off x="3552" y="3840"/>
                <a:ext cx="624" cy="47"/>
                <a:chOff x="624" y="3600"/>
                <a:chExt cx="1056" cy="106"/>
              </a:xfrm>
            </p:grpSpPr>
            <p:sp>
              <p:nvSpPr>
                <p:cNvPr id="4152" name="Rectangle 56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53" name="Rectangle 57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</p:grpSp>
          <p:grpSp>
            <p:nvGrpSpPr>
              <p:cNvPr id="81978" name="Group 58"/>
              <p:cNvGrpSpPr>
                <a:grpSpLocks/>
              </p:cNvGrpSpPr>
              <p:nvPr userDrawn="1"/>
            </p:nvGrpSpPr>
            <p:grpSpPr bwMode="auto">
              <a:xfrm>
                <a:off x="4224" y="3840"/>
                <a:ext cx="624" cy="47"/>
                <a:chOff x="624" y="3706"/>
                <a:chExt cx="1056" cy="106"/>
              </a:xfrm>
            </p:grpSpPr>
            <p:sp>
              <p:nvSpPr>
                <p:cNvPr id="4155" name="Rectangle 59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56" name="Rectangle 60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</p:grpSp>
          <p:grpSp>
            <p:nvGrpSpPr>
              <p:cNvPr id="81981" name="Group 61"/>
              <p:cNvGrpSpPr>
                <a:grpSpLocks/>
              </p:cNvGrpSpPr>
              <p:nvPr userDrawn="1"/>
            </p:nvGrpSpPr>
            <p:grpSpPr bwMode="auto">
              <a:xfrm>
                <a:off x="4896" y="3840"/>
                <a:ext cx="624" cy="47"/>
                <a:chOff x="624" y="3600"/>
                <a:chExt cx="1056" cy="106"/>
              </a:xfrm>
            </p:grpSpPr>
            <p:sp>
              <p:nvSpPr>
                <p:cNvPr id="4158" name="Rectangle 62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  <p:sp>
              <p:nvSpPr>
                <p:cNvPr id="4159" name="Rectangle 63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kumimoji="0" lang="ru-RU" b="0">
                    <a:solidFill>
                      <a:srgbClr val="424262"/>
                    </a:solidFill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910499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75000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105000"/>
        <a:buChar char="•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10500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05000"/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7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1.wmf"/><Relationship Id="rId7" Type="http://schemas.openxmlformats.org/officeDocument/2006/relationships/image" Target="../media/image4.wmf"/><Relationship Id="rId12" Type="http://schemas.openxmlformats.org/officeDocument/2006/relationships/oleObject" Target="../embeddings/oleObject4.bin"/><Relationship Id="rId1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.bin"/><Relationship Id="rId20" Type="http://schemas.openxmlformats.org/officeDocument/2006/relationships/oleObject" Target="../embeddings/oleObject8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6.wmf"/><Relationship Id="rId5" Type="http://schemas.openxmlformats.org/officeDocument/2006/relationships/slide" Target="slide2.xml"/><Relationship Id="rId15" Type="http://schemas.openxmlformats.org/officeDocument/2006/relationships/image" Target="../media/image8.wmf"/><Relationship Id="rId23" Type="http://schemas.openxmlformats.org/officeDocument/2006/relationships/image" Target="../media/image12.wmf"/><Relationship Id="rId10" Type="http://schemas.openxmlformats.org/officeDocument/2006/relationships/oleObject" Target="../embeddings/oleObject3.bin"/><Relationship Id="rId19" Type="http://schemas.openxmlformats.org/officeDocument/2006/relationships/image" Target="../media/image10.wmf"/><Relationship Id="rId4" Type="http://schemas.openxmlformats.org/officeDocument/2006/relationships/image" Target="../media/image13.png"/><Relationship Id="rId9" Type="http://schemas.openxmlformats.org/officeDocument/2006/relationships/image" Target="../media/image5.wmf"/><Relationship Id="rId14" Type="http://schemas.openxmlformats.org/officeDocument/2006/relationships/oleObject" Target="../embeddings/oleObject5.bin"/><Relationship Id="rId22" Type="http://schemas.openxmlformats.org/officeDocument/2006/relationships/oleObject" Target="../embeddings/oleObject9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4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9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6.wmf"/><Relationship Id="rId4" Type="http://schemas.openxmlformats.org/officeDocument/2006/relationships/slide" Target="slide2.xml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0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image" Target="../media/image25.png"/><Relationship Id="rId10" Type="http://schemas.openxmlformats.org/officeDocument/2006/relationships/image" Target="../media/image22.wmf"/><Relationship Id="rId4" Type="http://schemas.openxmlformats.org/officeDocument/2006/relationships/slide" Target="slide2.xml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3" Type="http://schemas.openxmlformats.org/officeDocument/2006/relationships/image" Target="../media/image13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slide" Target="slide2.xml"/><Relationship Id="rId11" Type="http://schemas.openxmlformats.org/officeDocument/2006/relationships/image" Target="../media/image32.png"/><Relationship Id="rId5" Type="http://schemas.openxmlformats.org/officeDocument/2006/relationships/image" Target="../media/image27.png"/><Relationship Id="rId10" Type="http://schemas.openxmlformats.org/officeDocument/2006/relationships/image" Target="../media/image31.png"/><Relationship Id="rId4" Type="http://schemas.openxmlformats.org/officeDocument/2006/relationships/image" Target="../media/image26.png"/><Relationship Id="rId9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05420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0" dirty="0" smtClean="0"/>
              <a:t>Здравствуйте!</a:t>
            </a:r>
          </a:p>
          <a:p>
            <a:r>
              <a:rPr lang="ru-RU" sz="2000" b="0" dirty="0" smtClean="0"/>
              <a:t>	Сегодня мы продолжим рассмотрение практико-ориентированных задач из открытого банка заданий ЕГЭ по математике, и остановимся на задании В12  - физические задачи. </a:t>
            </a:r>
          </a:p>
          <a:p>
            <a:r>
              <a:rPr lang="ru-RU" sz="2000" b="0" dirty="0"/>
              <a:t>	</a:t>
            </a:r>
            <a:r>
              <a:rPr lang="ru-RU" sz="2000" b="0" dirty="0" smtClean="0"/>
              <a:t>Как правило , в заданиях этого типа функциональная зависимость в виде формулы включена в условие задачи, там же даны значения всех параметров и констант, выраженных в нужной системе единиц.  </a:t>
            </a:r>
          </a:p>
          <a:p>
            <a:r>
              <a:rPr lang="ru-RU" sz="2000" b="0" dirty="0" smtClean="0"/>
              <a:t>	Приступая к   выполнению  задания  В12, требуется :</a:t>
            </a:r>
          </a:p>
          <a:p>
            <a:pPr marL="342900" indent="-342900">
              <a:buAutoNum type="arabicParenR"/>
            </a:pPr>
            <a:r>
              <a:rPr lang="ru-RU" sz="2000" b="0" dirty="0" smtClean="0"/>
              <a:t>проанализировать условие и вычленить формулу , описывающую заданную ситуацию, и все значения, которые надо в эту формулу  </a:t>
            </a:r>
            <a:r>
              <a:rPr lang="ru-RU" sz="2000" b="0" dirty="0"/>
              <a:t>подставить </a:t>
            </a:r>
            <a:endParaRPr lang="ru-RU" sz="2000" b="0" dirty="0" smtClean="0"/>
          </a:p>
          <a:p>
            <a:pPr marL="342900" indent="-342900">
              <a:buAutoNum type="arabicParenR"/>
            </a:pPr>
            <a:r>
              <a:rPr lang="ru-RU" sz="2000" b="0" dirty="0" smtClean="0"/>
              <a:t>Составить уравнение или неравенство и решить его</a:t>
            </a:r>
          </a:p>
          <a:p>
            <a:pPr marL="342900" indent="-342900">
              <a:buAutoNum type="arabicParenR"/>
            </a:pPr>
            <a:r>
              <a:rPr lang="ru-RU" sz="2000" b="0" dirty="0" smtClean="0"/>
              <a:t>Проанализировать полученный результат (выделить нужный ответ)</a:t>
            </a:r>
          </a:p>
          <a:p>
            <a:endParaRPr lang="ru-RU" sz="2000" b="0" dirty="0" smtClean="0"/>
          </a:p>
          <a:p>
            <a:r>
              <a:rPr lang="ru-RU" sz="2000" b="0" dirty="0"/>
              <a:t>	</a:t>
            </a:r>
            <a:r>
              <a:rPr lang="ru-RU" sz="2000" b="0" dirty="0" smtClean="0"/>
              <a:t>Рассмотрим несколько заданий типа В12. Условие первой задачи вы сейчас видите на своих экранах.</a:t>
            </a:r>
            <a:endParaRPr lang="ru-RU" sz="20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6" name="Picture 2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5749" y="4437112"/>
            <a:ext cx="698259" cy="57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95275" y="177334"/>
            <a:ext cx="237597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kumimoji="0" lang="ru-RU" sz="2800" dirty="0">
                <a:solidFill>
                  <a:srgbClr val="333399"/>
                </a:solidFill>
                <a:latin typeface="Cambria" pitchFamily="18" charset="0"/>
                <a:cs typeface="Times New Roman" pitchFamily="18" charset="0"/>
              </a:rPr>
              <a:t>Задание </a:t>
            </a:r>
            <a:r>
              <a:rPr kumimoji="0" lang="ru-RU" sz="2800" dirty="0" smtClean="0">
                <a:solidFill>
                  <a:srgbClr val="333399"/>
                </a:solidFill>
                <a:latin typeface="Cambria" pitchFamily="18" charset="0"/>
                <a:cs typeface="Times New Roman" pitchFamily="18" charset="0"/>
              </a:rPr>
              <a:t>№1</a:t>
            </a:r>
            <a:endParaRPr kumimoji="0" lang="ru-RU" sz="2800" dirty="0">
              <a:solidFill>
                <a:srgbClr val="333399"/>
              </a:solidFill>
              <a:latin typeface="Cambria" pitchFamily="18" charset="0"/>
            </a:endParaRPr>
          </a:p>
        </p:txBody>
      </p:sp>
      <p:sp>
        <p:nvSpPr>
          <p:cNvPr id="8" name="Text Box 18"/>
          <p:cNvSpPr txBox="1">
            <a:spLocks noChangeArrowheads="1"/>
          </p:cNvSpPr>
          <p:nvPr/>
        </p:nvSpPr>
        <p:spPr bwMode="auto">
          <a:xfrm>
            <a:off x="314325" y="644525"/>
            <a:ext cx="8618538" cy="24622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ru-RU" sz="2200" b="0" dirty="0">
                <a:solidFill>
                  <a:srgbClr val="142A32"/>
                </a:solidFill>
                <a:latin typeface="Cambria" pitchFamily="18" charset="0"/>
              </a:rPr>
              <a:t>При температуре </a:t>
            </a:r>
            <a:r>
              <a:rPr kumimoji="0" lang="ru-RU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0</a:t>
            </a:r>
            <a:r>
              <a:rPr kumimoji="0" lang="en-US" sz="2200" i="1" baseline="30000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o</a:t>
            </a:r>
            <a:r>
              <a:rPr kumimoji="0" lang="ru-RU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С</a:t>
            </a:r>
            <a:r>
              <a:rPr kumimoji="0" lang="ru-RU" sz="2200" b="0" dirty="0">
                <a:solidFill>
                  <a:srgbClr val="142A32"/>
                </a:solidFill>
                <a:latin typeface="Cambria" pitchFamily="18" charset="0"/>
              </a:rPr>
              <a:t> рельс имеет длину </a:t>
            </a:r>
            <a:r>
              <a:rPr kumimoji="0" lang="en-US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l</a:t>
            </a:r>
            <a:r>
              <a:rPr kumimoji="0" lang="en-US" sz="2200" i="1" baseline="-25000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o</a:t>
            </a:r>
            <a:r>
              <a:rPr kumimoji="0" lang="en-US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=</a:t>
            </a:r>
            <a:r>
              <a:rPr kumimoji="0" lang="ru-RU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kumimoji="0" lang="en-US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20</a:t>
            </a:r>
            <a:r>
              <a:rPr kumimoji="0" lang="ru-RU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м</a:t>
            </a:r>
            <a:r>
              <a:rPr kumimoji="0" lang="ru-RU" sz="2200" b="0" dirty="0">
                <a:solidFill>
                  <a:srgbClr val="142A32"/>
                </a:solidFill>
                <a:latin typeface="Cambria" pitchFamily="18" charset="0"/>
              </a:rPr>
              <a:t>. При возрастании температуры происходит тепловое расширение рельса, и его длина, выраженная в метрах, меняется по закону</a:t>
            </a:r>
            <a:r>
              <a:rPr kumimoji="0" lang="en-US" sz="2200" b="0" dirty="0">
                <a:solidFill>
                  <a:srgbClr val="142A32"/>
                </a:solidFill>
                <a:latin typeface="Cambria" pitchFamily="18" charset="0"/>
              </a:rPr>
              <a:t>  </a:t>
            </a:r>
            <a:r>
              <a:rPr kumimoji="0" lang="en-US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l</a:t>
            </a:r>
            <a:r>
              <a:rPr kumimoji="0" lang="ru-RU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(</a:t>
            </a:r>
            <a:r>
              <a:rPr kumimoji="0" lang="en-US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t</a:t>
            </a:r>
            <a:r>
              <a:rPr kumimoji="0" lang="en-US" sz="2200" i="1" baseline="30000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o</a:t>
            </a:r>
            <a:r>
              <a:rPr kumimoji="0" lang="en-US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) =  l</a:t>
            </a:r>
            <a:r>
              <a:rPr kumimoji="0" lang="en-US" sz="2200" i="1" baseline="-25000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0 </a:t>
            </a:r>
            <a:r>
              <a:rPr kumimoji="0" lang="en-US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( 1+</a:t>
            </a:r>
            <a:r>
              <a:rPr kumimoji="0" lang="el-GR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α</a:t>
            </a:r>
            <a:r>
              <a:rPr kumimoji="0" lang="en-US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·t</a:t>
            </a:r>
            <a:r>
              <a:rPr kumimoji="0" lang="en-US" sz="2200" i="1" baseline="30000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o</a:t>
            </a:r>
            <a:r>
              <a:rPr kumimoji="0" lang="en-US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)</a:t>
            </a:r>
            <a:r>
              <a:rPr kumimoji="0" lang="ru-RU" sz="2200" i="1" dirty="0">
                <a:solidFill>
                  <a:srgbClr val="142A32"/>
                </a:solidFill>
                <a:latin typeface="Cambria" pitchFamily="18" charset="0"/>
                <a:cs typeface="Times New Roman" pitchFamily="18" charset="0"/>
              </a:rPr>
              <a:t>, </a:t>
            </a:r>
            <a:r>
              <a:rPr kumimoji="0" lang="ru-RU" sz="2200" b="0" dirty="0">
                <a:solidFill>
                  <a:srgbClr val="142A32"/>
                </a:solidFill>
                <a:latin typeface="Cambria" pitchFamily="18" charset="0"/>
              </a:rPr>
              <a:t>где </a:t>
            </a:r>
            <a:r>
              <a:rPr kumimoji="0" lang="el-GR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α </a:t>
            </a:r>
            <a:r>
              <a:rPr kumimoji="0" lang="ru-RU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= 1,2</a:t>
            </a:r>
            <a:r>
              <a:rPr kumimoji="0" lang="en-US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·</a:t>
            </a:r>
            <a:r>
              <a:rPr kumimoji="0" lang="ru-RU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10</a:t>
            </a:r>
            <a:r>
              <a:rPr kumimoji="0" lang="ru-RU" sz="2200" i="1" baseline="30000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-5</a:t>
            </a:r>
            <a:r>
              <a:rPr kumimoji="0" lang="ru-RU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(</a:t>
            </a:r>
            <a:r>
              <a:rPr kumimoji="0" lang="en-US" sz="2200" i="1" baseline="30000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o</a:t>
            </a:r>
            <a:r>
              <a:rPr kumimoji="0" lang="en-US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C)</a:t>
            </a:r>
            <a:r>
              <a:rPr kumimoji="0" lang="en-US" sz="2200" i="1" baseline="30000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-1</a:t>
            </a:r>
            <a:r>
              <a:rPr kumimoji="0" lang="en-US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kumimoji="0" lang="en-US" sz="2200" i="1" dirty="0">
                <a:solidFill>
                  <a:srgbClr val="142A32"/>
                </a:solidFill>
                <a:latin typeface="Cambria" pitchFamily="18" charset="0"/>
                <a:cs typeface="Times New Roman" pitchFamily="18" charset="0"/>
              </a:rPr>
              <a:t>– </a:t>
            </a:r>
            <a:r>
              <a:rPr kumimoji="0" lang="ru-RU" sz="2200" b="0" dirty="0">
                <a:solidFill>
                  <a:srgbClr val="142A32"/>
                </a:solidFill>
                <a:latin typeface="Cambria" pitchFamily="18" charset="0"/>
              </a:rPr>
              <a:t>коэффициент теплового расширения, </a:t>
            </a:r>
            <a:r>
              <a:rPr kumimoji="0" lang="en-US" sz="2200" i="1" dirty="0">
                <a:solidFill>
                  <a:srgbClr val="142A32"/>
                </a:solidFill>
                <a:latin typeface="Cambria" pitchFamily="18" charset="0"/>
                <a:cs typeface="Times New Roman" pitchFamily="18" charset="0"/>
              </a:rPr>
              <a:t>t</a:t>
            </a:r>
            <a:r>
              <a:rPr kumimoji="0" lang="en-US" sz="2200" i="1" baseline="30000" dirty="0">
                <a:solidFill>
                  <a:srgbClr val="142A32"/>
                </a:solidFill>
                <a:latin typeface="Cambria" pitchFamily="18" charset="0"/>
                <a:cs typeface="Times New Roman" pitchFamily="18" charset="0"/>
              </a:rPr>
              <a:t>o</a:t>
            </a:r>
            <a:r>
              <a:rPr kumimoji="0" lang="ru-RU" sz="2200" i="1" baseline="30000" dirty="0">
                <a:solidFill>
                  <a:srgbClr val="142A32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kumimoji="0" lang="ru-RU" sz="2200" i="1" dirty="0">
                <a:solidFill>
                  <a:srgbClr val="142A32"/>
                </a:solidFill>
                <a:latin typeface="Cambria" pitchFamily="18" charset="0"/>
                <a:cs typeface="Times New Roman" pitchFamily="18" charset="0"/>
              </a:rPr>
              <a:t>- </a:t>
            </a:r>
            <a:r>
              <a:rPr kumimoji="0" lang="ru-RU" sz="2200" b="0" dirty="0">
                <a:solidFill>
                  <a:srgbClr val="142A32"/>
                </a:solidFill>
                <a:latin typeface="Cambria" pitchFamily="18" charset="0"/>
              </a:rPr>
              <a:t>температура (в градусах Цельсия). При какой температуре рельс удлинится на </a:t>
            </a:r>
            <a:r>
              <a:rPr kumimoji="0" lang="ru-RU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9 мм</a:t>
            </a:r>
            <a:r>
              <a:rPr kumimoji="0" lang="ru-RU" sz="2200" b="0" dirty="0">
                <a:solidFill>
                  <a:srgbClr val="142A32"/>
                </a:solidFill>
                <a:latin typeface="Cambria" pitchFamily="18" charset="0"/>
              </a:rPr>
              <a:t>? Ответ выразите в градусах Цельсия.</a:t>
            </a:r>
            <a:r>
              <a:rPr kumimoji="0" lang="ru-RU" sz="2200" b="0" dirty="0">
                <a:solidFill>
                  <a:srgbClr val="424262"/>
                </a:solidFill>
                <a:latin typeface="Cambria" pitchFamily="18" charset="0"/>
              </a:rPr>
              <a:t> </a:t>
            </a:r>
            <a:endParaRPr kumimoji="0" lang="en-US" sz="2200" i="1" baseline="30000" dirty="0">
              <a:solidFill>
                <a:srgbClr val="424262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803138"/>
              </p:ext>
            </p:extLst>
          </p:nvPr>
        </p:nvGraphicFramePr>
        <p:xfrm>
          <a:off x="395536" y="4077072"/>
          <a:ext cx="3024336" cy="6379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1" name="Формула" r:id="rId6" imgW="1143000" imgH="241300" progId="Equation.3">
                  <p:embed/>
                </p:oleObj>
              </mc:Choice>
              <mc:Fallback>
                <p:oleObj name="Формула" r:id="rId6" imgW="1143000" imgH="241300" progId="Equation.3">
                  <p:embed/>
                  <p:pic>
                    <p:nvPicPr>
                      <p:cNvPr id="0" name="Object 1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4077072"/>
                        <a:ext cx="3024336" cy="637957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ln>
                        <a:solidFill>
                          <a:srgbClr val="C0000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313981"/>
              </p:ext>
            </p:extLst>
          </p:nvPr>
        </p:nvGraphicFramePr>
        <p:xfrm>
          <a:off x="4496264" y="3284984"/>
          <a:ext cx="4396216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2" name="Формула" r:id="rId8" imgW="1993900" imgH="228600" progId="Equation.3">
                  <p:embed/>
                </p:oleObj>
              </mc:Choice>
              <mc:Fallback>
                <p:oleObj name="Формула" r:id="rId8" imgW="1993900" imgH="228600" progId="Equation.3">
                  <p:embed/>
                  <p:pic>
                    <p:nvPicPr>
                      <p:cNvPr id="0" name="Object 1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6264" y="3284984"/>
                        <a:ext cx="4396216" cy="504056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C0000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Объект 49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579323707"/>
              </p:ext>
            </p:extLst>
          </p:nvPr>
        </p:nvGraphicFramePr>
        <p:xfrm>
          <a:off x="395536" y="3212976"/>
          <a:ext cx="3232150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3" name="Формула" r:id="rId10" imgW="1143000" imgH="241300" progId="Equation.3">
                  <p:embed/>
                </p:oleObj>
              </mc:Choice>
              <mc:Fallback>
                <p:oleObj name="Формула" r:id="rId10" imgW="1143000" imgH="241300" progId="Equation.3">
                  <p:embed/>
                  <p:pic>
                    <p:nvPicPr>
                      <p:cNvPr id="0" name="Object 15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212976"/>
                        <a:ext cx="3232150" cy="709612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ln>
                        <a:solidFill>
                          <a:srgbClr val="C0000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Объект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8206373"/>
              </p:ext>
            </p:extLst>
          </p:nvPr>
        </p:nvGraphicFramePr>
        <p:xfrm>
          <a:off x="395536" y="4869160"/>
          <a:ext cx="2944812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4" name="Формула" r:id="rId12" imgW="1485720" imgH="507960" progId="Equation.3">
                  <p:embed/>
                </p:oleObj>
              </mc:Choice>
              <mc:Fallback>
                <p:oleObj name="Формула" r:id="rId12" imgW="1485720" imgH="507960" progId="Equation.3">
                  <p:embed/>
                  <p:pic>
                    <p:nvPicPr>
                      <p:cNvPr id="0" name="Object 1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4869160"/>
                        <a:ext cx="2944812" cy="1009650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ln>
                        <a:solidFill>
                          <a:srgbClr val="C0000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Объект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8595150"/>
              </p:ext>
            </p:extLst>
          </p:nvPr>
        </p:nvGraphicFramePr>
        <p:xfrm>
          <a:off x="4499992" y="4509120"/>
          <a:ext cx="3568775" cy="524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5" name="Формула" r:id="rId14" imgW="1549400" imgH="228600" progId="Equation.3">
                  <p:embed/>
                </p:oleObj>
              </mc:Choice>
              <mc:Fallback>
                <p:oleObj name="Формула" r:id="rId14" imgW="1549400" imgH="228600" progId="Equation.3">
                  <p:embed/>
                  <p:pic>
                    <p:nvPicPr>
                      <p:cNvPr id="0" name="Object 3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4509120"/>
                        <a:ext cx="3568775" cy="52409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C0000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Объект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5132170"/>
              </p:ext>
            </p:extLst>
          </p:nvPr>
        </p:nvGraphicFramePr>
        <p:xfrm>
          <a:off x="4499992" y="3861048"/>
          <a:ext cx="3293350" cy="522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6" name="Формула" r:id="rId16" imgW="1435100" imgH="228600" progId="Equation.3">
                  <p:embed/>
                </p:oleObj>
              </mc:Choice>
              <mc:Fallback>
                <p:oleObj name="Формула" r:id="rId16" imgW="1435100" imgH="228600" progId="Equation.3">
                  <p:embed/>
                  <p:pic>
                    <p:nvPicPr>
                      <p:cNvPr id="0" name="Object 1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3861048"/>
                        <a:ext cx="3293350" cy="522179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5">
                            <a:lumMod val="75000"/>
                          </a:schemeClr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Объект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4726421"/>
              </p:ext>
            </p:extLst>
          </p:nvPr>
        </p:nvGraphicFramePr>
        <p:xfrm>
          <a:off x="4499992" y="5157192"/>
          <a:ext cx="1756726" cy="56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7" name="Формула" r:id="rId18" imgW="711200" imgH="228600" progId="Equation.3">
                  <p:embed/>
                </p:oleObj>
              </mc:Choice>
              <mc:Fallback>
                <p:oleObj name="Формула" r:id="rId18" imgW="711200" imgH="228600" progId="Equation.3">
                  <p:embed/>
                  <p:pic>
                    <p:nvPicPr>
                      <p:cNvPr id="0" name="Object 3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5157192"/>
                        <a:ext cx="1756726" cy="56237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C0000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Объект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6131431"/>
              </p:ext>
            </p:extLst>
          </p:nvPr>
        </p:nvGraphicFramePr>
        <p:xfrm>
          <a:off x="340465" y="6005826"/>
          <a:ext cx="3943503" cy="5915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8" name="Формула" r:id="rId20" imgW="1777680" imgH="266400" progId="Equation.3">
                  <p:embed/>
                </p:oleObj>
              </mc:Choice>
              <mc:Fallback>
                <p:oleObj name="Формула" r:id="rId20" imgW="177768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340465" y="6005826"/>
                        <a:ext cx="3943503" cy="591526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ln>
                        <a:solidFill>
                          <a:srgbClr val="C0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Объект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800776"/>
              </p:ext>
            </p:extLst>
          </p:nvPr>
        </p:nvGraphicFramePr>
        <p:xfrm>
          <a:off x="6612684" y="5381072"/>
          <a:ext cx="2345928" cy="823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9" name="Формула" r:id="rId22" imgW="1193760" imgH="419040" progId="Equation.3">
                  <p:embed/>
                </p:oleObj>
              </mc:Choice>
              <mc:Fallback>
                <p:oleObj name="Формула" r:id="rId22" imgW="119376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612684" y="5381072"/>
                        <a:ext cx="2345928" cy="82357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accent6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Rectangle 252"/>
          <p:cNvSpPr>
            <a:spLocks noChangeArrowheads="1"/>
          </p:cNvSpPr>
          <p:nvPr/>
        </p:nvSpPr>
        <p:spPr bwMode="auto">
          <a:xfrm>
            <a:off x="6474339" y="6279702"/>
            <a:ext cx="11800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</a:rPr>
              <a:t>Ответ:</a:t>
            </a:r>
          </a:p>
        </p:txBody>
      </p:sp>
      <p:sp>
        <p:nvSpPr>
          <p:cNvPr id="64" name="Rectangle 253"/>
          <p:cNvSpPr>
            <a:spLocks noChangeArrowheads="1"/>
          </p:cNvSpPr>
          <p:nvPr/>
        </p:nvSpPr>
        <p:spPr bwMode="auto">
          <a:xfrm>
            <a:off x="7641704" y="6279703"/>
            <a:ext cx="8187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ru-RU" sz="2400" dirty="0" smtClean="0">
                <a:solidFill>
                  <a:schemeClr val="tx2"/>
                </a:solidFill>
              </a:rPr>
              <a:t>37,5</a:t>
            </a:r>
            <a:endParaRPr lang="ru-RU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7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7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7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0"/>
                            </p:stCondLst>
                            <p:childTnLst>
                              <p:par>
                                <p:cTn id="7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3" grpId="0"/>
      <p:bldP spid="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387672" y="639907"/>
            <a:ext cx="8432800" cy="30162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extLst/>
        </p:spPr>
        <p:txBody>
          <a:bodyPr wrap="square" l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0" dirty="0">
                <a:solidFill>
                  <a:srgbClr val="142A32"/>
                </a:solidFill>
                <a:latin typeface="Cambria" pitchFamily="18" charset="0"/>
              </a:rPr>
              <a:t>В боковой стенке высокого цилиндрического бака у самого дна закреплён кран. После его открытия вода начинает вытекать из бака, при этом высота столба воды в нём, выраженная в метрах, меняется по закону </a:t>
            </a:r>
            <a:r>
              <a:rPr lang="ru-RU" sz="2000" b="0" dirty="0" smtClean="0">
                <a:solidFill>
                  <a:srgbClr val="142A32"/>
                </a:solidFill>
                <a:latin typeface="Cambria" pitchFamily="18" charset="0"/>
              </a:rPr>
              <a:t>                                                                           , </a:t>
            </a:r>
            <a:r>
              <a:rPr lang="ru-RU" sz="2000" b="0" dirty="0">
                <a:solidFill>
                  <a:srgbClr val="142A32"/>
                </a:solidFill>
                <a:latin typeface="Cambria" pitchFamily="18" charset="0"/>
              </a:rPr>
              <a:t>где </a:t>
            </a:r>
            <a:r>
              <a:rPr lang="ru-RU" sz="2000" b="0" i="1" dirty="0">
                <a:solidFill>
                  <a:srgbClr val="142A32"/>
                </a:solidFill>
                <a:latin typeface="Cambria" pitchFamily="18" charset="0"/>
                <a:cs typeface="Times New Roman" pitchFamily="18" charset="0"/>
              </a:rPr>
              <a:t>t </a:t>
            </a:r>
            <a:r>
              <a:rPr lang="ru-RU" sz="2000" b="0" dirty="0">
                <a:solidFill>
                  <a:srgbClr val="142A32"/>
                </a:solidFill>
                <a:latin typeface="Cambria" pitchFamily="18" charset="0"/>
              </a:rPr>
              <a:t>— время в секундах, </a:t>
            </a:r>
          </a:p>
          <a:p>
            <a:pPr eaLnBrk="1" hangingPunct="1">
              <a:spcBef>
                <a:spcPct val="50000"/>
              </a:spcBef>
            </a:pPr>
            <a:r>
              <a:rPr lang="ru-RU" sz="2000" b="0" dirty="0">
                <a:solidFill>
                  <a:srgbClr val="142A32"/>
                </a:solidFill>
                <a:latin typeface="Cambria" pitchFamily="18" charset="0"/>
              </a:rPr>
              <a:t>прошедшее с момента открытия крана,                 </a:t>
            </a:r>
            <a:r>
              <a:rPr lang="ru-RU" sz="2000" b="0" dirty="0" smtClean="0">
                <a:solidFill>
                  <a:srgbClr val="142A32"/>
                </a:solidFill>
                <a:latin typeface="Cambria" pitchFamily="18" charset="0"/>
              </a:rPr>
              <a:t>      —   отношение </a:t>
            </a:r>
            <a:r>
              <a:rPr lang="ru-RU" sz="2000" b="0" dirty="0">
                <a:solidFill>
                  <a:srgbClr val="142A32"/>
                </a:solidFill>
                <a:latin typeface="Cambria" pitchFamily="18" charset="0"/>
              </a:rPr>
              <a:t>площадей поперечных сечений крана и бака,  </a:t>
            </a:r>
            <a:r>
              <a:rPr lang="ru-RU" sz="2000" b="0" i="1" dirty="0">
                <a:solidFill>
                  <a:srgbClr val="142A32"/>
                </a:solidFill>
                <a:latin typeface="Cambria" pitchFamily="18" charset="0"/>
                <a:cs typeface="Times New Roman" pitchFamily="18" charset="0"/>
              </a:rPr>
              <a:t>Н</a:t>
            </a:r>
            <a:r>
              <a:rPr lang="ru-RU" sz="2000" b="0" i="1" baseline="-25000" dirty="0">
                <a:solidFill>
                  <a:srgbClr val="142A32"/>
                </a:solidFill>
                <a:latin typeface="Cambria" pitchFamily="18" charset="0"/>
                <a:cs typeface="Times New Roman" pitchFamily="18" charset="0"/>
              </a:rPr>
              <a:t>0 </a:t>
            </a:r>
            <a:r>
              <a:rPr lang="ru-RU" sz="2000" b="0" i="1" dirty="0">
                <a:solidFill>
                  <a:srgbClr val="142A32"/>
                </a:solidFill>
                <a:latin typeface="Cambria" pitchFamily="18" charset="0"/>
                <a:cs typeface="Times New Roman" pitchFamily="18" charset="0"/>
              </a:rPr>
              <a:t>= 5 м</a:t>
            </a:r>
            <a:r>
              <a:rPr lang="ru-RU" sz="2000" b="0" dirty="0">
                <a:solidFill>
                  <a:srgbClr val="142A32"/>
                </a:solidFill>
                <a:latin typeface="Cambria" pitchFamily="18" charset="0"/>
              </a:rPr>
              <a:t> — начальная высота столба воды, а </a:t>
            </a:r>
            <a:r>
              <a:rPr lang="ru-RU" sz="2000" b="0" i="1" dirty="0">
                <a:solidFill>
                  <a:srgbClr val="142A32"/>
                </a:solidFill>
                <a:latin typeface="Cambria" pitchFamily="18" charset="0"/>
                <a:cs typeface="Times New Roman" pitchFamily="18" charset="0"/>
              </a:rPr>
              <a:t>g</a:t>
            </a:r>
            <a:r>
              <a:rPr lang="ru-RU" sz="2000" b="0" dirty="0">
                <a:solidFill>
                  <a:srgbClr val="142A32"/>
                </a:solidFill>
                <a:latin typeface="Cambria" pitchFamily="18" charset="0"/>
              </a:rPr>
              <a:t> — ускорение свободного падения (считайте </a:t>
            </a:r>
            <a:r>
              <a:rPr lang="ru-RU" sz="2000" b="0" i="1" dirty="0">
                <a:solidFill>
                  <a:srgbClr val="142A32"/>
                </a:solidFill>
                <a:latin typeface="Cambria" pitchFamily="18" charset="0"/>
                <a:cs typeface="Times New Roman" pitchFamily="18" charset="0"/>
              </a:rPr>
              <a:t>g = 10</a:t>
            </a:r>
            <a:r>
              <a:rPr lang="ru-RU" sz="2000" b="0" dirty="0">
                <a:solidFill>
                  <a:srgbClr val="142A32"/>
                </a:solidFill>
                <a:latin typeface="Cambria" pitchFamily="18" charset="0"/>
              </a:rPr>
              <a:t> </a:t>
            </a:r>
            <a:r>
              <a:rPr lang="ru-RU" sz="2000" b="0" i="1" dirty="0">
                <a:solidFill>
                  <a:srgbClr val="142A32"/>
                </a:solidFill>
                <a:latin typeface="Cambria" pitchFamily="18" charset="0"/>
                <a:cs typeface="Times New Roman" pitchFamily="18" charset="0"/>
              </a:rPr>
              <a:t>м/с</a:t>
            </a:r>
            <a:r>
              <a:rPr lang="ru-RU" sz="2000" b="0" i="1" baseline="30000" dirty="0">
                <a:solidFill>
                  <a:srgbClr val="142A32"/>
                </a:solidFill>
                <a:latin typeface="Cambria" pitchFamily="18" charset="0"/>
                <a:cs typeface="Times New Roman" pitchFamily="18" charset="0"/>
              </a:rPr>
              <a:t>2</a:t>
            </a:r>
            <a:r>
              <a:rPr lang="ru-RU" sz="2000" b="0" dirty="0" smtClean="0">
                <a:solidFill>
                  <a:srgbClr val="142A32"/>
                </a:solidFill>
                <a:latin typeface="Cambria" pitchFamily="18" charset="0"/>
              </a:rPr>
              <a:t>). </a:t>
            </a:r>
            <a:r>
              <a:rPr lang="ru-RU" sz="2000" b="0" dirty="0">
                <a:solidFill>
                  <a:srgbClr val="142A32"/>
                </a:solidFill>
                <a:latin typeface="Cambria" pitchFamily="18" charset="0"/>
              </a:rPr>
              <a:t>Через сколько секунд после открытия крана в баке останется четверть первоначального объёма воды? </a:t>
            </a:r>
          </a:p>
        </p:txBody>
      </p:sp>
      <p:grpSp>
        <p:nvGrpSpPr>
          <p:cNvPr id="30728" name="Group 54"/>
          <p:cNvGrpSpPr>
            <a:grpSpLocks/>
          </p:cNvGrpSpPr>
          <p:nvPr/>
        </p:nvGrpSpPr>
        <p:grpSpPr bwMode="auto">
          <a:xfrm>
            <a:off x="1172442" y="1412776"/>
            <a:ext cx="3987800" cy="857250"/>
            <a:chOff x="168" y="1343"/>
            <a:chExt cx="2512" cy="540"/>
          </a:xfrm>
        </p:grpSpPr>
        <p:sp>
          <p:nvSpPr>
            <p:cNvPr id="30764" name="Rectangle 22"/>
            <p:cNvSpPr>
              <a:spLocks noChangeArrowheads="1"/>
            </p:cNvSpPr>
            <p:nvPr/>
          </p:nvSpPr>
          <p:spPr bwMode="auto">
            <a:xfrm>
              <a:off x="1347" y="1493"/>
              <a:ext cx="10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FFFFFF"/>
                      </a:gs>
                      <a:gs pos="50000">
                        <a:schemeClr val="accent1">
                          <a:alpha val="50000"/>
                        </a:schemeClr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2500" b="1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  <a:endParaRPr lang="ru-RU" b="1"/>
            </a:p>
          </p:txBody>
        </p:sp>
        <p:sp>
          <p:nvSpPr>
            <p:cNvPr id="30765" name="Rectangle 29"/>
            <p:cNvSpPr>
              <a:spLocks noChangeArrowheads="1"/>
            </p:cNvSpPr>
            <p:nvPr/>
          </p:nvSpPr>
          <p:spPr bwMode="auto">
            <a:xfrm>
              <a:off x="1460" y="1493"/>
              <a:ext cx="256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FFFFFF"/>
                      </a:gs>
                      <a:gs pos="50000">
                        <a:schemeClr val="accent1">
                          <a:alpha val="50000"/>
                        </a:schemeClr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2500" b="1" i="1">
                  <a:solidFill>
                    <a:srgbClr val="000000"/>
                  </a:solidFill>
                  <a:latin typeface="Times New Roman" pitchFamily="18" charset="0"/>
                </a:rPr>
                <a:t>gH</a:t>
              </a:r>
              <a:endParaRPr lang="ru-RU" b="1"/>
            </a:p>
          </p:txBody>
        </p:sp>
        <p:sp>
          <p:nvSpPr>
            <p:cNvPr id="30766" name="AutoShape 10"/>
            <p:cNvSpPr>
              <a:spLocks noChangeAspect="1" noChangeArrowheads="1" noTextEdit="1"/>
            </p:cNvSpPr>
            <p:nvPr/>
          </p:nvSpPr>
          <p:spPr bwMode="auto">
            <a:xfrm>
              <a:off x="168" y="1360"/>
              <a:ext cx="2512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FFFFFF"/>
                      </a:gs>
                      <a:gs pos="50000">
                        <a:schemeClr val="accent1">
                          <a:alpha val="50000"/>
                        </a:schemeClr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67" name="Line 12"/>
            <p:cNvSpPr>
              <a:spLocks noChangeShapeType="1"/>
            </p:cNvSpPr>
            <p:nvPr/>
          </p:nvSpPr>
          <p:spPr bwMode="auto">
            <a:xfrm flipV="1">
              <a:off x="1217" y="1641"/>
              <a:ext cx="26" cy="15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68" name="Line 13"/>
            <p:cNvSpPr>
              <a:spLocks noChangeShapeType="1"/>
            </p:cNvSpPr>
            <p:nvPr/>
          </p:nvSpPr>
          <p:spPr bwMode="auto">
            <a:xfrm>
              <a:off x="1243" y="1645"/>
              <a:ext cx="37" cy="8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69" name="Line 14"/>
            <p:cNvSpPr>
              <a:spLocks noChangeShapeType="1"/>
            </p:cNvSpPr>
            <p:nvPr/>
          </p:nvSpPr>
          <p:spPr bwMode="auto">
            <a:xfrm flipV="1">
              <a:off x="1284" y="1480"/>
              <a:ext cx="50" cy="25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70" name="Line 15"/>
            <p:cNvSpPr>
              <a:spLocks noChangeShapeType="1"/>
            </p:cNvSpPr>
            <p:nvPr/>
          </p:nvSpPr>
          <p:spPr bwMode="auto">
            <a:xfrm>
              <a:off x="1334" y="1480"/>
              <a:ext cx="4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71" name="Line 16"/>
            <p:cNvSpPr>
              <a:spLocks noChangeShapeType="1"/>
            </p:cNvSpPr>
            <p:nvPr/>
          </p:nvSpPr>
          <p:spPr bwMode="auto">
            <a:xfrm>
              <a:off x="2151" y="1622"/>
              <a:ext cx="14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72" name="Rectangle 17"/>
            <p:cNvSpPr>
              <a:spLocks noChangeArrowheads="1"/>
            </p:cNvSpPr>
            <p:nvPr/>
          </p:nvSpPr>
          <p:spPr bwMode="auto">
            <a:xfrm>
              <a:off x="2578" y="1476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FFFFFF"/>
                      </a:gs>
                      <a:gs pos="50000">
                        <a:schemeClr val="accent1">
                          <a:alpha val="50000"/>
                        </a:schemeClr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ru-RU" sz="1500" b="1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  <a:endParaRPr lang="ru-RU" b="1"/>
            </a:p>
          </p:txBody>
        </p:sp>
        <p:sp>
          <p:nvSpPr>
            <p:cNvPr id="30773" name="Rectangle 18"/>
            <p:cNvSpPr>
              <a:spLocks noChangeArrowheads="1"/>
            </p:cNvSpPr>
            <p:nvPr/>
          </p:nvSpPr>
          <p:spPr bwMode="auto">
            <a:xfrm>
              <a:off x="2442" y="1476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FFFFFF"/>
                      </a:gs>
                      <a:gs pos="50000">
                        <a:schemeClr val="accent1">
                          <a:alpha val="50000"/>
                        </a:schemeClr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500" b="1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  <a:endParaRPr lang="ru-RU" b="1"/>
            </a:p>
          </p:txBody>
        </p:sp>
        <p:sp>
          <p:nvSpPr>
            <p:cNvPr id="30774" name="Rectangle 19"/>
            <p:cNvSpPr>
              <a:spLocks noChangeArrowheads="1"/>
            </p:cNvSpPr>
            <p:nvPr/>
          </p:nvSpPr>
          <p:spPr bwMode="auto">
            <a:xfrm>
              <a:off x="1722" y="1617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FFFFFF"/>
                      </a:gs>
                      <a:gs pos="50000">
                        <a:schemeClr val="accent1">
                          <a:alpha val="50000"/>
                        </a:schemeClr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500" b="1">
                  <a:solidFill>
                    <a:srgbClr val="000000"/>
                  </a:solidFill>
                  <a:latin typeface="Times New Roman" pitchFamily="18" charset="0"/>
                </a:rPr>
                <a:t>0</a:t>
              </a:r>
              <a:endParaRPr lang="ru-RU" b="1"/>
            </a:p>
          </p:txBody>
        </p:sp>
        <p:sp>
          <p:nvSpPr>
            <p:cNvPr id="30775" name="Rectangle 20"/>
            <p:cNvSpPr>
              <a:spLocks noChangeArrowheads="1"/>
            </p:cNvSpPr>
            <p:nvPr/>
          </p:nvSpPr>
          <p:spPr bwMode="auto">
            <a:xfrm>
              <a:off x="949" y="1617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FFFFFF"/>
                      </a:gs>
                      <a:gs pos="50000">
                        <a:schemeClr val="accent1">
                          <a:alpha val="50000"/>
                        </a:schemeClr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500" b="1" dirty="0">
                  <a:solidFill>
                    <a:srgbClr val="000000"/>
                  </a:solidFill>
                  <a:latin typeface="Times New Roman" pitchFamily="18" charset="0"/>
                </a:rPr>
                <a:t>0</a:t>
              </a:r>
              <a:endParaRPr lang="ru-RU" b="1" dirty="0"/>
            </a:p>
          </p:txBody>
        </p:sp>
        <p:sp>
          <p:nvSpPr>
            <p:cNvPr id="30776" name="Rectangle 21"/>
            <p:cNvSpPr>
              <a:spLocks noChangeArrowheads="1"/>
            </p:cNvSpPr>
            <p:nvPr/>
          </p:nvSpPr>
          <p:spPr bwMode="auto">
            <a:xfrm>
              <a:off x="2177" y="1617"/>
              <a:ext cx="10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FFFFFF"/>
                      </a:gs>
                      <a:gs pos="50000">
                        <a:schemeClr val="accent1">
                          <a:alpha val="50000"/>
                        </a:schemeClr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ru-RU" sz="2500" b="1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  <a:endParaRPr lang="ru-RU" b="1"/>
            </a:p>
          </p:txBody>
        </p:sp>
        <p:sp>
          <p:nvSpPr>
            <p:cNvPr id="30777" name="Rectangle 23"/>
            <p:cNvSpPr>
              <a:spLocks noChangeArrowheads="1"/>
            </p:cNvSpPr>
            <p:nvPr/>
          </p:nvSpPr>
          <p:spPr bwMode="auto">
            <a:xfrm>
              <a:off x="515" y="1493"/>
              <a:ext cx="67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FFFFFF"/>
                      </a:gs>
                      <a:gs pos="50000">
                        <a:schemeClr val="accent1">
                          <a:alpha val="50000"/>
                        </a:schemeClr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2500" b="1">
                  <a:solidFill>
                    <a:srgbClr val="000000"/>
                  </a:solidFill>
                  <a:latin typeface="Times New Roman" pitchFamily="18" charset="0"/>
                </a:rPr>
                <a:t>)</a:t>
              </a:r>
              <a:endParaRPr lang="ru-RU" b="1"/>
            </a:p>
          </p:txBody>
        </p:sp>
        <p:sp>
          <p:nvSpPr>
            <p:cNvPr id="30778" name="Rectangle 24"/>
            <p:cNvSpPr>
              <a:spLocks noChangeArrowheads="1"/>
            </p:cNvSpPr>
            <p:nvPr/>
          </p:nvSpPr>
          <p:spPr bwMode="auto">
            <a:xfrm>
              <a:off x="379" y="1493"/>
              <a:ext cx="67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FFFFFF"/>
                      </a:gs>
                      <a:gs pos="50000">
                        <a:schemeClr val="accent1">
                          <a:alpha val="50000"/>
                        </a:schemeClr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2500" b="1">
                  <a:solidFill>
                    <a:srgbClr val="000000"/>
                  </a:solidFill>
                  <a:latin typeface="Times New Roman" pitchFamily="18" charset="0"/>
                </a:rPr>
                <a:t>(</a:t>
              </a:r>
              <a:endParaRPr lang="ru-RU" b="1"/>
            </a:p>
          </p:txBody>
        </p:sp>
        <p:sp>
          <p:nvSpPr>
            <p:cNvPr id="30779" name="Rectangle 25"/>
            <p:cNvSpPr>
              <a:spLocks noChangeArrowheads="1"/>
            </p:cNvSpPr>
            <p:nvPr/>
          </p:nvSpPr>
          <p:spPr bwMode="auto">
            <a:xfrm>
              <a:off x="2503" y="1493"/>
              <a:ext cx="5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FFFFFF"/>
                      </a:gs>
                      <a:gs pos="50000">
                        <a:schemeClr val="accent1">
                          <a:alpha val="50000"/>
                        </a:schemeClr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ru-RU" sz="2400" b="1" i="1" dirty="0">
                  <a:solidFill>
                    <a:srgbClr val="000000"/>
                  </a:solidFill>
                  <a:latin typeface="Times New Roman" pitchFamily="18" charset="0"/>
                </a:rPr>
                <a:t>t</a:t>
              </a:r>
              <a:endParaRPr lang="ru-RU" sz="2400" b="1" dirty="0"/>
            </a:p>
          </p:txBody>
        </p:sp>
        <p:sp>
          <p:nvSpPr>
            <p:cNvPr id="30780" name="Rectangle 26"/>
            <p:cNvSpPr>
              <a:spLocks noChangeArrowheads="1"/>
            </p:cNvSpPr>
            <p:nvPr/>
          </p:nvSpPr>
          <p:spPr bwMode="auto">
            <a:xfrm>
              <a:off x="2329" y="1493"/>
              <a:ext cx="10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FFFFFF"/>
                      </a:gs>
                      <a:gs pos="50000">
                        <a:schemeClr val="accent1">
                          <a:alpha val="50000"/>
                        </a:schemeClr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ru-RU" sz="2500" b="1" i="1">
                  <a:solidFill>
                    <a:srgbClr val="000000"/>
                  </a:solidFill>
                  <a:latin typeface="Times New Roman" pitchFamily="18" charset="0"/>
                </a:rPr>
                <a:t>k</a:t>
              </a:r>
              <a:endParaRPr lang="ru-RU" b="1"/>
            </a:p>
          </p:txBody>
        </p:sp>
        <p:sp>
          <p:nvSpPr>
            <p:cNvPr id="30781" name="Rectangle 27"/>
            <p:cNvSpPr>
              <a:spLocks noChangeArrowheads="1"/>
            </p:cNvSpPr>
            <p:nvPr/>
          </p:nvSpPr>
          <p:spPr bwMode="auto">
            <a:xfrm>
              <a:off x="2182" y="1343"/>
              <a:ext cx="10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FFFFFF"/>
                      </a:gs>
                      <a:gs pos="50000">
                        <a:schemeClr val="accent1">
                          <a:alpha val="50000"/>
                        </a:schemeClr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2500" b="1" i="1">
                  <a:solidFill>
                    <a:srgbClr val="000000"/>
                  </a:solidFill>
                  <a:latin typeface="Times New Roman" pitchFamily="18" charset="0"/>
                </a:rPr>
                <a:t>g</a:t>
              </a:r>
              <a:endParaRPr lang="ru-RU" b="1"/>
            </a:p>
          </p:txBody>
        </p:sp>
        <p:sp>
          <p:nvSpPr>
            <p:cNvPr id="30782" name="Rectangle 28"/>
            <p:cNvSpPr>
              <a:spLocks noChangeArrowheads="1"/>
            </p:cNvSpPr>
            <p:nvPr/>
          </p:nvSpPr>
          <p:spPr bwMode="auto">
            <a:xfrm>
              <a:off x="1805" y="1493"/>
              <a:ext cx="156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FFFFFF"/>
                      </a:gs>
                      <a:gs pos="50000">
                        <a:schemeClr val="accent1">
                          <a:alpha val="50000"/>
                        </a:schemeClr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2500" b="1" i="1">
                  <a:solidFill>
                    <a:srgbClr val="000000"/>
                  </a:solidFill>
                  <a:latin typeface="Times New Roman" pitchFamily="18" charset="0"/>
                </a:rPr>
                <a:t>kt</a:t>
              </a:r>
              <a:endParaRPr lang="ru-RU" b="1"/>
            </a:p>
          </p:txBody>
        </p:sp>
        <p:sp>
          <p:nvSpPr>
            <p:cNvPr id="30783" name="Rectangle 30"/>
            <p:cNvSpPr>
              <a:spLocks noChangeArrowheads="1"/>
            </p:cNvSpPr>
            <p:nvPr/>
          </p:nvSpPr>
          <p:spPr bwMode="auto">
            <a:xfrm>
              <a:off x="789" y="1493"/>
              <a:ext cx="156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FFFFFF"/>
                      </a:gs>
                      <a:gs pos="50000">
                        <a:schemeClr val="accent1">
                          <a:alpha val="50000"/>
                        </a:schemeClr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2500" b="1" i="1">
                  <a:solidFill>
                    <a:srgbClr val="000000"/>
                  </a:solidFill>
                  <a:latin typeface="Times New Roman" pitchFamily="18" charset="0"/>
                </a:rPr>
                <a:t>H</a:t>
              </a:r>
              <a:endParaRPr lang="ru-RU" b="1"/>
            </a:p>
          </p:txBody>
        </p:sp>
        <p:sp>
          <p:nvSpPr>
            <p:cNvPr id="30784" name="Rectangle 31"/>
            <p:cNvSpPr>
              <a:spLocks noChangeArrowheads="1"/>
            </p:cNvSpPr>
            <p:nvPr/>
          </p:nvSpPr>
          <p:spPr bwMode="auto">
            <a:xfrm>
              <a:off x="445" y="1493"/>
              <a:ext cx="56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FFFFFF"/>
                      </a:gs>
                      <a:gs pos="50000">
                        <a:schemeClr val="accent1">
                          <a:alpha val="50000"/>
                        </a:schemeClr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2500" b="1" i="1">
                  <a:solidFill>
                    <a:srgbClr val="000000"/>
                  </a:solidFill>
                  <a:latin typeface="Times New Roman" pitchFamily="18" charset="0"/>
                </a:rPr>
                <a:t>t</a:t>
              </a:r>
              <a:endParaRPr lang="ru-RU" b="1"/>
            </a:p>
          </p:txBody>
        </p:sp>
        <p:sp>
          <p:nvSpPr>
            <p:cNvPr id="30785" name="Rectangle 32"/>
            <p:cNvSpPr>
              <a:spLocks noChangeArrowheads="1"/>
            </p:cNvSpPr>
            <p:nvPr/>
          </p:nvSpPr>
          <p:spPr bwMode="auto">
            <a:xfrm>
              <a:off x="205" y="1493"/>
              <a:ext cx="156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FFFFFF"/>
                      </a:gs>
                      <a:gs pos="50000">
                        <a:schemeClr val="accent1">
                          <a:alpha val="50000"/>
                        </a:schemeClr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2500" b="1" i="1">
                  <a:solidFill>
                    <a:srgbClr val="000000"/>
                  </a:solidFill>
                  <a:latin typeface="Times New Roman" pitchFamily="18" charset="0"/>
                </a:rPr>
                <a:t>H</a:t>
              </a:r>
              <a:endParaRPr lang="ru-RU" b="1"/>
            </a:p>
          </p:txBody>
        </p:sp>
        <p:sp>
          <p:nvSpPr>
            <p:cNvPr id="30786" name="Rectangle 33"/>
            <p:cNvSpPr>
              <a:spLocks noChangeArrowheads="1"/>
            </p:cNvSpPr>
            <p:nvPr/>
          </p:nvSpPr>
          <p:spPr bwMode="auto">
            <a:xfrm>
              <a:off x="1997" y="1469"/>
              <a:ext cx="11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FFFFFF"/>
                      </a:gs>
                      <a:gs pos="50000">
                        <a:schemeClr val="accent1">
                          <a:alpha val="50000"/>
                        </a:schemeClr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2500" b="1">
                  <a:solidFill>
                    <a:srgbClr val="000000"/>
                  </a:solidFill>
                  <a:latin typeface="Symbol" pitchFamily="18" charset="2"/>
                </a:rPr>
                <a:t>+</a:t>
              </a:r>
              <a:endParaRPr lang="ru-RU" b="1"/>
            </a:p>
          </p:txBody>
        </p:sp>
        <p:sp>
          <p:nvSpPr>
            <p:cNvPr id="30787" name="Rectangle 34"/>
            <p:cNvSpPr>
              <a:spLocks noChangeArrowheads="1"/>
            </p:cNvSpPr>
            <p:nvPr/>
          </p:nvSpPr>
          <p:spPr bwMode="auto">
            <a:xfrm>
              <a:off x="1046" y="1517"/>
              <a:ext cx="18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FFFFFF"/>
                      </a:gs>
                      <a:gs pos="50000">
                        <a:schemeClr val="accent1">
                          <a:alpha val="50000"/>
                        </a:schemeClr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>
                  <a:solidFill>
                    <a:srgbClr val="142A32"/>
                  </a:solidFill>
                </a:rPr>
                <a:t>—</a:t>
              </a:r>
              <a:r>
                <a:rPr lang="ru-RU"/>
                <a:t> </a:t>
              </a:r>
              <a:endParaRPr lang="ru-RU" sz="2500" b="1">
                <a:solidFill>
                  <a:srgbClr val="000000"/>
                </a:solidFill>
                <a:latin typeface="Symbol" pitchFamily="18" charset="2"/>
              </a:endParaRPr>
            </a:p>
          </p:txBody>
        </p:sp>
        <p:sp>
          <p:nvSpPr>
            <p:cNvPr id="30788" name="Rectangle 52"/>
            <p:cNvSpPr>
              <a:spLocks noChangeArrowheads="1"/>
            </p:cNvSpPr>
            <p:nvPr/>
          </p:nvSpPr>
          <p:spPr bwMode="auto">
            <a:xfrm>
              <a:off x="605" y="1517"/>
              <a:ext cx="117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FFFFFF"/>
                      </a:gs>
                      <a:gs pos="50000">
                        <a:schemeClr val="accent1">
                          <a:alpha val="50000"/>
                        </a:schemeClr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2500" b="1">
                  <a:solidFill>
                    <a:srgbClr val="000000"/>
                  </a:solidFill>
                </a:rPr>
                <a:t>=</a:t>
              </a:r>
              <a:endParaRPr lang="ru-RU" b="1"/>
            </a:p>
          </p:txBody>
        </p:sp>
      </p:grpSp>
      <p:grpSp>
        <p:nvGrpSpPr>
          <p:cNvPr id="30729" name="Group 56"/>
          <p:cNvGrpSpPr>
            <a:grpSpLocks/>
          </p:cNvGrpSpPr>
          <p:nvPr/>
        </p:nvGrpSpPr>
        <p:grpSpPr bwMode="auto">
          <a:xfrm>
            <a:off x="5126905" y="1845196"/>
            <a:ext cx="957263" cy="647700"/>
            <a:chOff x="2106" y="2888"/>
            <a:chExt cx="603" cy="408"/>
          </a:xfrm>
        </p:grpSpPr>
        <p:sp>
          <p:nvSpPr>
            <p:cNvPr id="30759" name="Rectangle 45"/>
            <p:cNvSpPr>
              <a:spLocks noChangeArrowheads="1"/>
            </p:cNvSpPr>
            <p:nvPr/>
          </p:nvSpPr>
          <p:spPr bwMode="auto">
            <a:xfrm>
              <a:off x="2106" y="2959"/>
              <a:ext cx="10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FFFFFF"/>
                      </a:gs>
                      <a:gs pos="50000">
                        <a:schemeClr val="accent1">
                          <a:alpha val="50000"/>
                        </a:schemeClr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ru-RU" sz="2400" b="1" i="1">
                  <a:solidFill>
                    <a:srgbClr val="000000"/>
                  </a:solidFill>
                  <a:latin typeface="Times New Roman" pitchFamily="18" charset="0"/>
                </a:rPr>
                <a:t>k</a:t>
              </a:r>
              <a:endParaRPr lang="ru-RU" sz="2400" b="1"/>
            </a:p>
          </p:txBody>
        </p:sp>
        <p:sp>
          <p:nvSpPr>
            <p:cNvPr id="30760" name="Rectangle 49"/>
            <p:cNvSpPr>
              <a:spLocks noChangeArrowheads="1"/>
            </p:cNvSpPr>
            <p:nvPr/>
          </p:nvSpPr>
          <p:spPr bwMode="auto">
            <a:xfrm>
              <a:off x="2393" y="3066"/>
              <a:ext cx="31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FFFFFF"/>
                      </a:gs>
                      <a:gs pos="50000">
                        <a:schemeClr val="accent1">
                          <a:alpha val="50000"/>
                        </a:schemeClr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ru-RU" sz="2400" b="1" dirty="0">
                  <a:solidFill>
                    <a:srgbClr val="000000"/>
                  </a:solidFill>
                  <a:latin typeface="Times New Roman" pitchFamily="18" charset="0"/>
                </a:rPr>
                <a:t>200</a:t>
              </a:r>
              <a:endParaRPr lang="ru-RU" sz="2400" b="1" dirty="0"/>
            </a:p>
          </p:txBody>
        </p:sp>
        <p:sp>
          <p:nvSpPr>
            <p:cNvPr id="30761" name="Rectangle 50"/>
            <p:cNvSpPr>
              <a:spLocks noChangeArrowheads="1"/>
            </p:cNvSpPr>
            <p:nvPr/>
          </p:nvSpPr>
          <p:spPr bwMode="auto">
            <a:xfrm>
              <a:off x="2502" y="2888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FFFFFF"/>
                      </a:gs>
                      <a:gs pos="50000">
                        <a:schemeClr val="accent1">
                          <a:alpha val="50000"/>
                        </a:schemeClr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2400" b="1" i="1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  <a:endParaRPr lang="ru-RU" sz="2400" b="1"/>
            </a:p>
          </p:txBody>
        </p:sp>
        <p:sp>
          <p:nvSpPr>
            <p:cNvPr id="30762" name="Rectangle 51"/>
            <p:cNvSpPr>
              <a:spLocks noChangeArrowheads="1"/>
            </p:cNvSpPr>
            <p:nvPr/>
          </p:nvSpPr>
          <p:spPr bwMode="auto">
            <a:xfrm>
              <a:off x="2261" y="2982"/>
              <a:ext cx="11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FFFFFF"/>
                      </a:gs>
                      <a:gs pos="50000">
                        <a:schemeClr val="accent1">
                          <a:alpha val="50000"/>
                        </a:schemeClr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2400" b="1">
                  <a:solidFill>
                    <a:srgbClr val="000000"/>
                  </a:solidFill>
                </a:rPr>
                <a:t>=</a:t>
              </a:r>
              <a:endParaRPr lang="ru-RU" sz="2400" b="1"/>
            </a:p>
          </p:txBody>
        </p:sp>
        <p:sp>
          <p:nvSpPr>
            <p:cNvPr id="30763" name="Line 48"/>
            <p:cNvSpPr>
              <a:spLocks noChangeShapeType="1"/>
            </p:cNvSpPr>
            <p:nvPr/>
          </p:nvSpPr>
          <p:spPr bwMode="auto">
            <a:xfrm>
              <a:off x="2407" y="3095"/>
              <a:ext cx="3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3" name="Rectangl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95275" y="177334"/>
            <a:ext cx="237597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kumimoji="0" lang="ru-RU" sz="2800" dirty="0">
                <a:solidFill>
                  <a:srgbClr val="333399"/>
                </a:solidFill>
                <a:latin typeface="Cambria" pitchFamily="18" charset="0"/>
                <a:cs typeface="Times New Roman" pitchFamily="18" charset="0"/>
              </a:rPr>
              <a:t>Задание </a:t>
            </a:r>
            <a:r>
              <a:rPr kumimoji="0" lang="ru-RU" sz="2800" dirty="0" smtClean="0">
                <a:solidFill>
                  <a:srgbClr val="333399"/>
                </a:solidFill>
                <a:latin typeface="Cambria" pitchFamily="18" charset="0"/>
                <a:cs typeface="Times New Roman" pitchFamily="18" charset="0"/>
              </a:rPr>
              <a:t>№2</a:t>
            </a:r>
            <a:endParaRPr kumimoji="0" lang="ru-RU" sz="2800" dirty="0">
              <a:solidFill>
                <a:srgbClr val="333399"/>
              </a:solidFill>
              <a:latin typeface="Cambria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8065630"/>
              </p:ext>
            </p:extLst>
          </p:nvPr>
        </p:nvGraphicFramePr>
        <p:xfrm>
          <a:off x="323529" y="4797425"/>
          <a:ext cx="4196952" cy="7304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8" name="Формула" r:id="rId5" imgW="2273040" imgH="393480" progId="Equation.3">
                  <p:embed/>
                </p:oleObj>
              </mc:Choice>
              <mc:Fallback>
                <p:oleObj name="Формула" r:id="rId5" imgW="227304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9" y="4797425"/>
                        <a:ext cx="4196952" cy="730452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ln>
                        <a:solidFill>
                          <a:srgbClr val="C0000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2005321"/>
              </p:ext>
            </p:extLst>
          </p:nvPr>
        </p:nvGraphicFramePr>
        <p:xfrm>
          <a:off x="347669" y="3789041"/>
          <a:ext cx="4152323" cy="869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9" name="Формула" r:id="rId7" imgW="1892300" imgH="393700" progId="Equation.3">
                  <p:embed/>
                </p:oleObj>
              </mc:Choice>
              <mc:Fallback>
                <p:oleObj name="Формула" r:id="rId7" imgW="1892300" imgH="3937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669" y="3789041"/>
                        <a:ext cx="4152323" cy="869292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ln>
                        <a:solidFill>
                          <a:srgbClr val="C0000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1632893"/>
              </p:ext>
            </p:extLst>
          </p:nvPr>
        </p:nvGraphicFramePr>
        <p:xfrm>
          <a:off x="301625" y="5661248"/>
          <a:ext cx="4226791" cy="809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0" name="Формула" r:id="rId9" imgW="1803240" imgH="393480" progId="Equation.3">
                  <p:embed/>
                </p:oleObj>
              </mc:Choice>
              <mc:Fallback>
                <p:oleObj name="Формула" r:id="rId9" imgW="18032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1625" y="5661248"/>
                        <a:ext cx="4226791" cy="809416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ln>
                        <a:solidFill>
                          <a:srgbClr val="C0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0773218"/>
              </p:ext>
            </p:extLst>
          </p:nvPr>
        </p:nvGraphicFramePr>
        <p:xfrm>
          <a:off x="5345113" y="3789363"/>
          <a:ext cx="3062287" cy="91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1" name="Формула" r:id="rId11" imgW="1320480" imgH="393480" progId="Equation.3">
                  <p:embed/>
                </p:oleObj>
              </mc:Choice>
              <mc:Fallback>
                <p:oleObj name="Формула" r:id="rId11" imgW="1320480" imgH="393480" progId="Equation.3">
                  <p:embed/>
                  <p:pic>
                    <p:nvPicPr>
                      <p:cNvPr id="0" name="Object 2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5113" y="3789363"/>
                        <a:ext cx="3062287" cy="919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5985138"/>
              </p:ext>
            </p:extLst>
          </p:nvPr>
        </p:nvGraphicFramePr>
        <p:xfrm>
          <a:off x="5311939" y="4869160"/>
          <a:ext cx="3176687" cy="4828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2" name="Формула" r:id="rId13" imgW="1346200" imgH="203200" progId="Equation.3">
                  <p:embed/>
                </p:oleObj>
              </mc:Choice>
              <mc:Fallback>
                <p:oleObj name="Формула" r:id="rId13" imgW="1346200" imgH="203200" progId="Equation.3">
                  <p:embed/>
                  <p:pic>
                    <p:nvPicPr>
                      <p:cNvPr id="0" name="Object 2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1939" y="4869160"/>
                        <a:ext cx="3176687" cy="4828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0079037"/>
              </p:ext>
            </p:extLst>
          </p:nvPr>
        </p:nvGraphicFramePr>
        <p:xfrm>
          <a:off x="5285655" y="5445225"/>
          <a:ext cx="3678833" cy="6227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3" name="Формула" r:id="rId15" imgW="1435100" imgH="241300" progId="Equation.3">
                  <p:embed/>
                </p:oleObj>
              </mc:Choice>
              <mc:Fallback>
                <p:oleObj name="Формула" r:id="rId15" imgW="1435100" imgH="241300" progId="Equation.3">
                  <p:embed/>
                  <p:pic>
                    <p:nvPicPr>
                      <p:cNvPr id="0" name="Object 2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5655" y="5445225"/>
                        <a:ext cx="3678833" cy="6227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Rectangle 252"/>
          <p:cNvSpPr>
            <a:spLocks noChangeArrowheads="1"/>
          </p:cNvSpPr>
          <p:nvPr/>
        </p:nvSpPr>
        <p:spPr bwMode="auto">
          <a:xfrm>
            <a:off x="6042291" y="6226521"/>
            <a:ext cx="11800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</a:rPr>
              <a:t>Ответ:</a:t>
            </a:r>
          </a:p>
        </p:txBody>
      </p:sp>
      <p:sp>
        <p:nvSpPr>
          <p:cNvPr id="52" name="Rectangle 253"/>
          <p:cNvSpPr>
            <a:spLocks noChangeArrowheads="1"/>
          </p:cNvSpPr>
          <p:nvPr/>
        </p:nvSpPr>
        <p:spPr bwMode="auto">
          <a:xfrm>
            <a:off x="7209656" y="6226522"/>
            <a:ext cx="8187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ru-RU" sz="2400" dirty="0">
                <a:solidFill>
                  <a:schemeClr val="tx2"/>
                </a:solidFill>
              </a:rPr>
              <a:t>100.</a:t>
            </a:r>
          </a:p>
        </p:txBody>
      </p:sp>
    </p:spTree>
    <p:extLst>
      <p:ext uri="{BB962C8B-B14F-4D97-AF65-F5344CB8AC3E}">
        <p14:creationId xmlns:p14="http://schemas.microsoft.com/office/powerpoint/2010/main" val="2644876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7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51" grpId="0"/>
      <p:bldP spid="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Text Box 3"/>
          <p:cNvSpPr txBox="1">
            <a:spLocks noChangeArrowheads="1"/>
          </p:cNvSpPr>
          <p:nvPr/>
        </p:nvSpPr>
        <p:spPr bwMode="auto">
          <a:xfrm>
            <a:off x="342900" y="700554"/>
            <a:ext cx="8621588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200" b="0" dirty="0">
                <a:solidFill>
                  <a:srgbClr val="142A32"/>
                </a:solidFill>
                <a:latin typeface="Cambria" pitchFamily="18" charset="0"/>
              </a:rPr>
              <a:t>Зависимость температуры (в градусах Кельвина) от времени для нагревательного элемента некоторого прибора была получена экспериментально и на исследуемом интервале температур определяется выражением </a:t>
            </a:r>
            <a:r>
              <a:rPr lang="en-US" sz="2200" i="1" dirty="0">
                <a:solidFill>
                  <a:srgbClr val="FF0000"/>
                </a:solidFill>
                <a:latin typeface="Cambria" pitchFamily="18" charset="0"/>
              </a:rPr>
              <a:t>T</a:t>
            </a:r>
            <a:r>
              <a:rPr lang="ru-RU" sz="2200" i="1" dirty="0">
                <a:solidFill>
                  <a:srgbClr val="FF0000"/>
                </a:solidFill>
                <a:latin typeface="Cambria" pitchFamily="18" charset="0"/>
              </a:rPr>
              <a:t>(</a:t>
            </a:r>
            <a:r>
              <a:rPr lang="en-US" sz="2200" i="1" dirty="0">
                <a:solidFill>
                  <a:srgbClr val="FF0000"/>
                </a:solidFill>
                <a:latin typeface="Cambria" pitchFamily="18" charset="0"/>
              </a:rPr>
              <a:t>t) = T</a:t>
            </a:r>
            <a:r>
              <a:rPr lang="en-US" sz="2200" i="1" baseline="-25000" dirty="0">
                <a:solidFill>
                  <a:srgbClr val="FF0000"/>
                </a:solidFill>
                <a:latin typeface="Cambria" pitchFamily="18" charset="0"/>
              </a:rPr>
              <a:t>0 </a:t>
            </a:r>
            <a:r>
              <a:rPr lang="en-US" sz="2200" i="1" dirty="0">
                <a:solidFill>
                  <a:srgbClr val="FF0000"/>
                </a:solidFill>
                <a:latin typeface="Cambria" pitchFamily="18" charset="0"/>
              </a:rPr>
              <a:t>+ </a:t>
            </a:r>
            <a:r>
              <a:rPr lang="en-US" sz="2200" i="1" dirty="0" err="1">
                <a:solidFill>
                  <a:srgbClr val="FF0000"/>
                </a:solidFill>
                <a:latin typeface="Cambria" pitchFamily="18" charset="0"/>
              </a:rPr>
              <a:t>bt</a:t>
            </a:r>
            <a:r>
              <a:rPr lang="en-US" sz="2200" i="1" dirty="0">
                <a:solidFill>
                  <a:srgbClr val="FF0000"/>
                </a:solidFill>
                <a:latin typeface="Cambria" pitchFamily="18" charset="0"/>
              </a:rPr>
              <a:t> + at</a:t>
            </a:r>
            <a:r>
              <a:rPr lang="en-US" sz="2200" i="1" baseline="30000" dirty="0">
                <a:solidFill>
                  <a:srgbClr val="FF0000"/>
                </a:solidFill>
                <a:latin typeface="Cambria" pitchFamily="18" charset="0"/>
              </a:rPr>
              <a:t>2</a:t>
            </a:r>
            <a:r>
              <a:rPr lang="ru-RU" sz="2200" i="1" baseline="30000" dirty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ru-RU" sz="2200" b="0" i="1" dirty="0">
                <a:solidFill>
                  <a:srgbClr val="000000"/>
                </a:solidFill>
                <a:latin typeface="Cambria" pitchFamily="18" charset="0"/>
              </a:rPr>
              <a:t>,</a:t>
            </a:r>
            <a:r>
              <a:rPr lang="ru-RU" sz="2200" b="0" dirty="0">
                <a:solidFill>
                  <a:srgbClr val="142A32"/>
                </a:solidFill>
                <a:latin typeface="Cambria" pitchFamily="18" charset="0"/>
              </a:rPr>
              <a:t> где </a:t>
            </a:r>
            <a:r>
              <a:rPr lang="ru-RU" sz="2200" b="0" i="1" dirty="0">
                <a:solidFill>
                  <a:srgbClr val="142A32"/>
                </a:solidFill>
                <a:latin typeface="Cambria" pitchFamily="18" charset="0"/>
                <a:cs typeface="Times New Roman" pitchFamily="18" charset="0"/>
              </a:rPr>
              <a:t>t</a:t>
            </a:r>
            <a:r>
              <a:rPr lang="ru-RU" sz="2200" b="0" dirty="0">
                <a:solidFill>
                  <a:srgbClr val="142A32"/>
                </a:solidFill>
                <a:latin typeface="Cambria" pitchFamily="18" charset="0"/>
              </a:rPr>
              <a:t> — время в минутах, </a:t>
            </a:r>
            <a:r>
              <a:rPr lang="en-US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T</a:t>
            </a:r>
            <a:r>
              <a:rPr lang="ru-RU" sz="2200" i="1" baseline="-25000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0 </a:t>
            </a:r>
            <a:r>
              <a:rPr lang="ru-RU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= </a:t>
            </a:r>
            <a:r>
              <a:rPr lang="en-US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1450</a:t>
            </a:r>
            <a:r>
              <a:rPr lang="ru-RU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К</a:t>
            </a:r>
            <a:r>
              <a:rPr lang="ru-RU" sz="2200" dirty="0">
                <a:solidFill>
                  <a:srgbClr val="FF0000"/>
                </a:solidFill>
                <a:latin typeface="Cambria" pitchFamily="18" charset="0"/>
              </a:rPr>
              <a:t>, </a:t>
            </a:r>
            <a:r>
              <a:rPr lang="en-US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a =</a:t>
            </a:r>
            <a:r>
              <a:rPr lang="ru-RU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- 12,5</a:t>
            </a:r>
            <a:r>
              <a:rPr lang="ru-RU" sz="2200" dirty="0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ru-RU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К/мин</a:t>
            </a:r>
            <a:r>
              <a:rPr lang="en-US" sz="2200" i="1" baseline="30000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2</a:t>
            </a:r>
            <a:r>
              <a:rPr lang="ru-RU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,  </a:t>
            </a:r>
            <a:r>
              <a:rPr lang="en-US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b = 175</a:t>
            </a:r>
            <a:r>
              <a:rPr lang="ru-RU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К/мин</a:t>
            </a:r>
            <a:r>
              <a:rPr lang="ru-RU" sz="2200" b="0" dirty="0">
                <a:solidFill>
                  <a:srgbClr val="142A32"/>
                </a:solidFill>
                <a:latin typeface="Cambria" pitchFamily="18" charset="0"/>
              </a:rPr>
              <a:t>. Известно, что при температуре нагревателя свыше </a:t>
            </a:r>
            <a:r>
              <a:rPr lang="ru-RU" sz="2200" i="1" dirty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1750 К</a:t>
            </a:r>
            <a:r>
              <a:rPr lang="ru-RU" sz="2200" b="0" dirty="0">
                <a:solidFill>
                  <a:srgbClr val="142A32"/>
                </a:solidFill>
                <a:latin typeface="Cambria" pitchFamily="18" charset="0"/>
              </a:rPr>
              <a:t> прибор может испортиться, поэтому его нужно отключать. Определите, через какое наибольшее время после начала работы нужно отключать прибор. Ответ выразите в минутах. </a:t>
            </a:r>
          </a:p>
        </p:txBody>
      </p:sp>
      <p:sp>
        <p:nvSpPr>
          <p:cNvPr id="12" name="Rectangl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95275" y="177334"/>
            <a:ext cx="237597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kumimoji="0" lang="ru-RU" sz="2800" dirty="0">
                <a:solidFill>
                  <a:srgbClr val="333399"/>
                </a:solidFill>
                <a:latin typeface="Cambria" pitchFamily="18" charset="0"/>
                <a:cs typeface="Times New Roman" pitchFamily="18" charset="0"/>
              </a:rPr>
              <a:t>Задание </a:t>
            </a:r>
            <a:r>
              <a:rPr kumimoji="0" lang="ru-RU" sz="2800" dirty="0" smtClean="0">
                <a:solidFill>
                  <a:srgbClr val="333399"/>
                </a:solidFill>
                <a:latin typeface="Cambria" pitchFamily="18" charset="0"/>
                <a:cs typeface="Times New Roman" pitchFamily="18" charset="0"/>
              </a:rPr>
              <a:t>№3</a:t>
            </a:r>
            <a:endParaRPr kumimoji="0" lang="ru-RU" sz="2800" dirty="0">
              <a:solidFill>
                <a:srgbClr val="333399"/>
              </a:solidFill>
              <a:latin typeface="Cambria" pitchFamily="18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5609848"/>
              </p:ext>
            </p:extLst>
          </p:nvPr>
        </p:nvGraphicFramePr>
        <p:xfrm>
          <a:off x="346704" y="3839875"/>
          <a:ext cx="2620541" cy="5506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3" name="Формула" r:id="rId5" imgW="1155700" imgH="241300" progId="Equation.3">
                  <p:embed/>
                </p:oleObj>
              </mc:Choice>
              <mc:Fallback>
                <p:oleObj name="Формула" r:id="rId5" imgW="1155700" imgH="2413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704" y="3839875"/>
                        <a:ext cx="2620541" cy="550684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ln>
                        <a:solidFill>
                          <a:srgbClr val="C0000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1863840"/>
              </p:ext>
            </p:extLst>
          </p:nvPr>
        </p:nvGraphicFramePr>
        <p:xfrm>
          <a:off x="295275" y="4509120"/>
          <a:ext cx="3559176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name="Формула" r:id="rId7" imgW="1841400" imgH="228600" progId="Equation.3">
                  <p:embed/>
                </p:oleObj>
              </mc:Choice>
              <mc:Fallback>
                <p:oleObj name="Формула" r:id="rId7" imgW="184140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75" y="4509120"/>
                        <a:ext cx="3559176" cy="442912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ln>
                        <a:solidFill>
                          <a:srgbClr val="C0000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3573125"/>
              </p:ext>
            </p:extLst>
          </p:nvPr>
        </p:nvGraphicFramePr>
        <p:xfrm>
          <a:off x="312739" y="5084764"/>
          <a:ext cx="3539181" cy="5448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5" name="Формула" r:id="rId9" imgW="1574640" imgH="241200" progId="Equation.3">
                  <p:embed/>
                </p:oleObj>
              </mc:Choice>
              <mc:Fallback>
                <p:oleObj name="Формула" r:id="rId9" imgW="1574640" imgH="2412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739" y="5084764"/>
                        <a:ext cx="3539181" cy="544879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ln>
                        <a:solidFill>
                          <a:srgbClr val="C0000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5601325"/>
              </p:ext>
            </p:extLst>
          </p:nvPr>
        </p:nvGraphicFramePr>
        <p:xfrm>
          <a:off x="4653694" y="3840975"/>
          <a:ext cx="3622501" cy="500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6" name="Формула" r:id="rId11" imgW="1663560" imgH="228600" progId="Equation.3">
                  <p:embed/>
                </p:oleObj>
              </mc:Choice>
              <mc:Fallback>
                <p:oleObj name="Формула" r:id="rId11" imgW="1663560" imgH="2286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3694" y="3840975"/>
                        <a:ext cx="3622501" cy="5005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9355205"/>
              </p:ext>
            </p:extLst>
          </p:nvPr>
        </p:nvGraphicFramePr>
        <p:xfrm>
          <a:off x="4757738" y="4321175"/>
          <a:ext cx="21844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7" name="Формула" r:id="rId13" imgW="990360" imgH="203040" progId="Equation.3">
                  <p:embed/>
                </p:oleObj>
              </mc:Choice>
              <mc:Fallback>
                <p:oleObj name="Формула" r:id="rId13" imgW="9903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757738" y="4321175"/>
                        <a:ext cx="2184400" cy="447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Line 128"/>
          <p:cNvSpPr>
            <a:spLocks noChangeAspect="1" noChangeShapeType="1"/>
          </p:cNvSpPr>
          <p:nvPr/>
        </p:nvSpPr>
        <p:spPr bwMode="auto">
          <a:xfrm>
            <a:off x="4653694" y="5229200"/>
            <a:ext cx="3908425" cy="0"/>
          </a:xfrm>
          <a:prstGeom prst="line">
            <a:avLst/>
          </a:prstGeom>
          <a:noFill/>
          <a:ln w="38100">
            <a:solidFill>
              <a:srgbClr val="000000"/>
            </a:solidFill>
            <a:prstDash val="solid"/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" name="Oval 102"/>
          <p:cNvSpPr>
            <a:spLocks noChangeAspect="1" noChangeArrowheads="1"/>
          </p:cNvSpPr>
          <p:nvPr/>
        </p:nvSpPr>
        <p:spPr bwMode="auto">
          <a:xfrm>
            <a:off x="5580112" y="5157192"/>
            <a:ext cx="144462" cy="141287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Oval 102"/>
          <p:cNvSpPr>
            <a:spLocks noChangeAspect="1" noChangeArrowheads="1"/>
          </p:cNvSpPr>
          <p:nvPr/>
        </p:nvSpPr>
        <p:spPr bwMode="auto">
          <a:xfrm>
            <a:off x="6875810" y="5157192"/>
            <a:ext cx="144462" cy="141287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Text Box 136"/>
          <p:cNvSpPr txBox="1">
            <a:spLocks noChangeAspect="1" noChangeArrowheads="1"/>
          </p:cNvSpPr>
          <p:nvPr/>
        </p:nvSpPr>
        <p:spPr bwMode="auto">
          <a:xfrm>
            <a:off x="5464473" y="5306417"/>
            <a:ext cx="5476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8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="1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136"/>
          <p:cNvSpPr txBox="1">
            <a:spLocks noChangeAspect="1" noChangeArrowheads="1"/>
          </p:cNvSpPr>
          <p:nvPr/>
        </p:nvSpPr>
        <p:spPr bwMode="auto">
          <a:xfrm>
            <a:off x="6674197" y="5320398"/>
            <a:ext cx="5476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8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ru-RU" sz="2800" b="1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36"/>
          <p:cNvSpPr txBox="1">
            <a:spLocks noChangeAspect="1" noChangeArrowheads="1"/>
          </p:cNvSpPr>
          <p:nvPr/>
        </p:nvSpPr>
        <p:spPr bwMode="auto">
          <a:xfrm>
            <a:off x="8288275" y="5229200"/>
            <a:ext cx="5476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" name="AutoShape 94"/>
          <p:cNvGrpSpPr>
            <a:grpSpLocks/>
          </p:cNvGrpSpPr>
          <p:nvPr/>
        </p:nvGrpSpPr>
        <p:grpSpPr bwMode="auto">
          <a:xfrm>
            <a:off x="6746537" y="4752020"/>
            <a:ext cx="1800572" cy="441137"/>
            <a:chOff x="3229" y="2619"/>
            <a:chExt cx="2208" cy="649"/>
          </a:xfrm>
        </p:grpSpPr>
        <p:pic>
          <p:nvPicPr>
            <p:cNvPr id="25" name="AutoShape 94"/>
            <p:cNvPicPr>
              <a:picLocks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9" y="2619"/>
              <a:ext cx="2208" cy="6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Text Box 18"/>
            <p:cNvSpPr txBox="1">
              <a:spLocks noChangeArrowheads="1"/>
            </p:cNvSpPr>
            <p:nvPr/>
          </p:nvSpPr>
          <p:spPr bwMode="auto">
            <a:xfrm rot="16200000">
              <a:off x="4018" y="2129"/>
              <a:ext cx="629" cy="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grpSp>
        <p:nvGrpSpPr>
          <p:cNvPr id="27" name="AutoShape 94"/>
          <p:cNvGrpSpPr>
            <a:grpSpLocks/>
          </p:cNvGrpSpPr>
          <p:nvPr/>
        </p:nvGrpSpPr>
        <p:grpSpPr bwMode="auto">
          <a:xfrm>
            <a:off x="4067944" y="4752020"/>
            <a:ext cx="1800572" cy="441137"/>
            <a:chOff x="3229" y="2619"/>
            <a:chExt cx="2208" cy="649"/>
          </a:xfrm>
        </p:grpSpPr>
        <p:pic>
          <p:nvPicPr>
            <p:cNvPr id="28" name="AutoShape 94"/>
            <p:cNvPicPr>
              <a:picLocks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9" y="2619"/>
              <a:ext cx="2208" cy="6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Text Box 18"/>
            <p:cNvSpPr txBox="1">
              <a:spLocks noChangeArrowheads="1"/>
            </p:cNvSpPr>
            <p:nvPr/>
          </p:nvSpPr>
          <p:spPr bwMode="auto">
            <a:xfrm rot="16200000">
              <a:off x="4018" y="2129"/>
              <a:ext cx="629" cy="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ru-RU"/>
            </a:p>
          </p:txBody>
        </p:sp>
      </p:grpSp>
      <p:sp>
        <p:nvSpPr>
          <p:cNvPr id="30" name="Rectangle 252"/>
          <p:cNvSpPr>
            <a:spLocks noChangeArrowheads="1"/>
          </p:cNvSpPr>
          <p:nvPr/>
        </p:nvSpPr>
        <p:spPr bwMode="auto">
          <a:xfrm>
            <a:off x="5767974" y="5949280"/>
            <a:ext cx="11800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</a:rPr>
              <a:t>Ответ:</a:t>
            </a:r>
          </a:p>
        </p:txBody>
      </p:sp>
      <p:sp>
        <p:nvSpPr>
          <p:cNvPr id="31" name="Rectangle 253"/>
          <p:cNvSpPr>
            <a:spLocks noChangeArrowheads="1"/>
          </p:cNvSpPr>
          <p:nvPr/>
        </p:nvSpPr>
        <p:spPr bwMode="auto">
          <a:xfrm>
            <a:off x="6948040" y="5949280"/>
            <a:ext cx="8187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2</a:t>
            </a: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32" name="Rectangle 252"/>
          <p:cNvSpPr>
            <a:spLocks noChangeArrowheads="1"/>
          </p:cNvSpPr>
          <p:nvPr/>
        </p:nvSpPr>
        <p:spPr bwMode="auto">
          <a:xfrm>
            <a:off x="6474460" y="6304692"/>
            <a:ext cx="23439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ru-RU" sz="2000" b="0" i="1" dirty="0" smtClean="0">
                <a:solidFill>
                  <a:schemeClr val="tx2"/>
                </a:solidFill>
              </a:rPr>
              <a:t>(меньший корень)</a:t>
            </a:r>
            <a:endParaRPr lang="ru-RU" sz="2000" b="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05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7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7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25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0000"/>
                                      </p:to>
                                    </p:animClr>
                                    <p:animClr clrSpc="rgb" dir="cw">
                                      <p:cBhvr>
                                        <p:cTn id="48" dur="25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0000"/>
                                      </p:to>
                                    </p:animClr>
                                    <p:set>
                                      <p:cBhvr>
                                        <p:cTn id="49" dur="25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50" autoRev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000"/>
                            </p:stCondLst>
                            <p:childTnLst>
                              <p:par>
                                <p:cTn id="56" presetID="27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" dur="250" autoRev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0000"/>
                                      </p:to>
                                    </p:animClr>
                                    <p:animClr clrSpc="rgb" dir="cw">
                                      <p:cBhvr>
                                        <p:cTn id="58" dur="250" autoRev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0000"/>
                                      </p:to>
                                    </p:animClr>
                                    <p:set>
                                      <p:cBhvr>
                                        <p:cTn id="59" dur="250" autoRev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250" autoRev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50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7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500"/>
                            </p:stCondLst>
                            <p:childTnLst>
                              <p:par>
                                <p:cTn id="7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7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9" grpId="0" animBg="1"/>
      <p:bldP spid="19" grpId="1" animBg="1"/>
      <p:bldP spid="20" grpId="0" animBg="1"/>
      <p:bldP spid="20" grpId="1" animBg="1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2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130" y="5133099"/>
            <a:ext cx="698259" cy="57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7869" y="2996952"/>
            <a:ext cx="2781300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Прямоугольник 22"/>
          <p:cNvSpPr/>
          <p:nvPr/>
        </p:nvSpPr>
        <p:spPr>
          <a:xfrm>
            <a:off x="7931968" y="3330328"/>
            <a:ext cx="609600" cy="1861783"/>
          </a:xfrm>
          <a:prstGeom prst="rect">
            <a:avLst/>
          </a:prstGeom>
          <a:solidFill>
            <a:srgbClr val="C89F5D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6179368" y="3330328"/>
            <a:ext cx="609600" cy="1861783"/>
          </a:xfrm>
          <a:prstGeom prst="rect">
            <a:avLst/>
          </a:prstGeom>
          <a:solidFill>
            <a:srgbClr val="C89F5D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V="1">
            <a:off x="7931968" y="3177928"/>
            <a:ext cx="0" cy="24941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6788968" y="3025528"/>
            <a:ext cx="0" cy="24941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8084368" y="3254128"/>
            <a:ext cx="954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√2/</a:t>
            </a:r>
            <a:r>
              <a:rPr lang="ru-RU" b="1" dirty="0" smtClean="0">
                <a:solidFill>
                  <a:srgbClr val="C00000"/>
                </a:solidFill>
              </a:rPr>
              <a:t>2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98368" y="317792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-√2/</a:t>
            </a:r>
            <a:r>
              <a:rPr lang="ru-RU" b="1" dirty="0" smtClean="0">
                <a:solidFill>
                  <a:srgbClr val="C00000"/>
                </a:solidFill>
              </a:rPr>
              <a:t>2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26389" y="5519664"/>
            <a:ext cx="49251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0" dirty="0" smtClean="0"/>
              <a:t>Т.к. 0</a:t>
            </a:r>
            <a:r>
              <a:rPr lang="en-US" b="0" dirty="0" smtClean="0"/>
              <a:t>&lt;t&lt;1</a:t>
            </a:r>
            <a:r>
              <a:rPr lang="ru-RU" b="0" dirty="0" smtClean="0"/>
              <a:t>, то</a:t>
            </a:r>
            <a:r>
              <a:rPr lang="en-US" b="0" dirty="0" smtClean="0"/>
              <a:t> </a:t>
            </a:r>
            <a:r>
              <a:rPr lang="ru-RU" b="0" dirty="0" smtClean="0"/>
              <a:t>0</a:t>
            </a:r>
            <a:r>
              <a:rPr lang="en-US" b="0" dirty="0" smtClean="0"/>
              <a:t>&lt;</a:t>
            </a:r>
            <a:r>
              <a:rPr lang="ru-RU" b="0" dirty="0" err="1" smtClean="0"/>
              <a:t>п</a:t>
            </a:r>
            <a:r>
              <a:rPr lang="en-US" b="0" dirty="0" smtClean="0"/>
              <a:t>t&lt;</a:t>
            </a:r>
            <a:r>
              <a:rPr lang="ru-RU" b="0" dirty="0" err="1" smtClean="0"/>
              <a:t>п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ru-RU" b="0" dirty="0" smtClean="0"/>
              <a:t>из промежутка </a:t>
            </a:r>
            <a:r>
              <a:rPr lang="en-US" b="0" dirty="0" smtClean="0"/>
              <a:t>[0;</a:t>
            </a:r>
            <a:r>
              <a:rPr lang="ru-RU" b="0" dirty="0" err="1" smtClean="0"/>
              <a:t>п</a:t>
            </a:r>
            <a:r>
              <a:rPr lang="en-US" b="0" dirty="0" smtClean="0"/>
              <a:t>]</a:t>
            </a:r>
            <a:r>
              <a:rPr lang="ru-RU" b="0" dirty="0" smtClean="0"/>
              <a:t> решением является </a:t>
            </a:r>
            <a:r>
              <a:rPr lang="en-US" b="0" dirty="0" smtClean="0"/>
              <a:t>[0;</a:t>
            </a:r>
            <a:r>
              <a:rPr lang="ru-RU" b="0" dirty="0" err="1" smtClean="0"/>
              <a:t>п</a:t>
            </a:r>
            <a:r>
              <a:rPr lang="ru-RU" b="0" dirty="0" smtClean="0"/>
              <a:t>/4</a:t>
            </a:r>
            <a:r>
              <a:rPr lang="en-US" b="0" dirty="0" smtClean="0"/>
              <a:t>]</a:t>
            </a:r>
            <a:r>
              <a:rPr lang="ru-RU" b="0" dirty="0" smtClean="0"/>
              <a:t>,</a:t>
            </a:r>
            <a:r>
              <a:rPr lang="en-US" b="0" dirty="0" smtClean="0"/>
              <a:t> [3</a:t>
            </a:r>
            <a:r>
              <a:rPr lang="ru-RU" b="0" dirty="0" err="1" smtClean="0"/>
              <a:t>п</a:t>
            </a:r>
            <a:r>
              <a:rPr lang="ru-RU" b="0" dirty="0" smtClean="0"/>
              <a:t>/4</a:t>
            </a:r>
            <a:r>
              <a:rPr lang="en-US" b="0" dirty="0" smtClean="0"/>
              <a:t>;</a:t>
            </a:r>
            <a:r>
              <a:rPr lang="ru-RU" b="0" dirty="0" err="1" smtClean="0"/>
              <a:t>п</a:t>
            </a:r>
            <a:r>
              <a:rPr lang="en-US" b="0" dirty="0" smtClean="0"/>
              <a:t>]</a:t>
            </a:r>
            <a:r>
              <a:rPr lang="ru-RU" b="0" dirty="0" smtClean="0"/>
              <a:t>, что составляет 50%</a:t>
            </a:r>
            <a:endParaRPr lang="ru-RU" b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/>
              <p:cNvSpPr txBox="1"/>
              <p:nvPr/>
            </p:nvSpPr>
            <p:spPr>
              <a:xfrm>
                <a:off x="179512" y="609600"/>
                <a:ext cx="8784975" cy="2417457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2000" b="0" dirty="0" smtClean="0">
                    <a:latin typeface="Cambria" pitchFamily="18" charset="0"/>
                  </a:rPr>
                  <a:t>Груз массой 0,08 кг колеблется на пружине со скоростью, меняющейся по закону</a:t>
                </a:r>
                <a:r>
                  <a:rPr lang="en-US" sz="2000" b="0" dirty="0" smtClean="0">
                    <a:latin typeface="Cambria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/>
                      </a:rPr>
                      <m:t>𝒗</m:t>
                    </m:r>
                    <m:d>
                      <m:dPr>
                        <m:ctrlPr>
                          <a:rPr lang="en-US" sz="2000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</a:rPr>
                          <m:t>𝒕</m:t>
                        </m:r>
                      </m:e>
                    </m:d>
                    <m:r>
                      <a:rPr lang="en-US" sz="2000" b="1" i="1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sz="2000" b="1" i="1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/>
                      </a:rPr>
                      <m:t>𝟎</m:t>
                    </m:r>
                    <m:r>
                      <a:rPr lang="en-US" sz="2000" b="1" i="1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/>
                      </a:rPr>
                      <m:t>,</m:t>
                    </m:r>
                    <m:r>
                      <a:rPr lang="en-US" sz="2000" b="1" i="1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/>
                      </a:rPr>
                      <m:t>𝟓</m:t>
                    </m:r>
                    <m:r>
                      <a:rPr lang="en-US" sz="2000" b="1" i="1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/>
                      </a:rPr>
                      <m:t>𝒄𝒐𝒔</m:t>
                    </m:r>
                    <m:r>
                      <a:rPr lang="en-US" sz="2000" b="1" i="1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/>
                        <a:ea typeface="Cambria Math"/>
                      </a:rPr>
                      <m:t>𝝅</m:t>
                    </m:r>
                    <m:r>
                      <a:rPr lang="en-US" sz="2000" b="1" i="1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/>
                        <a:ea typeface="Cambria Math"/>
                      </a:rPr>
                      <m:t>𝒕</m:t>
                    </m:r>
                  </m:oMath>
                </a14:m>
                <a:r>
                  <a:rPr lang="ru-RU" sz="2000" b="0" dirty="0" smtClean="0">
                    <a:latin typeface="Cambria" pitchFamily="18" charset="0"/>
                  </a:rPr>
                  <a:t>, где </a:t>
                </a:r>
                <a:r>
                  <a:rPr lang="ru-RU" sz="2000" b="0" i="1" dirty="0" smtClean="0">
                    <a:latin typeface="Cambria" pitchFamily="18" charset="0"/>
                  </a:rPr>
                  <a:t>t</a:t>
                </a:r>
                <a:r>
                  <a:rPr lang="ru-RU" sz="2000" b="0" dirty="0" smtClean="0">
                    <a:latin typeface="Cambria" pitchFamily="18" charset="0"/>
                  </a:rPr>
                  <a:t> — время в секундах. Кинетическая энергия груза вычисляется по формуле </a:t>
                </a:r>
                <a14:m>
                  <m:oMath xmlns:m="http://schemas.openxmlformats.org/officeDocument/2006/math">
                    <m:r>
                      <a:rPr lang="en-US" sz="2000" b="1" i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/>
                      </a:rPr>
                      <m:t>𝑬</m:t>
                    </m:r>
                    <m:r>
                      <a:rPr lang="en-US" sz="2000" b="1" i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 dirty="0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 dirty="0" smtClean="0">
                                <a:solidFill>
                                  <a:schemeClr val="tx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1" i="1" dirty="0" smtClean="0">
                                <a:solidFill>
                                  <a:schemeClr val="tx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𝒎𝒗</m:t>
                            </m:r>
                          </m:e>
                          <m:sup>
                            <m:r>
                              <a:rPr lang="en-US" sz="2000" b="1" i="1" dirty="0" smtClean="0">
                                <a:solidFill>
                                  <a:schemeClr val="tx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2000" b="1" i="1" dirty="0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2000" b="0" dirty="0" smtClean="0">
                    <a:latin typeface="Cambria" pitchFamily="18" charset="0"/>
                  </a:rPr>
                  <a:t>, где </a:t>
                </a:r>
                <a:r>
                  <a:rPr lang="ru-RU" sz="2000" b="0" i="1" dirty="0" smtClean="0">
                    <a:latin typeface="Cambria" pitchFamily="18" charset="0"/>
                  </a:rPr>
                  <a:t>m</a:t>
                </a:r>
                <a:r>
                  <a:rPr lang="ru-RU" sz="2000" b="0" dirty="0" smtClean="0">
                    <a:latin typeface="Cambria" pitchFamily="18" charset="0"/>
                  </a:rPr>
                  <a:t> — масса груза (в кг), </a:t>
                </a:r>
                <a:r>
                  <a:rPr lang="ru-RU" sz="2000" b="0" i="1" dirty="0" smtClean="0">
                    <a:latin typeface="Cambria" pitchFamily="18" charset="0"/>
                  </a:rPr>
                  <a:t>v</a:t>
                </a:r>
                <a:r>
                  <a:rPr lang="ru-RU" sz="2000" b="0" dirty="0" smtClean="0">
                    <a:latin typeface="Cambria" pitchFamily="18" charset="0"/>
                  </a:rPr>
                  <a:t> — скорость груза (в м/с). Определите, какую долю времени из первой секунды после начала движения кинетическая энергия груза будет не менее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/>
                      </a:rPr>
                      <m:t>𝟓</m:t>
                    </m:r>
                    <m:r>
                      <a:rPr lang="en-US" sz="2000" b="1" i="1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en-US" sz="2000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0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𝟏𝟎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0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ru-RU" sz="2000" b="0" dirty="0" smtClean="0">
                    <a:latin typeface="Cambria" pitchFamily="18" charset="0"/>
                  </a:rPr>
                  <a:t> Дж. </a:t>
                </a:r>
                <a:r>
                  <a:rPr lang="ru-RU" sz="2000" b="0" dirty="0" smtClean="0">
                    <a:latin typeface="Cambria" pitchFamily="18" charset="0"/>
                  </a:rPr>
                  <a:t> Ответ </a:t>
                </a:r>
                <a:r>
                  <a:rPr lang="ru-RU" sz="2000" b="0" dirty="0" smtClean="0">
                    <a:latin typeface="Cambria" pitchFamily="18" charset="0"/>
                  </a:rPr>
                  <a:t>выразите десятичной дробью, если нужно, округлите до сотых. </a:t>
                </a:r>
                <a:endParaRPr lang="ru-RU" sz="2000" b="0" dirty="0">
                  <a:latin typeface="Cambria" pitchFamily="18" charset="0"/>
                </a:endParaRPr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609600"/>
                <a:ext cx="8784975" cy="2417457"/>
              </a:xfrm>
              <a:prstGeom prst="rect">
                <a:avLst/>
              </a:prstGeom>
              <a:blipFill rotWithShape="1">
                <a:blip r:embed="rId5"/>
                <a:stretch>
                  <a:fillRect l="-623" t="-1003" r="-139" b="-375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95275" y="177334"/>
            <a:ext cx="237597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kumimoji="0" lang="ru-RU" sz="2800" dirty="0">
                <a:solidFill>
                  <a:srgbClr val="333399"/>
                </a:solidFill>
                <a:latin typeface="Cambria" pitchFamily="18" charset="0"/>
                <a:cs typeface="Times New Roman" pitchFamily="18" charset="0"/>
              </a:rPr>
              <a:t>Задание </a:t>
            </a:r>
            <a:r>
              <a:rPr kumimoji="0" lang="ru-RU" sz="2800" dirty="0" smtClean="0">
                <a:solidFill>
                  <a:srgbClr val="333399"/>
                </a:solidFill>
                <a:latin typeface="Cambria" pitchFamily="18" charset="0"/>
                <a:cs typeface="Times New Roman" pitchFamily="18" charset="0"/>
              </a:rPr>
              <a:t>№4</a:t>
            </a:r>
            <a:endParaRPr kumimoji="0" lang="ru-RU" sz="2800" dirty="0">
              <a:solidFill>
                <a:srgbClr val="333399"/>
              </a:solidFill>
              <a:latin typeface="Cambria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307882" y="3116151"/>
                <a:ext cx="1164037" cy="653384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𝑬</m:t>
                      </m:r>
                      <m:r>
                        <a:rPr lang="en-US" i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dirty="0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 dirty="0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𝒎𝒗</m:t>
                              </m:r>
                            </m:e>
                            <m:sup>
                              <m:r>
                                <a:rPr lang="en-US" i="1" dirty="0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i="1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882" y="3116151"/>
                <a:ext cx="1164037" cy="65338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1749483" y="3396734"/>
                <a:ext cx="1958420" cy="369332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𝒗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US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𝟎</m:t>
                      </m:r>
                      <m:r>
                        <a:rPr lang="en-US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,</m:t>
                      </m:r>
                      <m:r>
                        <a:rPr lang="en-US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𝟓</m:t>
                      </m:r>
                      <m:r>
                        <a:rPr lang="en-US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𝒄𝒐𝒔</m:t>
                      </m:r>
                      <m:r>
                        <a:rPr lang="en-US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en-US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𝒕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9483" y="3396734"/>
                <a:ext cx="195842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Прямоугольник 31"/>
              <p:cNvSpPr/>
              <p:nvPr/>
            </p:nvSpPr>
            <p:spPr>
              <a:xfrm>
                <a:off x="273748" y="3866690"/>
                <a:ext cx="3434155" cy="810478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2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= </m:t>
                      </m:r>
                      <m:r>
                        <a:rPr lang="en-US" sz="22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&gt; </m:t>
                      </m:r>
                      <m:r>
                        <a:rPr lang="en-US" sz="2200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𝑬</m:t>
                      </m:r>
                      <m:r>
                        <a:rPr lang="en-US" sz="2200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200" i="1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200" i="1" dirty="0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200" i="1" dirty="0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𝒎</m:t>
                              </m:r>
                              <m:r>
                                <a:rPr lang="ru-RU" sz="2200" b="1" i="1" dirty="0" smtClean="0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2200" i="1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𝟎</m:t>
                              </m:r>
                              <m:r>
                                <a:rPr lang="en-US" sz="2200" i="1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sz="2200" i="1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𝟓</m:t>
                              </m:r>
                              <m:r>
                                <a:rPr lang="en-US" sz="2200" i="1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𝒄𝒐𝒔</m:t>
                              </m:r>
                              <m:r>
                                <a:rPr lang="en-US" sz="2200" i="1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𝝅</m:t>
                              </m:r>
                              <m:r>
                                <a:rPr lang="en-US" sz="2200" i="1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𝒕</m:t>
                              </m:r>
                              <m:r>
                                <a:rPr lang="ru-RU" sz="2200" b="1" i="1" smtClean="0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  <m:r>
                                <m:rPr>
                                  <m:nor/>
                                </m:rPr>
                                <a:rPr lang="ru-RU" sz="2200" dirty="0"/>
                                <m:t> </m:t>
                              </m:r>
                            </m:e>
                            <m:sup>
                              <m:r>
                                <a:rPr lang="en-US" sz="2200" i="1" dirty="0">
                                  <a:solidFill>
                                    <a:schemeClr val="tx2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2200" i="1" dirty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2200" dirty="0"/>
              </a:p>
            </p:txBody>
          </p:sp>
        </mc:Choice>
        <mc:Fallback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48" y="3866690"/>
                <a:ext cx="3434155" cy="81047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Прямоугольник 32"/>
              <p:cNvSpPr/>
              <p:nvPr/>
            </p:nvSpPr>
            <p:spPr>
              <a:xfrm>
                <a:off x="273686" y="4797152"/>
                <a:ext cx="3434218" cy="438582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ru-RU" b="0" dirty="0" smtClean="0">
                    <a:solidFill>
                      <a:schemeClr val="tx2">
                        <a:lumMod val="75000"/>
                      </a:schemeClr>
                    </a:solidFill>
                  </a:rPr>
                  <a:t>доля</a:t>
                </a:r>
                <a:r>
                  <a:rPr lang="ru-RU" sz="2200" dirty="0" smtClean="0">
                    <a:solidFill>
                      <a:schemeClr val="tx2">
                        <a:lumMod val="75000"/>
                      </a:schemeClr>
                    </a:solidFill>
                  </a:rPr>
                  <a:t> </a:t>
                </a:r>
                <a:r>
                  <a:rPr lang="en-US" sz="2200" dirty="0" smtClean="0">
                    <a:solidFill>
                      <a:schemeClr val="tx2">
                        <a:lumMod val="75000"/>
                      </a:schemeClr>
                    </a:solidFill>
                  </a:rPr>
                  <a:t>t</a:t>
                </a:r>
                <a:r>
                  <a:rPr lang="ru-RU" sz="2200" dirty="0">
                    <a:solidFill>
                      <a:schemeClr val="tx2">
                        <a:lumMod val="75000"/>
                      </a:schemeClr>
                    </a:solidFill>
                  </a:rPr>
                  <a:t> </a:t>
                </a:r>
                <a:r>
                  <a:rPr lang="ru-RU" sz="2200" dirty="0" smtClean="0">
                    <a:solidFill>
                      <a:schemeClr val="tx2">
                        <a:lumMod val="75000"/>
                      </a:schemeClr>
                    </a:solidFill>
                  </a:rPr>
                  <a:t>- ? </a:t>
                </a:r>
                <a:r>
                  <a:rPr lang="ru-RU" b="0" dirty="0" smtClean="0">
                    <a:solidFill>
                      <a:schemeClr val="tx2">
                        <a:lumMod val="75000"/>
                      </a:schemeClr>
                    </a:solidFill>
                  </a:rPr>
                  <a:t>при</a:t>
                </a:r>
                <a:r>
                  <a:rPr lang="ru-RU" sz="2200" dirty="0" smtClean="0">
                    <a:solidFill>
                      <a:schemeClr val="tx2">
                        <a:lumMod val="7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/>
                      </a:rPr>
                      <m:t>𝑬</m:t>
                    </m:r>
                    <m:r>
                      <a:rPr lang="en-US" sz="2200" i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/>
                        <a:ea typeface="Cambria Math"/>
                      </a:rPr>
                      <m:t>≥</m:t>
                    </m:r>
                    <m:r>
                      <a:rPr lang="ru-RU" sz="2200" b="1" i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/>
                        <a:ea typeface="Cambria Math"/>
                      </a:rPr>
                      <m:t>𝟓</m:t>
                    </m:r>
                    <m:r>
                      <a:rPr lang="ru-RU" sz="2200" b="1" i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ru-RU" sz="2200" b="1" i="1" dirty="0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ru-RU" sz="2200" b="1" i="1" dirty="0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𝟏𝟎</m:t>
                        </m:r>
                      </m:e>
                      <m:sup>
                        <m:r>
                          <a:rPr lang="ru-RU" sz="2200" b="1" i="1" dirty="0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ru-RU" sz="2200" b="1" i="1" dirty="0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</m:sup>
                    </m:sSup>
                  </m:oMath>
                </a14:m>
                <a:endParaRPr lang="ru-RU" sz="2200" dirty="0"/>
              </a:p>
            </p:txBody>
          </p:sp>
        </mc:Choice>
        <mc:Fallback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686" y="4797152"/>
                <a:ext cx="3434218" cy="438582"/>
              </a:xfrm>
              <a:prstGeom prst="rect">
                <a:avLst/>
              </a:prstGeom>
              <a:blipFill rotWithShape="1">
                <a:blip r:embed="rId10"/>
                <a:stretch>
                  <a:fillRect l="-1416" t="-4054" b="-2567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280404" y="5233627"/>
                <a:ext cx="3183998" cy="6728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ru-RU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0,08</m:t>
                              </m:r>
                              <m:r>
                                <a:rPr lang="ru-RU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ru-RU" b="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0,5</m:t>
                              </m:r>
                              <m:r>
                                <a:rPr lang="en-US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US" b="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r>
                                <a:rPr lang="en-US" b="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  <m:r>
                                <a:rPr lang="ru-RU" b="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  <m:r>
                                <m:rPr>
                                  <m:nor/>
                                </m:rPr>
                                <a:rPr lang="ru-RU" b="0" dirty="0">
                                  <a:solidFill>
                                    <a:schemeClr val="tx1"/>
                                  </a:solidFill>
                                </a:rPr>
                                <m:t> </m:t>
                              </m:r>
                            </m:e>
                            <m:sup>
                              <m:r>
                                <a:rPr lang="en-US" b="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ru-RU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5∙</m:t>
                      </m:r>
                      <m:sSup>
                        <m:sSupPr>
                          <m:ctrlPr>
                            <a:rPr lang="ru-RU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ru-RU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ru-RU" b="0" i="1" dirty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ru-RU" b="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404" y="5233627"/>
                <a:ext cx="3183998" cy="672813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>
                <a:off x="467544" y="5906440"/>
                <a:ext cx="167956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000" b="0" i="1" dirty="0">
                            <a:latin typeface="Cambria Math"/>
                          </a:rPr>
                          <m:t>(</m:t>
                        </m:r>
                        <m:r>
                          <a:rPr lang="en-US" sz="2000" b="0" i="1">
                            <a:latin typeface="Cambria Math"/>
                          </a:rPr>
                          <m:t>𝑐𝑜𝑠</m:t>
                        </m:r>
                        <m:r>
                          <a:rPr lang="en-US" sz="2000" b="0" i="1">
                            <a:latin typeface="Cambria Math"/>
                            <a:ea typeface="Cambria Math"/>
                          </a:rPr>
                          <m:t>𝜋</m:t>
                        </m:r>
                        <m:r>
                          <a:rPr lang="en-US" sz="2000" b="0" i="1">
                            <a:latin typeface="Cambria Math"/>
                            <a:ea typeface="Cambria Math"/>
                          </a:rPr>
                          <m:t>𝑡</m:t>
                        </m:r>
                        <m:r>
                          <a:rPr lang="ru-RU" sz="2000" b="0" i="1">
                            <a:latin typeface="Cambria Math"/>
                            <a:ea typeface="Cambria Math"/>
                          </a:rPr>
                          <m:t>)</m:t>
                        </m:r>
                      </m:e>
                      <m:sup>
                        <m:r>
                          <a:rPr lang="en-US" sz="2000" b="0" i="1" dirty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000" b="0" dirty="0" smtClean="0">
                    <a:latin typeface="Cambria Math"/>
                    <a:ea typeface="Cambria Math"/>
                  </a:rPr>
                  <a:t>≥0,5</a:t>
                </a:r>
                <a:endParaRPr lang="ru-RU" sz="2000" b="0" dirty="0"/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906440"/>
                <a:ext cx="1679562" cy="400110"/>
              </a:xfrm>
              <a:prstGeom prst="rect">
                <a:avLst/>
              </a:prstGeom>
              <a:blipFill rotWithShape="1">
                <a:blip r:embed="rId12"/>
                <a:stretch>
                  <a:fillRect l="-1818" t="-7576" r="-2909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Прямоугольник 34"/>
              <p:cNvSpPr/>
              <p:nvPr/>
            </p:nvSpPr>
            <p:spPr>
              <a:xfrm>
                <a:off x="343905" y="6151568"/>
                <a:ext cx="1405578" cy="5828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|</m:t>
                    </m:r>
                    <m:r>
                      <a:rPr lang="en-US" sz="2000" b="0" i="1" smtClean="0">
                        <a:latin typeface="Cambria Math"/>
                      </a:rPr>
                      <m:t>𝑐𝑜𝑠</m:t>
                    </m:r>
                    <m:r>
                      <a:rPr lang="en-US" sz="2000" b="0" i="1"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sz="2000" b="0" i="1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|</m:t>
                    </m:r>
                  </m:oMath>
                </a14:m>
                <a:r>
                  <a:rPr lang="ru-RU" sz="2000" b="0" dirty="0" smtClean="0">
                    <a:latin typeface="Cambria Math"/>
                    <a:ea typeface="Cambria Math"/>
                  </a:rPr>
                  <a:t>≥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0" i="1" dirty="0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sz="2000" b="0" i="1" dirty="0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b="0" i="1" dirty="0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sz="2000" b="0" i="1" dirty="0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ru-RU" sz="2000" b="0" dirty="0"/>
              </a:p>
            </p:txBody>
          </p:sp>
        </mc:Choice>
        <mc:Fallback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905" y="6151568"/>
                <a:ext cx="1405578" cy="582852"/>
              </a:xfrm>
              <a:prstGeom prst="rect">
                <a:avLst/>
              </a:prstGeom>
              <a:blipFill rotWithShape="1">
                <a:blip r:embed="rId13"/>
                <a:stretch>
                  <a:fillRect b="-52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252"/>
          <p:cNvSpPr>
            <a:spLocks noChangeArrowheads="1"/>
          </p:cNvSpPr>
          <p:nvPr/>
        </p:nvSpPr>
        <p:spPr bwMode="auto">
          <a:xfrm>
            <a:off x="5767974" y="6279703"/>
            <a:ext cx="11800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</a:rPr>
              <a:t>Ответ:</a:t>
            </a:r>
          </a:p>
        </p:txBody>
      </p:sp>
      <p:sp>
        <p:nvSpPr>
          <p:cNvPr id="37" name="Rectangle 253"/>
          <p:cNvSpPr>
            <a:spLocks noChangeArrowheads="1"/>
          </p:cNvSpPr>
          <p:nvPr/>
        </p:nvSpPr>
        <p:spPr bwMode="auto">
          <a:xfrm>
            <a:off x="6948040" y="6279703"/>
            <a:ext cx="8187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0,5</a:t>
            </a:r>
            <a:endParaRPr lang="ru-RU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846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482289"/>
            <a:ext cx="83529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0" dirty="0" smtClean="0"/>
              <a:t>	Лекция «Практико-</a:t>
            </a:r>
            <a:r>
              <a:rPr lang="ru-RU" b="0" dirty="0" err="1" smtClean="0"/>
              <a:t>ориентиррванные</a:t>
            </a:r>
            <a:r>
              <a:rPr lang="ru-RU" b="0" dirty="0" smtClean="0"/>
              <a:t> задания ЕГЭ по математике. Задание В12» - последняя в цикле лекций, посвященных подготовке к ЕГЭ.  	Из всего многообразием заданий ОТКРЫТОГО  БАНКА ЕГЭ по математике мы смогли посмотреть лишь малую  его часть. А чтобы научиться решать задачи , надо их решать. Это не всегда просто, но дорогу осилит идущий. Удачи вам в нелегком пути познания и радости новых открытий</a:t>
            </a: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379466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bdc44ecf6e6d8a869deac90c2f580d97fbcdfea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Company Meeting">
  <a:themeElements>
    <a:clrScheme name="3_Company Meeting 10">
      <a:dk1>
        <a:srgbClr val="424262"/>
      </a:dk1>
      <a:lt1>
        <a:srgbClr val="FFFFFF"/>
      </a:lt1>
      <a:dk2>
        <a:srgbClr val="333399"/>
      </a:dk2>
      <a:lt2>
        <a:srgbClr val="A4AEC2"/>
      </a:lt2>
      <a:accent1>
        <a:srgbClr val="B1C7E7"/>
      </a:accent1>
      <a:accent2>
        <a:srgbClr val="494983"/>
      </a:accent2>
      <a:accent3>
        <a:srgbClr val="FFFFFF"/>
      </a:accent3>
      <a:accent4>
        <a:srgbClr val="373753"/>
      </a:accent4>
      <a:accent5>
        <a:srgbClr val="D5E0F1"/>
      </a:accent5>
      <a:accent6>
        <a:srgbClr val="414176"/>
      </a:accent6>
      <a:hlink>
        <a:srgbClr val="142A32"/>
      </a:hlink>
      <a:folHlink>
        <a:srgbClr val="3E688E"/>
      </a:folHlink>
    </a:clrScheme>
    <a:fontScheme name="3_Company Meeting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Company Meeting 1">
        <a:dk1>
          <a:srgbClr val="8383AD"/>
        </a:dk1>
        <a:lt1>
          <a:srgbClr val="FEFED6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EFEE8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mpany Meeting 2">
        <a:dk1>
          <a:srgbClr val="8383AD"/>
        </a:dk1>
        <a:lt1>
          <a:srgbClr val="FFFFFF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FFFFF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mpany Meeting 3">
        <a:dk1>
          <a:srgbClr val="4D4D4D"/>
        </a:dk1>
        <a:lt1>
          <a:srgbClr val="FFFFFF"/>
        </a:lt1>
        <a:dk2>
          <a:srgbClr val="000000"/>
        </a:dk2>
        <a:lt2>
          <a:srgbClr val="969696"/>
        </a:lt2>
        <a:accent1>
          <a:srgbClr val="DDDDDD"/>
        </a:accent1>
        <a:accent2>
          <a:srgbClr val="5F5F5F"/>
        </a:accent2>
        <a:accent3>
          <a:srgbClr val="FFFFFF"/>
        </a:accent3>
        <a:accent4>
          <a:srgbClr val="404040"/>
        </a:accent4>
        <a:accent5>
          <a:srgbClr val="EBEBEB"/>
        </a:accent5>
        <a:accent6>
          <a:srgbClr val="555555"/>
        </a:accent6>
        <a:hlink>
          <a:srgbClr val="C0C0C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mpany Meeting 4">
        <a:dk1>
          <a:srgbClr val="424262"/>
        </a:dk1>
        <a:lt1>
          <a:srgbClr val="FFFFFF"/>
        </a:lt1>
        <a:dk2>
          <a:srgbClr val="22659C"/>
        </a:dk2>
        <a:lt2>
          <a:srgbClr val="A4AEC2"/>
        </a:lt2>
        <a:accent1>
          <a:srgbClr val="B1C7E7"/>
        </a:accent1>
        <a:accent2>
          <a:srgbClr val="494983"/>
        </a:accent2>
        <a:accent3>
          <a:srgbClr val="FFFFFF"/>
        </a:accent3>
        <a:accent4>
          <a:srgbClr val="373753"/>
        </a:accent4>
        <a:accent5>
          <a:srgbClr val="D5E0F1"/>
        </a:accent5>
        <a:accent6>
          <a:srgbClr val="414176"/>
        </a:accent6>
        <a:hlink>
          <a:srgbClr val="6EADC4"/>
        </a:hlink>
        <a:folHlink>
          <a:srgbClr val="3E6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mpany Meeting 5">
        <a:dk1>
          <a:srgbClr val="000000"/>
        </a:dk1>
        <a:lt1>
          <a:srgbClr val="FFFFFF"/>
        </a:lt1>
        <a:dk2>
          <a:srgbClr val="404176"/>
        </a:dk2>
        <a:lt2>
          <a:srgbClr val="969696"/>
        </a:lt2>
        <a:accent1>
          <a:srgbClr val="B4CD81"/>
        </a:accent1>
        <a:accent2>
          <a:srgbClr val="717EB5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6672A4"/>
        </a:accent6>
        <a:hlink>
          <a:srgbClr val="D793C2"/>
        </a:hlink>
        <a:folHlink>
          <a:srgbClr val="8267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mpany Meeting 6">
        <a:dk1>
          <a:srgbClr val="111111"/>
        </a:dk1>
        <a:lt1>
          <a:srgbClr val="FAF5D2"/>
        </a:lt1>
        <a:dk2>
          <a:srgbClr val="4D4D4D"/>
        </a:dk2>
        <a:lt2>
          <a:srgbClr val="D0C59E"/>
        </a:lt2>
        <a:accent1>
          <a:srgbClr val="BABE90"/>
        </a:accent1>
        <a:accent2>
          <a:srgbClr val="666699"/>
        </a:accent2>
        <a:accent3>
          <a:srgbClr val="B2B2B2"/>
        </a:accent3>
        <a:accent4>
          <a:srgbClr val="D6D1B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mpany Meeting 7">
        <a:dk1>
          <a:srgbClr val="333399"/>
        </a:dk1>
        <a:lt1>
          <a:srgbClr val="FEFED6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EFEE8"/>
        </a:accent3>
        <a:accent4>
          <a:srgbClr val="2A2A82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mpany Meeting 8">
        <a:dk1>
          <a:srgbClr val="333399"/>
        </a:dk1>
        <a:lt1>
          <a:srgbClr val="FEFED6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EFEE8"/>
        </a:accent3>
        <a:accent4>
          <a:srgbClr val="2A2A82"/>
        </a:accent4>
        <a:accent5>
          <a:srgbClr val="D9DBC6"/>
        </a:accent5>
        <a:accent6>
          <a:srgbClr val="5C5C8A"/>
        </a:accent6>
        <a:hlink>
          <a:srgbClr val="977B35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mpany Meeting 9">
        <a:dk1>
          <a:srgbClr val="424262"/>
        </a:dk1>
        <a:lt1>
          <a:srgbClr val="FFFFFF"/>
        </a:lt1>
        <a:dk2>
          <a:srgbClr val="22659C"/>
        </a:dk2>
        <a:lt2>
          <a:srgbClr val="A4AEC2"/>
        </a:lt2>
        <a:accent1>
          <a:srgbClr val="B1C7E7"/>
        </a:accent1>
        <a:accent2>
          <a:srgbClr val="494983"/>
        </a:accent2>
        <a:accent3>
          <a:srgbClr val="FFFFFF"/>
        </a:accent3>
        <a:accent4>
          <a:srgbClr val="373753"/>
        </a:accent4>
        <a:accent5>
          <a:srgbClr val="D5E0F1"/>
        </a:accent5>
        <a:accent6>
          <a:srgbClr val="414176"/>
        </a:accent6>
        <a:hlink>
          <a:srgbClr val="142A32"/>
        </a:hlink>
        <a:folHlink>
          <a:srgbClr val="3E6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mpany Meeting 10">
        <a:dk1>
          <a:srgbClr val="424262"/>
        </a:dk1>
        <a:lt1>
          <a:srgbClr val="FFFFFF"/>
        </a:lt1>
        <a:dk2>
          <a:srgbClr val="333399"/>
        </a:dk2>
        <a:lt2>
          <a:srgbClr val="A4AEC2"/>
        </a:lt2>
        <a:accent1>
          <a:srgbClr val="B1C7E7"/>
        </a:accent1>
        <a:accent2>
          <a:srgbClr val="494983"/>
        </a:accent2>
        <a:accent3>
          <a:srgbClr val="FFFFFF"/>
        </a:accent3>
        <a:accent4>
          <a:srgbClr val="373753"/>
        </a:accent4>
        <a:accent5>
          <a:srgbClr val="D5E0F1"/>
        </a:accent5>
        <a:accent6>
          <a:srgbClr val="414176"/>
        </a:accent6>
        <a:hlink>
          <a:srgbClr val="142A32"/>
        </a:hlink>
        <a:folHlink>
          <a:srgbClr val="3E6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466</TotalTime>
  <Words>431</Words>
  <Application>Microsoft Office PowerPoint</Application>
  <PresentationFormat>Экран (4:3)</PresentationFormat>
  <Paragraphs>69</Paragraphs>
  <Slides>6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Главная</vt:lpstr>
      <vt:lpstr>3_Company Meeting</vt:lpstr>
      <vt:lpstr>Формула</vt:lpstr>
      <vt:lpstr>Microsoft Equation 3.0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B12_vit</dc:title>
  <dc:creator>Вика</dc:creator>
  <cp:lastModifiedBy>Светлана</cp:lastModifiedBy>
  <cp:revision>24</cp:revision>
  <dcterms:created xsi:type="dcterms:W3CDTF">2010-03-21T14:29:05Z</dcterms:created>
  <dcterms:modified xsi:type="dcterms:W3CDTF">2013-04-11T23:33:24Z</dcterms:modified>
</cp:coreProperties>
</file>