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84" r:id="rId4"/>
    <p:sldId id="285" r:id="rId5"/>
    <p:sldId id="286" r:id="rId6"/>
    <p:sldId id="287" r:id="rId7"/>
    <p:sldId id="288" r:id="rId8"/>
    <p:sldId id="283" r:id="rId9"/>
    <p:sldId id="262" r:id="rId10"/>
    <p:sldId id="259" r:id="rId11"/>
    <p:sldId id="266" r:id="rId12"/>
    <p:sldId id="270" r:id="rId13"/>
    <p:sldId id="271" r:id="rId14"/>
    <p:sldId id="267" r:id="rId15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6EFDF-A5F2-445C-B8C4-F0A70D10623C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A0BD1-32E8-47CA-B4CA-746DD34612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76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384530-3A46-450B-82C2-1E626475D16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45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86EA0-1939-47C1-963C-22712FD253F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24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085B7-2D58-40BB-978A-3E616F47F6C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336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F4876-C550-4905-B980-24A4B43B8D7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153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F4876-C550-4905-B980-24A4B43B8D7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801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085B7-2D58-40BB-978A-3E616F47F6C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15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783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97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664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5AB590B-50CE-4029-A09D-25EE57BBC63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03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04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19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046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11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3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40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91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12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12C8D-4334-4131-833A-2141E0586EB1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0445B-904D-4FBC-BEA1-7D366063CD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jpe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47.wmf"/><Relationship Id="rId5" Type="http://schemas.openxmlformats.org/officeDocument/2006/relationships/image" Target="../media/image48.png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110.png"/><Relationship Id="rId9" Type="http://schemas.openxmlformats.org/officeDocument/2006/relationships/image" Target="../media/image4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jpe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2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8.wmf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3.png"/><Relationship Id="rId5" Type="http://schemas.openxmlformats.org/officeDocument/2006/relationships/image" Target="../media/image7.wmf"/><Relationship Id="rId10" Type="http://schemas.openxmlformats.org/officeDocument/2006/relationships/image" Target="../media/image12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8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7.wmf"/><Relationship Id="rId5" Type="http://schemas.openxmlformats.org/officeDocument/2006/relationships/image" Target="../media/image20.png"/><Relationship Id="rId10" Type="http://schemas.openxmlformats.org/officeDocument/2006/relationships/oleObject" Target="../embeddings/oleObject7.bin"/><Relationship Id="rId4" Type="http://schemas.openxmlformats.org/officeDocument/2006/relationships/image" Target="../media/image19.png"/><Relationship Id="rId9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microsoft.com/office/2007/relationships/hdphoto" Target="../media/hdphoto1.wdp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png"/><Relationship Id="rId5" Type="http://schemas.openxmlformats.org/officeDocument/2006/relationships/image" Target="../media/image30.png"/><Relationship Id="rId4" Type="http://schemas.openxmlformats.org/officeDocument/2006/relationships/image" Target="../media/image28.wmf"/><Relationship Id="rId9" Type="http://schemas.openxmlformats.org/officeDocument/2006/relationships/image" Target="../media/image2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http://www.mathege.ru/or/GetAttachment?attId=2378" TargetMode="External"/><Relationship Id="rId4" Type="http://schemas.openxmlformats.org/officeDocument/2006/relationships/image" Target="../media/image3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32656"/>
            <a:ext cx="84346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Здравствуйте!</a:t>
            </a:r>
          </a:p>
          <a:p>
            <a:r>
              <a:rPr lang="ru-RU" sz="2000" dirty="0" smtClean="0">
                <a:latin typeface="Cambria" pitchFamily="18" charset="0"/>
              </a:rPr>
              <a:t>	Мы продолжаем курс лекций по подготовке к ЕГЭ по математике. Сегодня </a:t>
            </a:r>
            <a:r>
              <a:rPr lang="ru-RU" sz="2000" dirty="0" smtClean="0">
                <a:latin typeface="Cambria" pitchFamily="18" charset="0"/>
              </a:rPr>
              <a:t>мы вновь обратимся к</a:t>
            </a:r>
            <a:r>
              <a:rPr lang="ru-RU" sz="2000" dirty="0">
                <a:latin typeface="Cambria" pitchFamily="18" charset="0"/>
              </a:rPr>
              <a:t>	</a:t>
            </a:r>
            <a:r>
              <a:rPr lang="ru-RU" sz="2000" b="1" dirty="0" smtClean="0">
                <a:latin typeface="Cambria" pitchFamily="18" charset="0"/>
              </a:rPr>
              <a:t>Заданию  </a:t>
            </a:r>
            <a:r>
              <a:rPr lang="ru-RU" sz="2000" b="1" dirty="0" smtClean="0">
                <a:latin typeface="Cambria" pitchFamily="18" charset="0"/>
              </a:rPr>
              <a:t>В11 </a:t>
            </a:r>
            <a:r>
              <a:rPr lang="ru-RU" sz="2000" b="1" dirty="0" smtClean="0">
                <a:latin typeface="Cambria" pitchFamily="18" charset="0"/>
              </a:rPr>
              <a:t>, направленному на </a:t>
            </a:r>
            <a:r>
              <a:rPr lang="ru-RU" sz="2000" dirty="0" smtClean="0">
                <a:latin typeface="Cambria" pitchFamily="18" charset="0"/>
              </a:rPr>
              <a:t>проверку уровня  </a:t>
            </a:r>
            <a:r>
              <a:rPr lang="ru-RU" sz="2000" dirty="0" smtClean="0">
                <a:latin typeface="Cambria" pitchFamily="18" charset="0"/>
              </a:rPr>
              <a:t>развития  пространственных представлений, умение находить объемы и площади поверхностей многогранников и круглых тел и их комбинаций. </a:t>
            </a:r>
            <a:r>
              <a:rPr lang="ru-RU" sz="2000" dirty="0" smtClean="0">
                <a:latin typeface="Cambria" pitchFamily="18" charset="0"/>
              </a:rPr>
              <a:t>В открытом банке ЕГЭ представлено  194 прототипа  в данном разделе - то есть 194 задания, по которым составлено более 6000 задач, отличающихся от соответствующих прототипов только числовыми значениями Сегодня </a:t>
            </a:r>
            <a:r>
              <a:rPr lang="ru-RU" sz="2000" dirty="0" smtClean="0">
                <a:latin typeface="Cambria" pitchFamily="18" charset="0"/>
              </a:rPr>
              <a:t>мы остановимся на задачах, связанных с </a:t>
            </a:r>
            <a:r>
              <a:rPr lang="ru-RU" sz="2000" dirty="0" smtClean="0">
                <a:latin typeface="Cambria" pitchFamily="18" charset="0"/>
              </a:rPr>
              <a:t>круглыми телами и комбинациями многогранников и тел вращения 194.</a:t>
            </a:r>
            <a:endParaRPr lang="ru-RU" sz="2000" dirty="0" smtClean="0">
              <a:latin typeface="Cambria" pitchFamily="18" charset="0"/>
            </a:endParaRPr>
          </a:p>
          <a:p>
            <a:endParaRPr lang="ru-RU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7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458200" cy="1470025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№ 5037</a:t>
            </a:r>
            <a:br>
              <a:rPr lang="ru-RU" sz="2400" b="1" dirty="0" smtClean="0"/>
            </a:br>
            <a:r>
              <a:rPr lang="ru-RU" sz="2400" dirty="0" smtClean="0"/>
              <a:t> Объем первого цилиндра равен 12 м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. У второго цилиндра высота в три раза больше, а радиус основания — в два раза меньше, чем у первого. Найдите объем второго цилиндра. Ответ дайте в кубических метрах. 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91000" y="4191000"/>
            <a:ext cx="4953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V=</a:t>
            </a:r>
            <a:r>
              <a:rPr lang="ru-RU" dirty="0" err="1" smtClean="0"/>
              <a:t>п</a:t>
            </a:r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h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=п(R</a:t>
            </a:r>
            <a:r>
              <a:rPr lang="ru-RU" dirty="0" smtClean="0"/>
              <a:t>/2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3h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&lt;V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в ¾ раз</a:t>
            </a:r>
          </a:p>
          <a:p>
            <a:r>
              <a:rPr lang="ru-RU" dirty="0" smtClean="0"/>
              <a:t>12*3/4 = 9</a:t>
            </a:r>
          </a:p>
          <a:p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381000" y="4343400"/>
            <a:ext cx="2209800" cy="2209800"/>
            <a:chOff x="381000" y="4343400"/>
            <a:chExt cx="2209800" cy="2209800"/>
          </a:xfrm>
        </p:grpSpPr>
        <p:sp>
          <p:nvSpPr>
            <p:cNvPr id="9" name="Цилиндр 8"/>
            <p:cNvSpPr/>
            <p:nvPr/>
          </p:nvSpPr>
          <p:spPr>
            <a:xfrm>
              <a:off x="381000" y="4343400"/>
              <a:ext cx="1143000" cy="22098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Цилиндр 9"/>
            <p:cNvSpPr/>
            <p:nvPr/>
          </p:nvSpPr>
          <p:spPr>
            <a:xfrm>
              <a:off x="381000" y="5860473"/>
              <a:ext cx="2209800" cy="685800"/>
            </a:xfrm>
            <a:prstGeom prst="can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Управляющая кнопка: домой 11">
            <a:hlinkClick r:id="" action="ppaction://hlinkshowjump?jump=firstslide" highlightClick="1"/>
          </p:cNvPr>
          <p:cNvSpPr/>
          <p:nvPr/>
        </p:nvSpPr>
        <p:spPr>
          <a:xfrm>
            <a:off x="8305800" y="6096000"/>
            <a:ext cx="838200" cy="76200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4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Объем треугольной пирамиды </a:t>
            </a:r>
            <a:r>
              <a:rPr lang="ru-RU" sz="2000" i="1" dirty="0" smtClean="0"/>
              <a:t>SABC</a:t>
            </a:r>
            <a:r>
              <a:rPr lang="ru-RU" sz="2000" dirty="0" smtClean="0"/>
              <a:t>, являющейся частью правильной шестиугольной пирамиды </a:t>
            </a:r>
            <a:r>
              <a:rPr lang="ru-RU" sz="2000" i="1" dirty="0" smtClean="0"/>
              <a:t>SABCDEF</a:t>
            </a:r>
            <a:r>
              <a:rPr lang="ru-RU" sz="2000" dirty="0" smtClean="0"/>
              <a:t>, равен 1. Найдите объем шестиугольной пирамиды.</a:t>
            </a:r>
            <a:endParaRPr lang="ru-RU" sz="4400" dirty="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52400"/>
            <a:ext cx="3886200" cy="457200"/>
          </a:xfrm>
        </p:spPr>
        <p:txBody>
          <a:bodyPr/>
          <a:lstStyle/>
          <a:p>
            <a:pPr eaLnBrk="1" hangingPunct="1"/>
            <a:r>
              <a:rPr lang="ru-RU" sz="1200" b="1" smtClean="0"/>
              <a:t>Прототип задания B11 (№ 27113)</a:t>
            </a:r>
          </a:p>
          <a:p>
            <a:pPr eaLnBrk="1" hangingPunct="1"/>
            <a:endParaRPr lang="ru-RU" smtClean="0"/>
          </a:p>
        </p:txBody>
      </p:sp>
      <p:pic>
        <p:nvPicPr>
          <p:cNvPr id="6148" name="Picture 7" descr="MA.OB10.B9.50/innerimg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2457450" cy="21717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539580" anchor="ctr">
            <a:spAutoFit/>
          </a:bodyPr>
          <a:lstStyle/>
          <a:p>
            <a:endParaRPr lang="ru-RU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95600"/>
            <a:ext cx="16002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11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6152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87" y="2895599"/>
            <a:ext cx="148534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4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6155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55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733800"/>
            <a:ext cx="1143000" cy="709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6158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258" name="Picture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688" y="3851868"/>
            <a:ext cx="1343936" cy="49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Rectangle 20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6161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539580" anchor="ctr">
            <a:spAutoFit/>
          </a:bodyPr>
          <a:lstStyle/>
          <a:p>
            <a:endParaRPr lang="ru-RU"/>
          </a:p>
        </p:txBody>
      </p:sp>
      <p:pic>
        <p:nvPicPr>
          <p:cNvPr id="10261" name="Picture 2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61" y="5257800"/>
            <a:ext cx="552167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3" name="Rectangle 2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20" name="Управляющая кнопка: домой 19">
            <a:hlinkClick r:id="" action="ppaction://hlinkshowjump?jump=firstslide" highlightClick="1"/>
          </p:cNvPr>
          <p:cNvSpPr/>
          <p:nvPr/>
        </p:nvSpPr>
        <p:spPr>
          <a:xfrm>
            <a:off x="8534400" y="6248400"/>
            <a:ext cx="533400" cy="533400"/>
          </a:xfrm>
          <a:prstGeom prst="actionButtonHom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3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</a:rPr>
              <a:t>92. Во сколько раз объем конуса, описанного около правильной четырехугольной пирамиды, больше объема конуса, вписанного в эту пирамиду?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90850"/>
            <a:ext cx="3045274" cy="297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1683521" y="2326087"/>
            <a:ext cx="7351882" cy="11749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000000"/>
                </a:solidFill>
              </a:rPr>
              <a:t>Если диаметр  основания вписанного конуса равен </a:t>
            </a:r>
            <a:r>
              <a:rPr lang="en-US" sz="2000" dirty="0" smtClean="0">
                <a:solidFill>
                  <a:srgbClr val="000000"/>
                </a:solidFill>
              </a:rPr>
              <a:t>a</a:t>
            </a:r>
            <a:r>
              <a:rPr lang="ru-RU" sz="2000" dirty="0" smtClean="0">
                <a:solidFill>
                  <a:srgbClr val="000000"/>
                </a:solidFill>
              </a:rPr>
              <a:t>, </a:t>
            </a:r>
          </a:p>
          <a:p>
            <a:pPr>
              <a:buNone/>
            </a:pPr>
            <a:r>
              <a:rPr lang="ru-RU" sz="2000" dirty="0" smtClean="0">
                <a:solidFill>
                  <a:srgbClr val="000000"/>
                </a:solidFill>
              </a:rPr>
              <a:t>То диаметр  основания описанного конуса равен </a:t>
            </a:r>
          </a:p>
          <a:p>
            <a:pPr>
              <a:buNone/>
            </a:pPr>
            <a:endParaRPr lang="ru-RU" sz="20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903942"/>
              </p:ext>
            </p:extLst>
          </p:nvPr>
        </p:nvGraphicFramePr>
        <p:xfrm>
          <a:off x="7668344" y="2708920"/>
          <a:ext cx="529471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5" imgW="317160" imgH="215640" progId="Equation.3">
                  <p:embed/>
                </p:oleObj>
              </mc:Choice>
              <mc:Fallback>
                <p:oleObj name="Формула" r:id="rId5" imgW="317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2708920"/>
                        <a:ext cx="529471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Овал 5"/>
          <p:cNvSpPr/>
          <p:nvPr/>
        </p:nvSpPr>
        <p:spPr>
          <a:xfrm>
            <a:off x="4506055" y="4029673"/>
            <a:ext cx="720080" cy="7200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8388424" y="6165304"/>
            <a:ext cx="755576" cy="692696"/>
          </a:xfrm>
          <a:prstGeom prst="actionButtonHom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15038" y="15855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b="1" dirty="0">
                <a:solidFill>
                  <a:srgbClr val="0070C0"/>
                </a:solidFill>
              </a:rPr>
              <a:t>Объемы</a:t>
            </a:r>
            <a:r>
              <a:rPr lang="ru-RU" dirty="0">
                <a:solidFill>
                  <a:srgbClr val="000000"/>
                </a:solidFill>
              </a:rPr>
              <a:t> конусов  </a:t>
            </a:r>
            <a:r>
              <a:rPr lang="ru-RU" b="1" dirty="0">
                <a:solidFill>
                  <a:srgbClr val="000000"/>
                </a:solidFill>
              </a:rPr>
              <a:t>равной высоты</a:t>
            </a:r>
            <a:r>
              <a:rPr lang="ru-RU" dirty="0">
                <a:solidFill>
                  <a:srgbClr val="000000"/>
                </a:solidFill>
              </a:rPr>
              <a:t> относятся как </a:t>
            </a:r>
            <a:r>
              <a:rPr lang="ru-RU" b="1" dirty="0">
                <a:solidFill>
                  <a:srgbClr val="0070C0"/>
                </a:solidFill>
              </a:rPr>
              <a:t>квадраты их диаметров.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16424" y="335699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sz="2000" dirty="0">
                <a:solidFill>
                  <a:srgbClr val="000000"/>
                </a:solidFill>
              </a:rPr>
              <a:t>Значит,  </a:t>
            </a:r>
            <a:r>
              <a:rPr lang="en-US" sz="2000" dirty="0">
                <a:solidFill>
                  <a:srgbClr val="000000"/>
                </a:solidFill>
              </a:rPr>
              <a:t>V </a:t>
            </a:r>
            <a:r>
              <a:rPr lang="ru-RU" sz="2000" dirty="0">
                <a:solidFill>
                  <a:srgbClr val="000000"/>
                </a:solidFill>
              </a:rPr>
              <a:t>описанного конуса в 2 раза больше объема вписанного.</a:t>
            </a:r>
          </a:p>
          <a:p>
            <a:pPr>
              <a:buNone/>
            </a:pPr>
            <a:endParaRPr lang="ru-RU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2000" dirty="0">
                <a:solidFill>
                  <a:srgbClr val="000000"/>
                </a:solidFill>
              </a:rPr>
              <a:t>Ответ</a:t>
            </a:r>
            <a:r>
              <a:rPr lang="en-US" sz="2000" dirty="0">
                <a:solidFill>
                  <a:srgbClr val="000000"/>
                </a:solidFill>
              </a:rPr>
              <a:t>:</a:t>
            </a:r>
            <a:r>
              <a:rPr lang="ru-RU" sz="2000" dirty="0">
                <a:solidFill>
                  <a:srgbClr val="0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8856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6588224" y="4581128"/>
            <a:ext cx="720080" cy="7200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44839" y="1575831"/>
            <a:ext cx="1913679" cy="1060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4" y="5834"/>
                <a:ext cx="9143876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solidFill>
                      <a:srgbClr val="000000"/>
                    </a:solidFill>
                  </a:rPr>
                  <a:t>132. Сторона основания правильной шестиугольной пирамиды равна 4, а угол между боковой гранью и основанием равен 45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ru-RU" sz="2800" dirty="0" smtClean="0">
                    <a:solidFill>
                      <a:srgbClr val="000000"/>
                    </a:solidFill>
                  </a:rPr>
                  <a:t>. </a:t>
                </a:r>
                <a:r>
                  <a:rPr lang="ru-RU" sz="2800" dirty="0">
                    <a:solidFill>
                      <a:srgbClr val="000000"/>
                    </a:solidFill>
                  </a:rPr>
                  <a:t>Найдите объем пирамиды.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" y="5834"/>
                <a:ext cx="9143876" cy="138499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333" t="-4405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" y="1575831"/>
            <a:ext cx="3882332" cy="3063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579661"/>
              </p:ext>
            </p:extLst>
          </p:nvPr>
        </p:nvGraphicFramePr>
        <p:xfrm>
          <a:off x="395536" y="4758917"/>
          <a:ext cx="21193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Формула" r:id="rId6" imgW="977760" imgH="431640" progId="Equation.3">
                  <p:embed/>
                </p:oleObj>
              </mc:Choice>
              <mc:Fallback>
                <p:oleObj name="Формула" r:id="rId6" imgW="977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758917"/>
                        <a:ext cx="2119312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229528"/>
              </p:ext>
            </p:extLst>
          </p:nvPr>
        </p:nvGraphicFramePr>
        <p:xfrm>
          <a:off x="453803" y="5653775"/>
          <a:ext cx="14874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Формула" r:id="rId8" imgW="685800" imgH="266400" progId="Equation.3">
                  <p:embed/>
                </p:oleObj>
              </mc:Choice>
              <mc:Fallback>
                <p:oleObj name="Формула" r:id="rId8" imgW="6858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803" y="5653775"/>
                        <a:ext cx="14874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226299"/>
              </p:ext>
            </p:extLst>
          </p:nvPr>
        </p:nvGraphicFramePr>
        <p:xfrm>
          <a:off x="5004048" y="1580586"/>
          <a:ext cx="3057525" cy="3687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Формула" r:id="rId10" imgW="1409400" imgH="1701720" progId="Equation.3">
                  <p:embed/>
                </p:oleObj>
              </mc:Choice>
              <mc:Fallback>
                <p:oleObj name="Формула" r:id="rId10" imgW="140940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580586"/>
                        <a:ext cx="3057525" cy="36873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8388424" y="6165304"/>
            <a:ext cx="755576" cy="692696"/>
          </a:xfrm>
          <a:prstGeom prst="actionButtonHom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справка 9">
            <a:hlinkClick r:id="" action="ppaction://noaction" highlightClick="1"/>
          </p:cNvPr>
          <p:cNvSpPr/>
          <p:nvPr/>
        </p:nvSpPr>
        <p:spPr>
          <a:xfrm>
            <a:off x="2381124" y="5435758"/>
            <a:ext cx="1496292" cy="1046685"/>
          </a:xfrm>
          <a:prstGeom prst="actionButtonHel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Верно, но почему?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34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457200"/>
            <a:ext cx="7772400" cy="1470025"/>
          </a:xfrm>
        </p:spPr>
        <p:txBody>
          <a:bodyPr/>
          <a:lstStyle/>
          <a:p>
            <a:pPr eaLnBrk="1" hangingPunct="1"/>
            <a:r>
              <a:rPr lang="ru-RU" sz="2000" dirty="0" smtClean="0"/>
              <a:t>Найдите площадь боковой поверхности правильной треугольной призмы, вписанной в цилиндр, радиус основания</a:t>
            </a:r>
            <a:r>
              <a:rPr lang="en-US" sz="2000" dirty="0" smtClean="0"/>
              <a:t> </a:t>
            </a:r>
            <a:r>
              <a:rPr lang="ru-RU" sz="2000" dirty="0" smtClean="0"/>
              <a:t>которого равен</a:t>
            </a:r>
            <a:r>
              <a:rPr lang="en-US" sz="2000" dirty="0" smtClean="0"/>
              <a:t>      </a:t>
            </a:r>
            <a:r>
              <a:rPr lang="ru-RU" sz="2000" dirty="0" smtClean="0"/>
              <a:t>,</a:t>
            </a:r>
            <a:r>
              <a:rPr lang="en-US" sz="2000" dirty="0" smtClean="0"/>
              <a:t> </a:t>
            </a:r>
            <a:r>
              <a:rPr lang="ru-RU" sz="2000" dirty="0" smtClean="0"/>
              <a:t>а высота равна 2.</a:t>
            </a:r>
            <a:endParaRPr lang="ru-RU" sz="4400" dirty="0" smtClean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3886200" cy="533400"/>
          </a:xfrm>
        </p:spPr>
        <p:txBody>
          <a:bodyPr/>
          <a:lstStyle/>
          <a:p>
            <a:pPr eaLnBrk="1" hangingPunct="1"/>
            <a:r>
              <a:rPr lang="ru-RU" sz="1200" b="1" smtClean="0"/>
              <a:t>Прототип задания B11 (№ 27170)</a:t>
            </a:r>
          </a:p>
        </p:txBody>
      </p:sp>
      <p:pic>
        <p:nvPicPr>
          <p:cNvPr id="7172" name="Picture 7" descr="MA.E10.B9.25/innerimg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27051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593725" y="4984750"/>
            <a:ext cx="339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/>
              <a:t>A</a:t>
            </a:r>
            <a:endParaRPr lang="ru-RU"/>
          </a:p>
        </p:txBody>
      </p:sp>
      <p:sp>
        <p:nvSpPr>
          <p:cNvPr id="7174" name="Text Box 31"/>
          <p:cNvSpPr txBox="1">
            <a:spLocks noChangeArrowheads="1"/>
          </p:cNvSpPr>
          <p:nvPr/>
        </p:nvSpPr>
        <p:spPr bwMode="auto">
          <a:xfrm>
            <a:off x="5105400" y="40386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7175" name="Text Box 32"/>
          <p:cNvSpPr txBox="1">
            <a:spLocks noChangeArrowheads="1"/>
          </p:cNvSpPr>
          <p:nvPr/>
        </p:nvSpPr>
        <p:spPr bwMode="auto">
          <a:xfrm>
            <a:off x="2727325" y="4832350"/>
            <a:ext cx="341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/>
              <a:t>B</a:t>
            </a:r>
            <a:endParaRPr lang="ru-RU"/>
          </a:p>
        </p:txBody>
      </p:sp>
      <p:sp>
        <p:nvSpPr>
          <p:cNvPr id="7176" name="Text Box 34"/>
          <p:cNvSpPr txBox="1">
            <a:spLocks noChangeArrowheads="1"/>
          </p:cNvSpPr>
          <p:nvPr/>
        </p:nvSpPr>
        <p:spPr bwMode="auto">
          <a:xfrm>
            <a:off x="2590800" y="30480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/>
              <a:t>D</a:t>
            </a:r>
            <a:endParaRPr lang="ru-RU"/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3200400" y="2766279"/>
            <a:ext cx="16594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2400" b="1" dirty="0"/>
              <a:t>AC=H=2</a:t>
            </a:r>
            <a:endParaRPr lang="ru-RU" sz="2400" b="1" dirty="0"/>
          </a:p>
        </p:txBody>
      </p:sp>
      <p:sp>
        <p:nvSpPr>
          <p:cNvPr id="7178" name="TextBox 13"/>
          <p:cNvSpPr txBox="1">
            <a:spLocks noChangeArrowheads="1"/>
          </p:cNvSpPr>
          <p:nvPr/>
        </p:nvSpPr>
        <p:spPr bwMode="auto">
          <a:xfrm>
            <a:off x="457200" y="3124200"/>
            <a:ext cx="346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/>
              <a:t>C</a:t>
            </a:r>
            <a:endParaRPr lang="ru-RU"/>
          </a:p>
        </p:txBody>
      </p:sp>
      <p:sp>
        <p:nvSpPr>
          <p:cNvPr id="7179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48" name="Picture 3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399" y="3414713"/>
            <a:ext cx="4774401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Rectangle 38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7182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51" name="Picture 3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62400"/>
            <a:ext cx="1196181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4" name="Rectangle 4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7185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54" name="Picture 4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665662"/>
            <a:ext cx="3713793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7" name="Rectangle 44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7188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57" name="Picture 4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266" y="5753100"/>
            <a:ext cx="3169331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0" name="Rectangle 4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7191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7192" name="Picture 4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00200"/>
            <a:ext cx="3810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3" name="Rectangle 50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sp>
        <p:nvSpPr>
          <p:cNvPr id="27" name="Управляющая кнопка: домой 26">
            <a:hlinkClick r:id="" action="ppaction://hlinkshowjump?jump=firstslide" highlightClick="1"/>
          </p:cNvPr>
          <p:cNvSpPr/>
          <p:nvPr/>
        </p:nvSpPr>
        <p:spPr>
          <a:xfrm>
            <a:off x="8534400" y="6248400"/>
            <a:ext cx="533400" cy="533400"/>
          </a:xfrm>
          <a:prstGeom prst="actionButtonHom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2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463" y="4141820"/>
            <a:ext cx="2825994" cy="1808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635" y="188640"/>
            <a:ext cx="4392488" cy="85010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цилиндр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409991" y="260648"/>
                <a:ext cx="3402386" cy="1080120"/>
              </a:xfr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b="0" i="1" dirty="0" smtClean="0">
                              <a:latin typeface="Cambria Math"/>
                            </a:rPr>
                            <m:t>пов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</a:rPr>
                        <m:t>2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9991" y="260648"/>
                <a:ext cx="3402386" cy="1080120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51765" y="1286059"/>
                <a:ext cx="597666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  <a:latin typeface="Cambria" pitchFamily="18" charset="0"/>
                  </a:rPr>
                  <a:t>№1</a:t>
                </a:r>
                <a:r>
                  <a:rPr lang="ru-RU" sz="2400" b="1" dirty="0" smtClean="0">
                    <a:solidFill>
                      <a:srgbClr val="FF0000"/>
                    </a:solidFill>
                    <a:latin typeface="Cambria" pitchFamily="18" charset="0"/>
                  </a:rPr>
                  <a:t>. </a:t>
                </a:r>
                <a:r>
                  <a:rPr lang="ru-RU" sz="2000" dirty="0" smtClean="0">
                    <a:latin typeface="Cambria" pitchFamily="18" charset="0"/>
                  </a:rPr>
                  <a:t>Найти объем части цилиндра ( см. рисунок). </a:t>
                </a:r>
                <a:r>
                  <a:rPr lang="ru-RU" sz="2000" dirty="0" smtClean="0">
                    <a:latin typeface="Cambria" pitchFamily="18" charset="0"/>
                  </a:rPr>
                  <a:t>В ответе укажите </a:t>
                </a:r>
                <a:r>
                  <a:rPr lang="en-US" sz="2000" dirty="0" smtClean="0">
                    <a:latin typeface="Cambria" pitchFamily="18" charset="0"/>
                  </a:rPr>
                  <a:t>V/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ru-RU" sz="2000" i="1" dirty="0">
                  <a:latin typeface="Cambria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65" y="1286059"/>
                <a:ext cx="5976664" cy="769441"/>
              </a:xfrm>
              <a:prstGeom prst="rect">
                <a:avLst/>
              </a:prstGeom>
              <a:blipFill rotWithShape="1">
                <a:blip r:embed="rId5"/>
                <a:stretch>
                  <a:fillRect l="-1529" t="-6349" r="-1223" b="-134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79512" y="3645024"/>
            <a:ext cx="64180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r>
              <a:rPr lang="ru-RU" sz="2000" dirty="0" smtClean="0">
                <a:latin typeface="Cambria" pitchFamily="18" charset="0"/>
              </a:rPr>
              <a:t>Воду, находящуюся в цилиндрическом сосуде </a:t>
            </a:r>
          </a:p>
          <a:p>
            <a:r>
              <a:rPr lang="ru-RU" sz="2000" dirty="0" smtClean="0">
                <a:latin typeface="Cambria" pitchFamily="18" charset="0"/>
              </a:rPr>
              <a:t>на уровне 12 см, перелили в цилиндрический сосуд </a:t>
            </a:r>
          </a:p>
          <a:p>
            <a:r>
              <a:rPr lang="ru-RU" sz="2000" dirty="0" smtClean="0">
                <a:latin typeface="Cambria" pitchFamily="18" charset="0"/>
              </a:rPr>
              <a:t>в 2 раза большего диаметра. На какой высоте будет находиться уровень воды во втором сосуде?</a:t>
            </a:r>
          </a:p>
          <a:p>
            <a:r>
              <a:rPr lang="ru-RU" sz="1600" dirty="0" smtClean="0">
                <a:latin typeface="Cambria" pitchFamily="18" charset="0"/>
              </a:rPr>
              <a:t> Ответ выразите в сантиметрах</a:t>
            </a:r>
            <a:endParaRPr lang="ru-RU" sz="1600" dirty="0"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20698" y="3204985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659061"/>
              </p:ext>
            </p:extLst>
          </p:nvPr>
        </p:nvGraphicFramePr>
        <p:xfrm>
          <a:off x="4581001" y="3140968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676123" y="5966480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078929"/>
              </p:ext>
            </p:extLst>
          </p:nvPr>
        </p:nvGraphicFramePr>
        <p:xfrm>
          <a:off x="6036426" y="5902463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3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560" y="1401888"/>
            <a:ext cx="2276809" cy="226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32338"/>
              </p:ext>
            </p:extLst>
          </p:nvPr>
        </p:nvGraphicFramePr>
        <p:xfrm>
          <a:off x="303793" y="2176555"/>
          <a:ext cx="5684356" cy="899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Формула" r:id="rId7" imgW="2489040" imgH="393480" progId="Equation.3">
                  <p:embed/>
                </p:oleObj>
              </mc:Choice>
              <mc:Fallback>
                <p:oleObj name="Формула" r:id="rId7" imgW="2489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3793" y="2176555"/>
                        <a:ext cx="5684356" cy="899056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83072"/>
              </p:ext>
            </p:extLst>
          </p:nvPr>
        </p:nvGraphicFramePr>
        <p:xfrm>
          <a:off x="266700" y="5391150"/>
          <a:ext cx="44450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Формула" r:id="rId9" imgW="1917360" imgH="482400" progId="Equation.3">
                  <p:embed/>
                </p:oleObj>
              </mc:Choice>
              <mc:Fallback>
                <p:oleObj name="Формула" r:id="rId9" imgW="1917360" imgH="4824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5391150"/>
                        <a:ext cx="4445000" cy="1117600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6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6480745" y="1340768"/>
            <a:ext cx="2771775" cy="1514475"/>
            <a:chOff x="6392682" y="1484784"/>
            <a:chExt cx="2771775" cy="1514475"/>
          </a:xfrm>
        </p:grpSpPr>
        <p:pic>
          <p:nvPicPr>
            <p:cNvPr id="1229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2682" y="1484784"/>
              <a:ext cx="2771775" cy="151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Прямая соединительная линия 8"/>
            <p:cNvCxnSpPr/>
            <p:nvPr/>
          </p:nvCxnSpPr>
          <p:spPr>
            <a:xfrm>
              <a:off x="7668344" y="1628800"/>
              <a:ext cx="0" cy="1118533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7668344" y="2747333"/>
              <a:ext cx="1152128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8172400" y="170080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2</a:t>
              </a:r>
              <a:endParaRPr lang="ru-RU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172400" y="242088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30</a:t>
              </a:r>
              <a:r>
                <a:rPr lang="en-US" b="1" dirty="0" smtClean="0">
                  <a:latin typeface="Calibri"/>
                  <a:cs typeface="Calibri"/>
                </a:rPr>
                <a:t>⁰</a:t>
              </a:r>
              <a:endParaRPr lang="ru-RU" b="1" dirty="0"/>
            </a:p>
          </p:txBody>
        </p:sp>
      </p:grp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696616"/>
              </p:ext>
            </p:extLst>
          </p:nvPr>
        </p:nvGraphicFramePr>
        <p:xfrm>
          <a:off x="176955" y="2156291"/>
          <a:ext cx="472757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Формула" r:id="rId4" imgW="2070000" imgH="393480" progId="Equation.3">
                  <p:embed/>
                </p:oleObj>
              </mc:Choice>
              <mc:Fallback>
                <p:oleObj name="Формула" r:id="rId4" imgW="2070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955" y="2156291"/>
                        <a:ext cx="4727575" cy="898525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080061"/>
              </p:ext>
            </p:extLst>
          </p:nvPr>
        </p:nvGraphicFramePr>
        <p:xfrm>
          <a:off x="222568" y="4460276"/>
          <a:ext cx="7332743" cy="17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Формула" r:id="rId6" imgW="3695400" imgH="888840" progId="Equation.3">
                  <p:embed/>
                </p:oleObj>
              </mc:Choice>
              <mc:Fallback>
                <p:oleObj name="Формула" r:id="rId6" imgW="3695400" imgH="8888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8" y="4460276"/>
                        <a:ext cx="7332743" cy="1762175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200" y="3562996"/>
            <a:ext cx="19145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68" y="3513014"/>
            <a:ext cx="7111983" cy="9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68" y="1179987"/>
            <a:ext cx="6914675" cy="913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18" y="116632"/>
            <a:ext cx="3396270" cy="85010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конус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00339" y="324719"/>
                <a:ext cx="3123735" cy="515025"/>
              </a:xfr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400" b="0" i="1" dirty="0" smtClean="0">
                              <a:latin typeface="Cambria Math"/>
                            </a:rPr>
                            <m:t>пов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ru-RU" sz="2400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𝐿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00339" y="324719"/>
                <a:ext cx="3123735" cy="515025"/>
              </a:xfrm>
              <a:blipFill rotWithShape="1">
                <a:blip r:embed="rId11"/>
                <a:stretch>
                  <a:fillRect b="-47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5496" y="1124744"/>
            <a:ext cx="80416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№1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3471391"/>
            <a:ext cx="8640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endParaRPr lang="ru-RU" sz="1600" dirty="0"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20698" y="2988961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937898"/>
              </p:ext>
            </p:extLst>
          </p:nvPr>
        </p:nvGraphicFramePr>
        <p:xfrm>
          <a:off x="4581001" y="2924944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383244" y="6247901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360"/>
              </p:ext>
            </p:extLst>
          </p:nvPr>
        </p:nvGraphicFramePr>
        <p:xfrm>
          <a:off x="4788024" y="6219653"/>
          <a:ext cx="3015335" cy="51816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,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Объект 2"/>
              <p:cNvSpPr txBox="1">
                <a:spLocks/>
              </p:cNvSpPr>
              <p:nvPr/>
            </p:nvSpPr>
            <p:spPr>
              <a:xfrm>
                <a:off x="6597560" y="316363"/>
                <a:ext cx="2294920" cy="78370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𝑉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smtClean="0">
                          <a:latin typeface="Cambria Math"/>
                          <a:ea typeface="Cambria Math"/>
                        </a:rPr>
                        <m:t>𝐻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2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7560" y="316363"/>
                <a:ext cx="2294920" cy="78370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27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155" y="1041119"/>
            <a:ext cx="2170152" cy="201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06207"/>
            <a:ext cx="3053155" cy="196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36437"/>
            <a:ext cx="7082348" cy="9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560050"/>
              </p:ext>
            </p:extLst>
          </p:nvPr>
        </p:nvGraphicFramePr>
        <p:xfrm>
          <a:off x="256995" y="1888507"/>
          <a:ext cx="217646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Формула" r:id="rId6" imgW="952200" imgH="393480" progId="Equation.3">
                  <p:embed/>
                </p:oleObj>
              </mc:Choice>
              <mc:Fallback>
                <p:oleObj name="Формула" r:id="rId6" imgW="9522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6995" y="1888507"/>
                        <a:ext cx="2176462" cy="898525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560255"/>
              </p:ext>
            </p:extLst>
          </p:nvPr>
        </p:nvGraphicFramePr>
        <p:xfrm>
          <a:off x="300449" y="4653136"/>
          <a:ext cx="42322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Формула" r:id="rId8" imgW="2133360" imgH="393480" progId="Equation.3">
                  <p:embed/>
                </p:oleObj>
              </mc:Choice>
              <mc:Fallback>
                <p:oleObj name="Формула" r:id="rId8" imgW="2133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449" y="4653136"/>
                        <a:ext cx="4232275" cy="781050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576" y="116632"/>
            <a:ext cx="7547267" cy="85010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цилиндр и </a:t>
            </a:r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конус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3471391"/>
            <a:ext cx="8640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endParaRPr lang="ru-RU" sz="1600" dirty="0"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20698" y="2988961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20652"/>
              </p:ext>
            </p:extLst>
          </p:nvPr>
        </p:nvGraphicFramePr>
        <p:xfrm>
          <a:off x="4581001" y="2924944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0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383244" y="6247901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283509"/>
              </p:ext>
            </p:extLst>
          </p:nvPr>
        </p:nvGraphicFramePr>
        <p:xfrm>
          <a:off x="4788024" y="6219653"/>
          <a:ext cx="3015335" cy="51816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7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36779" y="1047155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№1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r>
              <a:rPr lang="ru-RU" sz="2000" dirty="0" smtClean="0">
                <a:latin typeface="Cambria" pitchFamily="18" charset="0"/>
              </a:rPr>
              <a:t>Найти объем цилиндра , если объем конуса равен 50</a:t>
            </a:r>
            <a:endParaRPr lang="ru-RU" sz="2000" i="1" dirty="0">
              <a:latin typeface="Cambria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575286"/>
              </p:ext>
            </p:extLst>
          </p:nvPr>
        </p:nvGraphicFramePr>
        <p:xfrm>
          <a:off x="2794532" y="1872457"/>
          <a:ext cx="2489449" cy="803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Формула" r:id="rId10" imgW="787320" imgH="253800" progId="Equation.3">
                  <p:embed/>
                </p:oleObj>
              </mc:Choice>
              <mc:Fallback>
                <p:oleObj name="Формула" r:id="rId10" imgW="787320" imgH="2538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532" y="1872457"/>
                        <a:ext cx="2489449" cy="803473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53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21" y="1286059"/>
            <a:ext cx="6534035" cy="72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635" y="188640"/>
            <a:ext cx="2956462" cy="85010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шар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914017" y="411495"/>
                <a:ext cx="3074132" cy="719224"/>
              </a:xfr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𝑐</m:t>
                          </m:r>
                          <m:r>
                            <a:rPr lang="ru-RU" b="0" i="1" dirty="0" smtClean="0">
                              <a:latin typeface="Cambria Math"/>
                            </a:rPr>
                            <m:t>ф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</a:rPr>
                        <m:t>4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 smtClean="0"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4017" y="411495"/>
                <a:ext cx="3074132" cy="719224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7504" y="1286059"/>
            <a:ext cx="8638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№1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3645024"/>
            <a:ext cx="7327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</a:t>
            </a:r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. </a:t>
            </a:r>
            <a:r>
              <a:rPr lang="ru-RU" sz="2000" dirty="0" smtClean="0">
                <a:latin typeface="Cambria" pitchFamily="18" charset="0"/>
              </a:rPr>
              <a:t>Во сколько раз увеличится </a:t>
            </a:r>
            <a:r>
              <a:rPr lang="ru-RU" sz="2000" b="1" dirty="0" smtClean="0">
                <a:latin typeface="Cambria" pitchFamily="18" charset="0"/>
              </a:rPr>
              <a:t>площадь поверхности </a:t>
            </a:r>
            <a:r>
              <a:rPr lang="ru-RU" sz="2000" dirty="0" smtClean="0">
                <a:latin typeface="Cambria" pitchFamily="18" charset="0"/>
              </a:rPr>
              <a:t>шара, если его радиус увеличится </a:t>
            </a:r>
            <a:r>
              <a:rPr lang="ru-RU" sz="2000" b="1" dirty="0" smtClean="0">
                <a:latin typeface="Cambria" pitchFamily="18" charset="0"/>
              </a:rPr>
              <a:t>в 5 раз?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20698" y="3204985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129708"/>
              </p:ext>
            </p:extLst>
          </p:nvPr>
        </p:nvGraphicFramePr>
        <p:xfrm>
          <a:off x="4581001" y="3140968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4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212586" y="4573137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785578"/>
              </p:ext>
            </p:extLst>
          </p:nvPr>
        </p:nvGraphicFramePr>
        <p:xfrm>
          <a:off x="3572889" y="4509120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Объект 2"/>
              <p:cNvSpPr txBox="1">
                <a:spLocks/>
              </p:cNvSpPr>
              <p:nvPr/>
            </p:nvSpPr>
            <p:spPr>
              <a:xfrm>
                <a:off x="6192688" y="116632"/>
                <a:ext cx="2627784" cy="108012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𝑉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ru-RU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ru-RU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688" y="116632"/>
                <a:ext cx="2627784" cy="10801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800" y="1287338"/>
            <a:ext cx="20002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Объект 2"/>
              <p:cNvSpPr txBox="1">
                <a:spLocks/>
              </p:cNvSpPr>
              <p:nvPr/>
            </p:nvSpPr>
            <p:spPr>
              <a:xfrm>
                <a:off x="179512" y="2245654"/>
                <a:ext cx="2601412" cy="71922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 dirty="0" smtClean="0">
                              <a:latin typeface="Cambria Math"/>
                            </a:rPr>
                            <m:t>𝑐</m:t>
                          </m:r>
                          <m:r>
                            <a:rPr lang="ru-RU" i="1" dirty="0" smtClean="0">
                              <a:latin typeface="Cambria Math"/>
                            </a:rPr>
                            <m:t>ф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ru-RU" i="1" smtClean="0">
                          <a:latin typeface="Cambria Math"/>
                        </a:rPr>
                        <m:t>4</m:t>
                      </m:r>
                      <m:r>
                        <a:rPr lang="ru-RU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 smtClean="0"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1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245654"/>
                <a:ext cx="2601412" cy="71922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Объект 2"/>
              <p:cNvSpPr txBox="1">
                <a:spLocks/>
              </p:cNvSpPr>
              <p:nvPr/>
            </p:nvSpPr>
            <p:spPr>
              <a:xfrm>
                <a:off x="3225990" y="2205720"/>
                <a:ext cx="2275800" cy="71922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1"/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b="0" i="1" dirty="0" smtClean="0">
                              <a:latin typeface="Cambria Math"/>
                            </a:rPr>
                            <m:t>кр</m:t>
                          </m:r>
                        </m:sub>
                      </m:sSub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ru-RU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 smtClean="0"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18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990" y="2205720"/>
                <a:ext cx="2275800" cy="71922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416" y="3721224"/>
            <a:ext cx="23431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97260" y="5038367"/>
            <a:ext cx="7327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№3. </a:t>
            </a:r>
            <a:r>
              <a:rPr lang="ru-RU" sz="2000" dirty="0" smtClean="0">
                <a:latin typeface="Cambria" pitchFamily="18" charset="0"/>
              </a:rPr>
              <a:t>Во сколько раз увеличится </a:t>
            </a:r>
            <a:r>
              <a:rPr lang="ru-RU" sz="2000" b="1" dirty="0" smtClean="0">
                <a:latin typeface="Cambria" pitchFamily="18" charset="0"/>
              </a:rPr>
              <a:t>объем </a:t>
            </a:r>
            <a:r>
              <a:rPr lang="ru-RU" sz="2000" dirty="0" smtClean="0">
                <a:latin typeface="Cambria" pitchFamily="18" charset="0"/>
              </a:rPr>
              <a:t>шара, если его радиус увеличится </a:t>
            </a:r>
            <a:r>
              <a:rPr lang="ru-RU" sz="2000" b="1" dirty="0" smtClean="0">
                <a:latin typeface="Cambria" pitchFamily="18" charset="0"/>
              </a:rPr>
              <a:t>в 5 раз?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30334" y="5966480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78253"/>
              </p:ext>
            </p:extLst>
          </p:nvPr>
        </p:nvGraphicFramePr>
        <p:xfrm>
          <a:off x="3590637" y="5902463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10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055926"/>
              </p:ext>
            </p:extLst>
          </p:nvPr>
        </p:nvGraphicFramePr>
        <p:xfrm>
          <a:off x="251520" y="4149080"/>
          <a:ext cx="4752528" cy="2361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Формула" r:id="rId3" imgW="2095200" imgH="1041120" progId="Equation.3">
                  <p:embed/>
                </p:oleObj>
              </mc:Choice>
              <mc:Fallback>
                <p:oleObj name="Формула" r:id="rId3" imgW="2095200" imgH="1041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4149080"/>
                        <a:ext cx="4752528" cy="2361596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462"/>
            <a:ext cx="6984776" cy="286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635" y="188640"/>
            <a:ext cx="2956462" cy="850106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ambria" pitchFamily="18" charset="0"/>
              </a:rPr>
              <a:t>шар</a:t>
            </a:r>
            <a:endParaRPr lang="ru-RU" sz="6000" b="1" dirty="0">
              <a:solidFill>
                <a:srgbClr val="FF0000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914017" y="411495"/>
                <a:ext cx="3074132" cy="719224"/>
              </a:xfr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/>
                            </a:rPr>
                            <m:t>𝑐</m:t>
                          </m:r>
                          <m:r>
                            <a:rPr lang="ru-RU" b="0" i="1" dirty="0" smtClean="0">
                              <a:latin typeface="Cambria Math"/>
                            </a:rPr>
                            <m:t>ф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ru-RU" b="0" i="1" smtClean="0">
                          <a:latin typeface="Cambria Math"/>
                        </a:rPr>
                        <m:t>4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i="1" dirty="0" smtClean="0"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4017" y="411495"/>
                <a:ext cx="3074132" cy="719224"/>
              </a:xfr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7504" y="1286059"/>
            <a:ext cx="8638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№4. </a:t>
            </a:r>
            <a:endParaRPr lang="ru-RU" sz="2000" i="1" dirty="0"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Объект 2"/>
              <p:cNvSpPr txBox="1">
                <a:spLocks/>
              </p:cNvSpPr>
              <p:nvPr/>
            </p:nvSpPr>
            <p:spPr>
              <a:xfrm>
                <a:off x="6192688" y="116632"/>
                <a:ext cx="2627784" cy="108012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𝑉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ru-RU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ru-RU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688" y="116632"/>
                <a:ext cx="2627784" cy="10801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4516842" y="5966480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624153"/>
              </p:ext>
            </p:extLst>
          </p:nvPr>
        </p:nvGraphicFramePr>
        <p:xfrm>
          <a:off x="5877145" y="5902463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5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227478"/>
              </p:ext>
            </p:extLst>
          </p:nvPr>
        </p:nvGraphicFramePr>
        <p:xfrm>
          <a:off x="5508104" y="4129170"/>
          <a:ext cx="2636278" cy="1100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Формула" r:id="rId8" imgW="1155600" imgH="482400" progId="Equation.3">
                  <p:embed/>
                </p:oleObj>
              </mc:Choice>
              <mc:Fallback>
                <p:oleObj name="Формула" r:id="rId8" imgW="1155600" imgH="4824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129170"/>
                        <a:ext cx="2636278" cy="110003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30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634" y="188640"/>
            <a:ext cx="8392821" cy="85010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>Комбинации многогранников </a:t>
            </a:r>
            <a:b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>и тел вращения</a:t>
            </a:r>
            <a:endParaRPr lang="ru-RU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286059"/>
            <a:ext cx="8638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№1. 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3528" y="5966480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45280"/>
              </p:ext>
            </p:extLst>
          </p:nvPr>
        </p:nvGraphicFramePr>
        <p:xfrm>
          <a:off x="1876200" y="5966480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4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2" descr="5D4DBBE57DA1430B9AB263AB440289D0/img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152" y="1268760"/>
            <a:ext cx="2976164" cy="2436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827584" y="1288521"/>
            <a:ext cx="60486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ambria" pitchFamily="18" charset="0"/>
              </a:rPr>
              <a:t>Прямоугольный параллелепипед описан около сферы радиуса </a:t>
            </a:r>
            <a:r>
              <a:rPr lang="ru-RU" sz="2000" dirty="0" smtClean="0">
                <a:latin typeface="Cambria" pitchFamily="18" charset="0"/>
              </a:rPr>
              <a:t>3. </a:t>
            </a:r>
            <a:r>
              <a:rPr lang="ru-RU" sz="2000" dirty="0">
                <a:latin typeface="Cambria" pitchFamily="18" charset="0"/>
              </a:rPr>
              <a:t>Найдите его объем.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123465" y="2150056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60133"/>
              </p:ext>
            </p:extLst>
          </p:nvPr>
        </p:nvGraphicFramePr>
        <p:xfrm>
          <a:off x="2483768" y="2086039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1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6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7504" y="2564904"/>
            <a:ext cx="8638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№2. </a:t>
            </a:r>
            <a:endParaRPr lang="ru-RU" sz="2000" i="1" dirty="0"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27584" y="2629361"/>
            <a:ext cx="51125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Площадь поверхности прямоугольного параллелепипеда, описанного </a:t>
            </a:r>
            <a:r>
              <a:rPr lang="ru-RU" sz="2000" dirty="0">
                <a:latin typeface="Cambria" pitchFamily="18" charset="0"/>
              </a:rPr>
              <a:t>около </a:t>
            </a:r>
            <a:r>
              <a:rPr lang="ru-RU" sz="2000" dirty="0" smtClean="0">
                <a:latin typeface="Cambria" pitchFamily="18" charset="0"/>
              </a:rPr>
              <a:t>сферы, равна 96. Найти  радиус сферы.</a:t>
            </a:r>
            <a:endParaRPr lang="ru-RU" sz="2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123465" y="3806240"/>
            <a:ext cx="13120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ea typeface="+mj-ea"/>
                <a:cs typeface="Times New Roman" pitchFamily="18" charset="0"/>
              </a:rPr>
              <a:t>ОТВЕТ.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398808"/>
              </p:ext>
            </p:extLst>
          </p:nvPr>
        </p:nvGraphicFramePr>
        <p:xfrm>
          <a:off x="2483768" y="3742223"/>
          <a:ext cx="3015335" cy="550873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603067"/>
                <a:gridCol w="603067"/>
                <a:gridCol w="603067"/>
                <a:gridCol w="603067"/>
                <a:gridCol w="603067"/>
              </a:tblGrid>
              <a:tr h="55087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2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7" y="4010640"/>
            <a:ext cx="2765432" cy="2503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-25508" y="4372655"/>
            <a:ext cx="8638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№3. </a:t>
            </a:r>
            <a:endParaRPr lang="ru-RU" sz="2000" i="1" dirty="0"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843457" y="4452842"/>
                <a:ext cx="2365260" cy="13524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dirty="0" smtClean="0">
                    <a:latin typeface="Cambria" pitchFamily="18" charset="0"/>
                  </a:rPr>
                  <a:t>Куб вписан в шар радиуса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/>
                          </a:rPr>
                          <m:t>3.</m:t>
                        </m:r>
                      </m:e>
                    </m:rad>
                    <m:r>
                      <a:rPr lang="ru-RU" sz="2000" b="0" i="1" smtClean="0">
                        <a:latin typeface="Cambria Math"/>
                      </a:rPr>
                      <m:t>  </m:t>
                    </m:r>
                  </m:oMath>
                </a14:m>
                <a:endParaRPr lang="ru-RU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/>
                        </a:rPr>
                        <m:t>Найдите площадь </m:t>
                      </m:r>
                    </m:oMath>
                  </m:oMathPara>
                </a14:m>
                <a:endParaRPr lang="ru-RU" sz="20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/>
                        </a:rPr>
                        <m:t>поверхности куба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57" y="4452842"/>
                <a:ext cx="2365260" cy="1352422"/>
              </a:xfrm>
              <a:prstGeom prst="rect">
                <a:avLst/>
              </a:prstGeom>
              <a:blipFill rotWithShape="1">
                <a:blip r:embed="rId5"/>
                <a:stretch>
                  <a:fillRect l="-2577" t="-2252" b="-3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6660232" y="4834320"/>
            <a:ext cx="1872208" cy="97094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014643"/>
              </p:ext>
            </p:extLst>
          </p:nvPr>
        </p:nvGraphicFramePr>
        <p:xfrm>
          <a:off x="3296603" y="4603487"/>
          <a:ext cx="2809218" cy="1982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Формула" r:id="rId6" imgW="1384200" imgH="977760" progId="Equation.3">
                  <p:embed/>
                </p:oleObj>
              </mc:Choice>
              <mc:Fallback>
                <p:oleObj name="Формула" r:id="rId6" imgW="1384200" imgH="97776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603" y="4603487"/>
                        <a:ext cx="2809218" cy="1982644"/>
                      </a:xfrm>
                      <a:prstGeom prst="rect">
                        <a:avLst/>
                      </a:prstGeom>
                      <a:solidFill>
                        <a:srgbClr val="DBEEF4"/>
                      </a:solidFill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35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539552" y="332656"/>
            <a:ext cx="8229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На этом мы заканчиваем рассмотрение заданий В11, </a:t>
            </a:r>
            <a:r>
              <a:rPr lang="ru-RU" sz="2000" dirty="0" smtClean="0">
                <a:latin typeface="Cambria" pitchFamily="18" charset="0"/>
              </a:rPr>
              <a:t>- стереометрических задач базового уровня сложности. Напомню, что на предыдущих уроках мы уже рассмотрели задани</a:t>
            </a:r>
            <a:r>
              <a:rPr lang="ru-RU" sz="2000" dirty="0" smtClean="0">
                <a:latin typeface="Cambria" pitchFamily="18" charset="0"/>
              </a:rPr>
              <a:t>я геометрического блока В3 и В6 – по планиметрии и В9 – расстояния и углы в пространстве.</a:t>
            </a:r>
            <a:endParaRPr lang="ru-RU" sz="2000" dirty="0">
              <a:latin typeface="Cambria" pitchFamily="18" charset="0"/>
            </a:endParaRPr>
          </a:p>
          <a:p>
            <a:r>
              <a:rPr lang="ru-RU" sz="2000" dirty="0" smtClean="0">
                <a:latin typeface="Cambria" pitchFamily="18" charset="0"/>
              </a:rPr>
              <a:t>На следующем занятии мы рассмотрим задание С2 – стереометрическая задача повышенного уровня сложности.  Кроме того, что ее решение более сложное, чем задачи части В, надо помнить, что это задание проверяет эксперт. Специфику решения и оформления задания мы рассмотрим </a:t>
            </a:r>
            <a:r>
              <a:rPr lang="ru-RU" sz="2000" smtClean="0">
                <a:latin typeface="Cambria" pitchFamily="18" charset="0"/>
              </a:rPr>
              <a:t>на следующем уроке</a:t>
            </a:r>
            <a:endParaRPr lang="ru-RU" sz="20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Cambria" pitchFamily="18" charset="0"/>
              </a:rPr>
              <a:t> </a:t>
            </a:r>
            <a:endParaRPr lang="ru-RU" sz="2000" dirty="0" smtClean="0">
              <a:latin typeface="Cambria" pitchFamily="18" charset="0"/>
            </a:endParaRPr>
          </a:p>
          <a:p>
            <a:r>
              <a:rPr lang="ru-RU" sz="2000" dirty="0" smtClean="0">
                <a:latin typeface="Cambria" pitchFamily="18" charset="0"/>
              </a:rPr>
              <a:t>До новых встреч</a:t>
            </a:r>
            <a:endParaRPr lang="ru-RU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6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400" dirty="0"/>
              <a:t>Стороны основания правильной шестиугольной пирамиды равны 10, боковые ребра равны 13. Найдите площадь боковой поверхности этой пирамиды.</a:t>
            </a:r>
          </a:p>
        </p:txBody>
      </p:sp>
      <p:sp>
        <p:nvSpPr>
          <p:cNvPr id="6150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sz="half" idx="2"/>
          </p:nvPr>
        </p:nvSpPr>
        <p:spPr>
          <a:xfrm>
            <a:off x="4741718" y="1444336"/>
            <a:ext cx="4038600" cy="5105400"/>
          </a:xfrm>
          <a:blipFill rotWithShape="1">
            <a:blip r:embed="rId3"/>
            <a:stretch>
              <a:fillRect t="-1314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2324100" y="2614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" name="Picture 7" descr="MA.E10.B9.34/innerimg0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2543175"/>
            <a:ext cx="3819525" cy="24257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Rectangle 21"/>
          <p:cNvSpPr>
            <a:spLocks noChangeArrowheads="1"/>
          </p:cNvSpPr>
          <p:nvPr/>
        </p:nvSpPr>
        <p:spPr bwMode="auto">
          <a:xfrm>
            <a:off x="4343400" y="2514600"/>
            <a:ext cx="76200" cy="243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2" name="Rectangle 25"/>
          <p:cNvSpPr>
            <a:spLocks noChangeArrowheads="1"/>
          </p:cNvSpPr>
          <p:nvPr/>
        </p:nvSpPr>
        <p:spPr bwMode="auto">
          <a:xfrm>
            <a:off x="457200" y="2438400"/>
            <a:ext cx="396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3" name="Rectangle 26"/>
          <p:cNvSpPr>
            <a:spLocks noChangeArrowheads="1"/>
          </p:cNvSpPr>
          <p:nvPr/>
        </p:nvSpPr>
        <p:spPr bwMode="auto">
          <a:xfrm>
            <a:off x="457200" y="2514600"/>
            <a:ext cx="76200" cy="2514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Rectangle 27"/>
          <p:cNvSpPr>
            <a:spLocks noChangeArrowheads="1"/>
          </p:cNvSpPr>
          <p:nvPr/>
        </p:nvSpPr>
        <p:spPr bwMode="auto">
          <a:xfrm>
            <a:off x="533400" y="4953000"/>
            <a:ext cx="38862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Управляющая кнопка: домой 12">
            <a:hlinkClick r:id="" action="ppaction://hlinkshowjump?jump=firstslide" highlightClick="1"/>
          </p:cNvPr>
          <p:cNvSpPr/>
          <p:nvPr/>
        </p:nvSpPr>
        <p:spPr>
          <a:xfrm>
            <a:off x="8458200" y="6172200"/>
            <a:ext cx="685800" cy="68580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433638" y="2543175"/>
            <a:ext cx="1138237" cy="2133600"/>
          </a:xfrm>
          <a:prstGeom prst="line">
            <a:avLst/>
          </a:prstGeom>
          <a:ln w="38100"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11550" y="3243263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3399FF"/>
                </a:solidFill>
              </a:rPr>
              <a:t>13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733800" y="4518025"/>
            <a:ext cx="609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3399FF"/>
                </a:solidFill>
              </a:rPr>
              <a:t>5</a:t>
            </a:r>
          </a:p>
        </p:txBody>
      </p:sp>
      <p:sp>
        <p:nvSpPr>
          <p:cNvPr id="7" name="Прямоугольный треугольник 6"/>
          <p:cNvSpPr/>
          <p:nvPr/>
        </p:nvSpPr>
        <p:spPr>
          <a:xfrm rot="19954901">
            <a:off x="2946288" y="2216943"/>
            <a:ext cx="803275" cy="2422525"/>
          </a:xfrm>
          <a:prstGeom prst="rtTriangle">
            <a:avLst/>
          </a:prstGeom>
          <a:solidFill>
            <a:srgbClr val="CCECFF">
              <a:alpha val="61176"/>
            </a:srgb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492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uild="p" animBg="1"/>
      <p:bldP spid="6" grpId="0"/>
      <p:bldP spid="19" grpId="0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0e9b9999c5693f7515121faae9ba1373c3578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635</Words>
  <Application>Microsoft Office PowerPoint</Application>
  <PresentationFormat>Экран (4:3)</PresentationFormat>
  <Paragraphs>117</Paragraphs>
  <Slides>14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Тема Office</vt:lpstr>
      <vt:lpstr>Формула</vt:lpstr>
      <vt:lpstr>Microsoft Equation 3.0</vt:lpstr>
      <vt:lpstr>Презентация PowerPoint</vt:lpstr>
      <vt:lpstr>цилиндр</vt:lpstr>
      <vt:lpstr>конус</vt:lpstr>
      <vt:lpstr>цилиндр и конус</vt:lpstr>
      <vt:lpstr>шар</vt:lpstr>
      <vt:lpstr>шар</vt:lpstr>
      <vt:lpstr>Комбинации многогранников  и тел вращения</vt:lpstr>
      <vt:lpstr>Презентация PowerPoint</vt:lpstr>
      <vt:lpstr>Стороны основания правильной шестиугольной пирамиды равны 10, боковые ребра равны 13. Найдите площадь боковой поверхности этой пирамиды.</vt:lpstr>
      <vt:lpstr>№ 5037  Объем первого цилиндра равен 12 м3. У второго цилиндра высота в три раза больше, а радиус основания — в два раза меньше, чем у первого. Найдите объем второго цилиндра. Ответ дайте в кубических метрах.  </vt:lpstr>
      <vt:lpstr>Объем треугольной пирамиды SABC, являющейся частью правильной шестиугольной пирамиды SABCDEF, равен 1. Найдите объем шестиугольной пирамиды.</vt:lpstr>
      <vt:lpstr>Презентация PowerPoint</vt:lpstr>
      <vt:lpstr>Презентация PowerPoint</vt:lpstr>
      <vt:lpstr>Найдите площадь боковой поверхности правильной треугольной призмы, вписанной в цилиндр, радиус основания которого равен      , а высота равна 2.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38</cp:revision>
  <dcterms:created xsi:type="dcterms:W3CDTF">2013-04-07T16:52:59Z</dcterms:created>
  <dcterms:modified xsi:type="dcterms:W3CDTF">2013-04-16T21:47:52Z</dcterms:modified>
</cp:coreProperties>
</file>