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61" r:id="rId5"/>
    <p:sldId id="262" r:id="rId6"/>
    <p:sldId id="263" r:id="rId7"/>
    <p:sldId id="258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29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69C74-3BC4-40A3-A024-417F3473C0A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D87B0-E511-4B7A-9F9E-1D2C009DC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Большой класс задач строится</a:t>
            </a:r>
            <a:r>
              <a:rPr lang="ru-RU" baseline="0" dirty="0" smtClean="0"/>
              <a:t> на конструкции диагональ параллелепипеда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D87B0-E511-4B7A-9F9E-1D2C009DC3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36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Большой класс задач строится</a:t>
            </a:r>
            <a:r>
              <a:rPr lang="ru-RU" baseline="0" dirty="0" smtClean="0"/>
              <a:t> на конструкции </a:t>
            </a:r>
            <a:r>
              <a:rPr lang="ru-RU" baseline="0" smtClean="0"/>
              <a:t>диагональ параллелепипеда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D87B0-E511-4B7A-9F9E-1D2C009DC3E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3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Большой класс задач строится</a:t>
            </a:r>
            <a:r>
              <a:rPr lang="ru-RU" baseline="0" dirty="0" smtClean="0"/>
              <a:t> на конструкции </a:t>
            </a:r>
            <a:r>
              <a:rPr lang="ru-RU" baseline="0" smtClean="0"/>
              <a:t>диагональ параллелепипеда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D87B0-E511-4B7A-9F9E-1D2C009DC3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36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Большой класс задач строится</a:t>
            </a:r>
            <a:r>
              <a:rPr lang="ru-RU" baseline="0" dirty="0" smtClean="0"/>
              <a:t> на конструкции </a:t>
            </a:r>
            <a:r>
              <a:rPr lang="ru-RU" baseline="0" smtClean="0"/>
              <a:t>диагональ параллелепипеда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D87B0-E511-4B7A-9F9E-1D2C009DC3E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3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7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77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35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94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11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8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4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FD1C7-69BC-49C3-BA0B-12D38796F67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12700-1232-499C-A4BF-584D021AE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microsoft.com/office/2007/relationships/hdphoto" Target="../media/hdphoto2.wdp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microsoft.com/office/2007/relationships/hdphoto" Target="../media/hdphoto4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26.png"/><Relationship Id="rId5" Type="http://schemas.openxmlformats.org/officeDocument/2006/relationships/image" Target="../media/image25.png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22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png"/><Relationship Id="rId11" Type="http://schemas.openxmlformats.org/officeDocument/2006/relationships/image" Target="../media/image28.wmf"/><Relationship Id="rId5" Type="http://schemas.microsoft.com/office/2007/relationships/hdphoto" Target="../media/hdphoto5.wdp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8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i="1" dirty="0" smtClean="0"/>
                  <a:t>d</a:t>
                </a:r>
                <a:r>
                  <a:rPr lang="en-US" sz="2400" i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blipFill rotWithShape="1">
                <a:blip r:embed="rId3"/>
                <a:stretch>
                  <a:fillRect l="-399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00" y="1700808"/>
            <a:ext cx="2239671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Задача №1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Текст 3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11768" y="2132856"/>
                <a:ext cx="4926436" cy="1758894"/>
              </a:xfrm>
            </p:spPr>
            <p:txBody>
              <a:bodyPr>
                <a:noAutofit/>
              </a:bodyPr>
              <a:lstStyle/>
              <a:p>
                <a:r>
                  <a:rPr lang="ru-RU" sz="2000" dirty="0" smtClean="0">
                    <a:latin typeface="Cambria" pitchFamily="18" charset="0"/>
                  </a:rPr>
                  <a:t>В прямоугольном параллелепипеде </a:t>
                </a:r>
                <a:r>
                  <a:rPr lang="en-US" sz="2000" dirty="0" smtClean="0">
                    <a:latin typeface="Cambria" pitchFamily="18" charset="0"/>
                  </a:rPr>
                  <a:t> ABCD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en-US" sz="2000" b="0" i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Cambria" pitchFamily="18" charset="0"/>
                  </a:rPr>
                  <a:t> </a:t>
                </a:r>
                <a:r>
                  <a:rPr lang="ru-RU" sz="2000" dirty="0" smtClean="0">
                    <a:latin typeface="Cambria" pitchFamily="18" charset="0"/>
                  </a:rPr>
                  <a:t>известно, что </a:t>
                </a:r>
                <a:endParaRPr lang="ru-RU" sz="2000" dirty="0" smtClean="0">
                  <a:latin typeface="Cambria" pitchFamily="18" charset="0"/>
                </a:endParaRPr>
              </a:p>
              <a:p>
                <a:r>
                  <a:rPr lang="en-US" sz="2000" dirty="0" smtClean="0">
                    <a:latin typeface="Cambria" pitchFamily="18" charset="0"/>
                  </a:rPr>
                  <a:t>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en-US" sz="2000" i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=1, 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CD</m:t>
                    </m:r>
                    <m:r>
                      <a:rPr lang="en-US" sz="2000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>
                    <a:latin typeface="Cambria" pitchFamily="18" charset="0"/>
                  </a:rPr>
                  <a:t>2, AD=2. </a:t>
                </a:r>
                <a:endParaRPr lang="ru-RU" sz="2000" dirty="0" smtClean="0">
                  <a:latin typeface="Cambria" pitchFamily="18" charset="0"/>
                </a:endParaRPr>
              </a:p>
              <a:p>
                <a:r>
                  <a:rPr lang="ru-RU" sz="2000" dirty="0" smtClean="0">
                    <a:latin typeface="Cambria" pitchFamily="18" charset="0"/>
                  </a:rPr>
                  <a:t>Найдите </a:t>
                </a:r>
                <a:r>
                  <a:rPr lang="ru-RU" sz="2000" dirty="0" smtClean="0">
                    <a:latin typeface="Cambria" pitchFamily="18" charset="0"/>
                  </a:rPr>
                  <a:t>длину </a:t>
                </a:r>
                <a:r>
                  <a:rPr lang="ru-RU" sz="2000" dirty="0" smtClean="0">
                    <a:latin typeface="Cambria" pitchFamily="18" charset="0"/>
                  </a:rPr>
                  <a:t>диагонали </a:t>
                </a:r>
                <a:r>
                  <a:rPr lang="en-US" sz="2000" dirty="0" smtClean="0">
                    <a:latin typeface="Cambria" pitchFamily="18" charset="0"/>
                  </a:rPr>
                  <a:t>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en-US" sz="2000" i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b="0" i="0" smtClean="0">
                        <a:latin typeface="Cambria Math"/>
                      </a:rPr>
                      <m:t>.</m:t>
                    </m:r>
                  </m:oMath>
                </a14:m>
                <a:endParaRPr lang="ru-RU" sz="2000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11768" y="2132856"/>
                <a:ext cx="4926436" cy="1758894"/>
              </a:xfrm>
              <a:blipFill rotWithShape="1">
                <a:blip r:embed="rId4"/>
                <a:stretch>
                  <a:fillRect l="-1361" t="-1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183573" y="3573016"/>
            <a:ext cx="3517582" cy="2506448"/>
            <a:chOff x="259547" y="2177821"/>
            <a:chExt cx="4203105" cy="3020144"/>
          </a:xfrm>
        </p:grpSpPr>
        <p:sp>
          <p:nvSpPr>
            <p:cNvPr id="5" name="Куб 4"/>
            <p:cNvSpPr/>
            <p:nvPr/>
          </p:nvSpPr>
          <p:spPr>
            <a:xfrm>
              <a:off x="672671" y="2636912"/>
              <a:ext cx="3456384" cy="216024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/>
            </a:p>
          </p:txBody>
        </p:sp>
        <p:sp>
          <p:nvSpPr>
            <p:cNvPr id="6" name="Параллелограмм 5"/>
            <p:cNvSpPr/>
            <p:nvPr/>
          </p:nvSpPr>
          <p:spPr>
            <a:xfrm>
              <a:off x="672671" y="4221088"/>
              <a:ext cx="3456384" cy="576064"/>
            </a:xfrm>
            <a:prstGeom prst="parallelogram">
              <a:avLst>
                <a:gd name="adj" fmla="val 959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248735" y="2636912"/>
              <a:ext cx="0" cy="1584176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9224" y="4715853"/>
              <a:ext cx="336100" cy="48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/>
                <a:t>A</a:t>
              </a:r>
              <a:endParaRPr lang="ru-RU" sz="2000" b="1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6166" y="4642104"/>
              <a:ext cx="393041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B</a:t>
              </a:r>
              <a:endParaRPr lang="ru-RU" sz="2000" b="1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83018" y="3994031"/>
              <a:ext cx="379634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C</a:t>
              </a:r>
              <a:endParaRPr lang="ru-RU" sz="2000" b="1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5154" y="3851757"/>
              <a:ext cx="414111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D</a:t>
              </a:r>
              <a:endParaRPr lang="ru-RU" sz="2000" b="1" i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59547" y="2715740"/>
                  <a:ext cx="639438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547" y="2715740"/>
                  <a:ext cx="639438" cy="48211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471146" y="3059668"/>
                  <a:ext cx="658593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1146" y="3059668"/>
                  <a:ext cx="658593" cy="48211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065368" y="2351353"/>
                  <a:ext cx="216024" cy="4821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5368" y="2351353"/>
                  <a:ext cx="216024" cy="48211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44828" b="-153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77252" y="2177821"/>
                  <a:ext cx="666255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52" y="2177821"/>
                  <a:ext cx="666255" cy="48211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Прямая соединительная линия 30"/>
            <p:cNvCxnSpPr/>
            <p:nvPr/>
          </p:nvCxnSpPr>
          <p:spPr>
            <a:xfrm>
              <a:off x="699143" y="3185676"/>
              <a:ext cx="3403439" cy="10594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248735" y="3356992"/>
              <a:ext cx="406450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</a:rPr>
                <a:t>1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40823" y="3787162"/>
              <a:ext cx="406450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2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45678" y="4198001"/>
              <a:ext cx="406450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2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72671" y="4245084"/>
              <a:ext cx="3410348" cy="552068"/>
            </a:xfrm>
            <a:prstGeom prst="line">
              <a:avLst/>
            </a:prstGeom>
            <a:ln w="1905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Объект 2"/>
              <p:cNvSpPr txBox="1">
                <a:spLocks/>
              </p:cNvSpPr>
              <p:nvPr/>
            </p:nvSpPr>
            <p:spPr>
              <a:xfrm>
                <a:off x="369582" y="6062493"/>
                <a:ext cx="3456384" cy="71742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i="1" dirty="0" smtClean="0"/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²</m:t>
                        </m:r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²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400" b="1" i="1" dirty="0"/>
              </a:p>
              <a:p>
                <a:pPr marL="0" indent="0">
                  <a:buFont typeface="Arial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82" y="6062493"/>
                <a:ext cx="3456384" cy="717426"/>
              </a:xfrm>
              <a:prstGeom prst="rect">
                <a:avLst/>
              </a:prstGeom>
              <a:blipFill rotWithShape="1">
                <a:blip r:embed="rId9"/>
                <a:stretch>
                  <a:fillRect l="-28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Куб 7"/>
          <p:cNvSpPr/>
          <p:nvPr/>
        </p:nvSpPr>
        <p:spPr>
          <a:xfrm>
            <a:off x="6491955" y="231031"/>
            <a:ext cx="1080120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Объект 2"/>
              <p:cNvSpPr txBox="1">
                <a:spLocks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i="1" dirty="0" smtClean="0"/>
                  <a:t>d=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Font typeface="Arial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blipFill rotWithShape="1">
                <a:blip r:embed="rId10"/>
                <a:stretch>
                  <a:fillRect l="-7767" t="-1942" b="-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Группа 26"/>
          <p:cNvGrpSpPr/>
          <p:nvPr/>
        </p:nvGrpSpPr>
        <p:grpSpPr>
          <a:xfrm>
            <a:off x="611560" y="260648"/>
            <a:ext cx="2046180" cy="1238726"/>
            <a:chOff x="630507" y="2636912"/>
            <a:chExt cx="3498548" cy="2206009"/>
          </a:xfrm>
        </p:grpSpPr>
        <p:sp>
          <p:nvSpPr>
            <p:cNvPr id="28" name="Куб 27"/>
            <p:cNvSpPr/>
            <p:nvPr/>
          </p:nvSpPr>
          <p:spPr>
            <a:xfrm>
              <a:off x="672671" y="2636912"/>
              <a:ext cx="3456384" cy="216024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/>
            </a:p>
          </p:txBody>
        </p:sp>
        <p:sp>
          <p:nvSpPr>
            <p:cNvPr id="29" name="Параллелограмм 28"/>
            <p:cNvSpPr/>
            <p:nvPr/>
          </p:nvSpPr>
          <p:spPr>
            <a:xfrm>
              <a:off x="672671" y="4221088"/>
              <a:ext cx="3456384" cy="576064"/>
            </a:xfrm>
            <a:prstGeom prst="parallelogram">
              <a:avLst>
                <a:gd name="adj" fmla="val 959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248735" y="2636912"/>
              <a:ext cx="0" cy="1584176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30507" y="3185676"/>
              <a:ext cx="3403439" cy="105940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52578" y="3455065"/>
              <a:ext cx="53500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c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56940" y="3507809"/>
              <a:ext cx="59804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b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1257" y="4020756"/>
              <a:ext cx="592564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a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672671" y="4245084"/>
              <a:ext cx="3410348" cy="552068"/>
            </a:xfrm>
            <a:prstGeom prst="line">
              <a:avLst/>
            </a:prstGeom>
            <a:ln w="1905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955783" y="447957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d=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4738940" y="1734265"/>
            <a:ext cx="2239671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Задача №2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Текст 3"/>
              <p:cNvSpPr txBox="1">
                <a:spLocks/>
              </p:cNvSpPr>
              <p:nvPr/>
            </p:nvSpPr>
            <p:spPr>
              <a:xfrm>
                <a:off x="4677665" y="2195126"/>
                <a:ext cx="4601892" cy="17588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1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2000" dirty="0" smtClean="0">
                    <a:latin typeface="Cambria" pitchFamily="18" charset="0"/>
                  </a:rPr>
                  <a:t>В прямоугольном параллелепипеде </a:t>
                </a:r>
                <a:r>
                  <a:rPr lang="en-US" sz="2000" dirty="0">
                    <a:latin typeface="Cambria" pitchFamily="18" charset="0"/>
                  </a:rPr>
                  <a:t> ABCD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B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" pitchFamily="18" charset="0"/>
                  </a:rPr>
                  <a:t> </a:t>
                </a:r>
                <a:r>
                  <a:rPr lang="ru-RU" sz="2000" dirty="0">
                    <a:latin typeface="Cambria" pitchFamily="18" charset="0"/>
                  </a:rPr>
                  <a:t>известно, что </a:t>
                </a:r>
                <a:endParaRPr lang="ru-RU" sz="2000" dirty="0" smtClean="0">
                  <a:latin typeface="Cambria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latin typeface="Cambria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en-US" sz="2000">
                            <a:latin typeface="Cambria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C</m:t>
                    </m:r>
                    <m:r>
                      <a:rPr lang="en-US" sz="2000">
                        <a:latin typeface="Cambria" pitchFamily="18" charset="0"/>
                      </a:rPr>
                      <m:t>=3,  </m:t>
                    </m:r>
                    <m:r>
                      <a:rPr lang="en-US" sz="2000">
                        <a:latin typeface="Cambria" pitchFamily="18" charset="0"/>
                      </a:rPr>
                      <m:t>𝐶𝐷</m:t>
                    </m:r>
                    <m:r>
                      <a:rPr lang="en-US" sz="2000">
                        <a:latin typeface="Cambria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Cambria" pitchFamily="18" charset="0"/>
                  </a:rPr>
                  <a:t>2, AD=2. </a:t>
                </a:r>
                <a:endParaRPr lang="ru-RU" sz="2000" dirty="0" smtClean="0">
                  <a:latin typeface="Cambria" pitchFamily="18" charset="0"/>
                </a:endParaRPr>
              </a:p>
              <a:p>
                <a:r>
                  <a:rPr lang="ru-RU" sz="2000" dirty="0" smtClean="0">
                    <a:latin typeface="Cambria" pitchFamily="18" charset="0"/>
                  </a:rPr>
                  <a:t>Найдите </a:t>
                </a:r>
                <a:r>
                  <a:rPr lang="ru-RU" sz="2000" dirty="0">
                    <a:latin typeface="Cambria" pitchFamily="18" charset="0"/>
                  </a:rPr>
                  <a:t>длину ребра </a:t>
                </a:r>
                <a:r>
                  <a:rPr lang="en-US" sz="2000" dirty="0" smtClean="0">
                    <a:latin typeface="Cambria" pitchFamily="18" charset="0"/>
                  </a:rPr>
                  <a:t>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>
                            <a:latin typeface="Cambria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a:rPr lang="en-US" sz="2000">
                            <a:latin typeface="Cambria" pitchFamily="18" charset="0"/>
                          </a:rPr>
                          <m:t>1</m:t>
                        </m:r>
                      </m:sub>
                    </m:sSub>
                    <m:r>
                      <a:rPr lang="ru-RU" sz="2000">
                        <a:latin typeface="Cambria" pitchFamily="18" charset="0"/>
                      </a:rPr>
                      <m:t>.</m:t>
                    </m:r>
                  </m:oMath>
                </a14:m>
                <a:endParaRPr lang="ru-RU" sz="2000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0" name="Текс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665" y="2195126"/>
                <a:ext cx="4601892" cy="1758894"/>
              </a:xfrm>
              <a:prstGeom prst="rect">
                <a:avLst/>
              </a:prstGeom>
              <a:blipFill rotWithShape="1">
                <a:blip r:embed="rId11"/>
                <a:stretch>
                  <a:fillRect l="-1325" t="-1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/>
          <p:cNvGrpSpPr/>
          <p:nvPr/>
        </p:nvGrpSpPr>
        <p:grpSpPr>
          <a:xfrm>
            <a:off x="4713913" y="3606473"/>
            <a:ext cx="3517582" cy="2506448"/>
            <a:chOff x="259547" y="2177821"/>
            <a:chExt cx="4203105" cy="3020144"/>
          </a:xfrm>
        </p:grpSpPr>
        <p:sp>
          <p:nvSpPr>
            <p:cNvPr id="52" name="Куб 51"/>
            <p:cNvSpPr/>
            <p:nvPr/>
          </p:nvSpPr>
          <p:spPr>
            <a:xfrm>
              <a:off x="672671" y="2636912"/>
              <a:ext cx="3456384" cy="216024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/>
            </a:p>
          </p:txBody>
        </p:sp>
        <p:sp>
          <p:nvSpPr>
            <p:cNvPr id="53" name="Параллелограмм 52"/>
            <p:cNvSpPr/>
            <p:nvPr/>
          </p:nvSpPr>
          <p:spPr>
            <a:xfrm>
              <a:off x="672671" y="4221088"/>
              <a:ext cx="3456384" cy="576064"/>
            </a:xfrm>
            <a:prstGeom prst="parallelogram">
              <a:avLst>
                <a:gd name="adj" fmla="val 959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/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1248735" y="2636912"/>
              <a:ext cx="0" cy="1584176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49224" y="4715853"/>
              <a:ext cx="336100" cy="48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/>
                <a:t>A</a:t>
              </a:r>
              <a:endParaRPr lang="ru-RU" sz="2000" b="1" i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56166" y="4642104"/>
              <a:ext cx="393041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B</a:t>
              </a:r>
              <a:endParaRPr lang="ru-RU" sz="2000" b="1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083018" y="3994031"/>
              <a:ext cx="379634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C</a:t>
              </a:r>
              <a:endParaRPr lang="ru-RU" sz="2000" b="1" i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95154" y="3851757"/>
              <a:ext cx="414111" cy="482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D</a:t>
              </a:r>
              <a:endParaRPr lang="ru-RU" sz="2000" b="1" i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259547" y="2715740"/>
                  <a:ext cx="639438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547" y="2715740"/>
                  <a:ext cx="639438" cy="48211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471146" y="3059668"/>
                  <a:ext cx="658593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1146" y="3059668"/>
                  <a:ext cx="658593" cy="48211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4065368" y="2351353"/>
                  <a:ext cx="216024" cy="4821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5368" y="2351353"/>
                  <a:ext cx="216024" cy="48211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r="-14482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777252" y="2177821"/>
                  <a:ext cx="666255" cy="4821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i="1" dirty="0"/>
                </a:p>
              </p:txBody>
            </p:sp>
          </mc:Choice>
          <mc:Fallback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52" y="2177821"/>
                  <a:ext cx="666255" cy="48211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Прямая соединительная линия 62"/>
            <p:cNvCxnSpPr/>
            <p:nvPr/>
          </p:nvCxnSpPr>
          <p:spPr>
            <a:xfrm>
              <a:off x="699143" y="3185676"/>
              <a:ext cx="3403439" cy="10594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746261" y="3316678"/>
              <a:ext cx="728237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с=?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040823" y="3787162"/>
              <a:ext cx="406450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2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45678" y="4198001"/>
              <a:ext cx="406450" cy="55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2</a:t>
              </a:r>
              <a:endParaRPr lang="ru-RU" sz="2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672671" y="4245084"/>
              <a:ext cx="3410348" cy="552068"/>
            </a:xfrm>
            <a:prstGeom prst="line">
              <a:avLst/>
            </a:prstGeom>
            <a:ln w="1905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Объект 2"/>
              <p:cNvSpPr txBox="1">
                <a:spLocks/>
              </p:cNvSpPr>
              <p:nvPr/>
            </p:nvSpPr>
            <p:spPr>
              <a:xfrm>
                <a:off x="5006369" y="6051716"/>
                <a:ext cx="3456384" cy="71742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dirty="0" smtClean="0"/>
                  <a:t>3</a:t>
                </a:r>
                <a:r>
                  <a:rPr lang="en-US" sz="2400" i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²</m:t>
                        </m:r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</a:rPr>
                          <m:t>²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      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400" b="1" i="1" dirty="0"/>
              </a:p>
              <a:p>
                <a:pPr marL="0" indent="0">
                  <a:buFont typeface="Arial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6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69" y="6051716"/>
                <a:ext cx="3456384" cy="717426"/>
              </a:xfrm>
              <a:prstGeom prst="rect">
                <a:avLst/>
              </a:prstGeom>
              <a:blipFill rotWithShape="1">
                <a:blip r:embed="rId16"/>
                <a:stretch>
                  <a:fillRect l="-2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6486123" y="45130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>
          <a:xfrm>
            <a:off x="4572000" y="1628800"/>
            <a:ext cx="0" cy="522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3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2736304" cy="2541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2903362" y="469121"/>
            <a:ext cx="60183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Все двугранные углы многогранник</a:t>
            </a:r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ов</a:t>
            </a:r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 прямые.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Для многогранников, изображенных </a:t>
            </a:r>
            <a:r>
              <a:rPr lang="ru-RU" sz="2000" dirty="0">
                <a:solidFill>
                  <a:srgbClr val="0070C0"/>
                </a:solidFill>
                <a:latin typeface="Cambria" pitchFamily="18" charset="0"/>
              </a:rPr>
              <a:t>на рисунке, </a:t>
            </a:r>
            <a:endParaRPr lang="ru-RU" sz="20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найдите </a:t>
            </a:r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расстояния и углы</a:t>
            </a:r>
            <a:endParaRPr lang="ru-RU" sz="2000" b="1" dirty="0">
              <a:solidFill>
                <a:srgbClr val="0070C0"/>
              </a:solidFill>
              <a:latin typeface="Cambria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22542"/>
            <a:ext cx="3016163" cy="3140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/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4" y="1844824"/>
            <a:ext cx="3952875" cy="260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61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i="1" dirty="0" smtClean="0"/>
                  <a:t>d</a:t>
                </a:r>
                <a:r>
                  <a:rPr lang="en-US" sz="2400" i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blipFill rotWithShape="1">
                <a:blip r:embed="rId3"/>
                <a:stretch>
                  <a:fillRect l="-399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" y="1717357"/>
            <a:ext cx="2239671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Задача №</a:t>
            </a:r>
            <a:r>
              <a:rPr lang="en-US" sz="3200" dirty="0" smtClean="0">
                <a:solidFill>
                  <a:srgbClr val="0070C0"/>
                </a:solidFill>
                <a:latin typeface="Cambria" pitchFamily="18" charset="0"/>
              </a:rPr>
              <a:t>3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Объект 2"/>
              <p:cNvSpPr txBox="1">
                <a:spLocks/>
              </p:cNvSpPr>
              <p:nvPr/>
            </p:nvSpPr>
            <p:spPr>
              <a:xfrm>
                <a:off x="5687616" y="3457644"/>
                <a:ext cx="3456384" cy="71742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</a:pPr>
                <a:r>
                  <a:rPr lang="ru-RU" sz="2400" b="1" dirty="0" smtClean="0">
                    <a:solidFill>
                      <a:srgbClr val="00B050"/>
                    </a:solidFill>
                  </a:rPr>
                  <a:t>(</a:t>
                </a:r>
                <a:r>
                  <a:rPr lang="ru-RU" sz="2400" b="1" i="1" dirty="0" smtClean="0">
                    <a:solidFill>
                      <a:srgbClr val="00B050"/>
                    </a:solidFill>
                  </a:rPr>
                  <a:t>А</a:t>
                </a:r>
                <a:r>
                  <a:rPr lang="ru-RU" sz="2400" b="1" dirty="0" smtClean="0">
                    <a:solidFill>
                      <a:srgbClr val="00B050"/>
                    </a:solidFill>
                    <a:latin typeface="Cambria" pitchFamily="18" charset="0"/>
                  </a:rPr>
                  <a:t>С</a:t>
                </a:r>
                <a:r>
                  <a:rPr lang="ru-RU" sz="2400" b="1" baseline="-25000" dirty="0" smtClean="0">
                    <a:solidFill>
                      <a:srgbClr val="00B050"/>
                    </a:solidFill>
                    <a:latin typeface="Cambria" pitchFamily="18" charset="0"/>
                  </a:rPr>
                  <a:t>2</a:t>
                </a:r>
                <a:r>
                  <a:rPr lang="ru-RU" sz="2400" b="1" dirty="0" smtClean="0">
                    <a:solidFill>
                      <a:srgbClr val="00B050"/>
                    </a:solidFill>
                  </a:rPr>
                  <a:t>)</a:t>
                </a:r>
                <a:r>
                  <a:rPr lang="ru-RU" sz="2400" b="1" i="1" dirty="0" smtClean="0">
                    <a:solidFill>
                      <a:srgbClr val="00B050"/>
                    </a:solidFill>
                  </a:rPr>
                  <a:t>²=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²+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²+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²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𝟏𝟕</m:t>
                    </m:r>
                  </m:oMath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616" y="3457644"/>
                <a:ext cx="3456384" cy="717426"/>
              </a:xfrm>
              <a:prstGeom prst="rect">
                <a:avLst/>
              </a:prstGeom>
              <a:blipFill rotWithShape="1">
                <a:blip r:embed="rId4"/>
                <a:stretch>
                  <a:fillRect l="-2116" t="-67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Куб 7"/>
          <p:cNvSpPr/>
          <p:nvPr/>
        </p:nvSpPr>
        <p:spPr>
          <a:xfrm>
            <a:off x="6491955" y="231031"/>
            <a:ext cx="1080120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Объект 2"/>
              <p:cNvSpPr txBox="1">
                <a:spLocks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i="1" dirty="0" smtClean="0"/>
                  <a:t>d=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Font typeface="Arial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blipFill rotWithShape="1">
                <a:blip r:embed="rId5"/>
                <a:stretch>
                  <a:fillRect l="-7767" t="-1942" b="-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Группа 26"/>
          <p:cNvGrpSpPr/>
          <p:nvPr/>
        </p:nvGrpSpPr>
        <p:grpSpPr>
          <a:xfrm>
            <a:off x="611560" y="260648"/>
            <a:ext cx="2046180" cy="1238726"/>
            <a:chOff x="630507" y="2636912"/>
            <a:chExt cx="3498548" cy="2206009"/>
          </a:xfrm>
        </p:grpSpPr>
        <p:sp>
          <p:nvSpPr>
            <p:cNvPr id="28" name="Куб 27"/>
            <p:cNvSpPr/>
            <p:nvPr/>
          </p:nvSpPr>
          <p:spPr>
            <a:xfrm>
              <a:off x="672671" y="2636912"/>
              <a:ext cx="3456384" cy="216024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/>
            </a:p>
          </p:txBody>
        </p:sp>
        <p:sp>
          <p:nvSpPr>
            <p:cNvPr id="29" name="Параллелограмм 28"/>
            <p:cNvSpPr/>
            <p:nvPr/>
          </p:nvSpPr>
          <p:spPr>
            <a:xfrm>
              <a:off x="672671" y="4221088"/>
              <a:ext cx="3456384" cy="576064"/>
            </a:xfrm>
            <a:prstGeom prst="parallelogram">
              <a:avLst>
                <a:gd name="adj" fmla="val 959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248735" y="2636912"/>
              <a:ext cx="0" cy="1584176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30507" y="3185676"/>
              <a:ext cx="3403439" cy="105940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52578" y="3455065"/>
              <a:ext cx="53500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c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56940" y="3507809"/>
              <a:ext cx="59804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b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1257" y="4020756"/>
              <a:ext cx="592564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a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672671" y="4245084"/>
              <a:ext cx="3410348" cy="552068"/>
            </a:xfrm>
            <a:prstGeom prst="line">
              <a:avLst/>
            </a:prstGeom>
            <a:ln w="1905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5430601" cy="376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2097774" y="1717357"/>
            <a:ext cx="70462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Все двугранные углы многогранника прямые.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Для </a:t>
            </a:r>
            <a:r>
              <a:rPr lang="ru-RU" sz="2000" dirty="0">
                <a:solidFill>
                  <a:srgbClr val="0070C0"/>
                </a:solidFill>
                <a:latin typeface="Cambria" pitchFamily="18" charset="0"/>
              </a:rPr>
              <a:t>многогранника, изображенного на рисунке, найдите: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5499720" y="2564904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B050"/>
                </a:solidFill>
                <a:latin typeface="Cambria" pitchFamily="18" charset="0"/>
              </a:rPr>
              <a:t>1. квадрат расстояния между вершинами </a:t>
            </a:r>
            <a:r>
              <a:rPr lang="ru-RU" sz="2400" b="1" dirty="0" smtClean="0">
                <a:solidFill>
                  <a:srgbClr val="00B050"/>
                </a:solidFill>
                <a:latin typeface="Cambria" pitchFamily="18" charset="0"/>
              </a:rPr>
              <a:t>А </a:t>
            </a:r>
            <a:r>
              <a:rPr lang="ru-RU" sz="2400" dirty="0" smtClean="0">
                <a:solidFill>
                  <a:srgbClr val="00B050"/>
                </a:solidFill>
                <a:latin typeface="Cambria" pitchFamily="18" charset="0"/>
              </a:rPr>
              <a:t>и </a:t>
            </a:r>
            <a:r>
              <a:rPr lang="ru-RU" sz="2400" b="1" dirty="0" smtClean="0">
                <a:solidFill>
                  <a:srgbClr val="00B050"/>
                </a:solidFill>
                <a:latin typeface="Cambria" pitchFamily="18" charset="0"/>
              </a:rPr>
              <a:t>С</a:t>
            </a:r>
            <a:r>
              <a:rPr lang="ru-RU" sz="2400" b="1" baseline="-25000" dirty="0" smtClean="0">
                <a:solidFill>
                  <a:srgbClr val="00B050"/>
                </a:solidFill>
                <a:latin typeface="Cambria" pitchFamily="18" charset="0"/>
              </a:rPr>
              <a:t>2</a:t>
            </a:r>
            <a:endParaRPr lang="ru-RU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611560" y="3068960"/>
            <a:ext cx="3024336" cy="1800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Объект 2"/>
              <p:cNvSpPr txBox="1">
                <a:spLocks/>
              </p:cNvSpPr>
              <p:nvPr/>
            </p:nvSpPr>
            <p:spPr>
              <a:xfrm>
                <a:off x="5696000" y="4817295"/>
                <a:ext cx="3456384" cy="71742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</a:pPr>
                <a:r>
                  <a:rPr lang="ru-RU" sz="2400" b="1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D</a:t>
                </a:r>
                <a:r>
                  <a:rPr lang="ru-RU" sz="2400" b="1" dirty="0" smtClean="0">
                    <a:solidFill>
                      <a:srgbClr val="C00000"/>
                    </a:solidFill>
                    <a:latin typeface="Cambria" pitchFamily="18" charset="0"/>
                  </a:rPr>
                  <a:t>С</a:t>
                </a:r>
                <a:r>
                  <a:rPr lang="ru-RU" sz="2400" b="1" baseline="-25000" dirty="0" smtClean="0">
                    <a:solidFill>
                      <a:srgbClr val="C00000"/>
                    </a:solidFill>
                    <a:latin typeface="Cambria" pitchFamily="18" charset="0"/>
                  </a:rPr>
                  <a:t>2</a:t>
                </a:r>
                <a:r>
                  <a:rPr lang="ru-RU" sz="2400" b="1" dirty="0" smtClean="0">
                    <a:solidFill>
                      <a:srgbClr val="C00000"/>
                    </a:solidFill>
                  </a:rPr>
                  <a:t>)</a:t>
                </a:r>
                <a:r>
                  <a:rPr lang="ru-RU" sz="2400" b="1" i="1" dirty="0" smtClean="0">
                    <a:solidFill>
                      <a:srgbClr val="C00000"/>
                    </a:solidFill>
                  </a:rPr>
                  <a:t>²=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²+</m:t>
                    </m:r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</a:rPr>
                      <m:t>²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𝟏𝟑</m:t>
                    </m:r>
                  </m:oMath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00" y="4817295"/>
                <a:ext cx="3456384" cy="717426"/>
              </a:xfrm>
              <a:prstGeom prst="rect">
                <a:avLst/>
              </a:prstGeom>
              <a:blipFill rotWithShape="1">
                <a:blip r:embed="rId8"/>
                <a:stretch>
                  <a:fillRect l="-2646" t="-8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Прямоугольник 73"/>
          <p:cNvSpPr/>
          <p:nvPr/>
        </p:nvSpPr>
        <p:spPr>
          <a:xfrm>
            <a:off x="5508104" y="3924555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2. квадрат расстояния между вершинами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D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и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С</a:t>
            </a:r>
            <a:r>
              <a:rPr lang="ru-RU" sz="2400" b="1" baseline="-25000" dirty="0" smtClean="0">
                <a:solidFill>
                  <a:srgbClr val="C00000"/>
                </a:solidFill>
                <a:latin typeface="Cambria" pitchFamily="18" charset="0"/>
              </a:rPr>
              <a:t>2</a:t>
            </a:r>
            <a:endParaRPr lang="ru-RU" sz="2400" dirty="0">
              <a:solidFill>
                <a:srgbClr val="C00000"/>
              </a:solidFill>
              <a:latin typeface="Cambria" pitchFamily="18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1835696" y="3068960"/>
            <a:ext cx="1800200" cy="16865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Объект 2"/>
              <p:cNvSpPr txBox="1">
                <a:spLocks/>
              </p:cNvSpPr>
              <p:nvPr/>
            </p:nvSpPr>
            <p:spPr>
              <a:xfrm>
                <a:off x="5623992" y="6239966"/>
                <a:ext cx="3456384" cy="71742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</a:pPr>
                <a:r>
                  <a:rPr lang="ru-RU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400" b="1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ru-RU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С</a:t>
                </a:r>
                <a:r>
                  <a:rPr lang="ru-RU" sz="2400" b="1" baseline="-250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2</a:t>
                </a:r>
                <a:r>
                  <a:rPr lang="ru-RU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ru-RU" sz="2400" b="1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²=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²+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²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²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𝟑𝟎</m:t>
                    </m:r>
                  </m:oMath>
                </a14:m>
                <a:endParaRPr lang="ru-RU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992" y="6239966"/>
                <a:ext cx="3456384" cy="717426"/>
              </a:xfrm>
              <a:prstGeom prst="rect">
                <a:avLst/>
              </a:prstGeom>
              <a:blipFill rotWithShape="1">
                <a:blip r:embed="rId9"/>
                <a:stretch>
                  <a:fillRect l="-2469" t="-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Прямоугольник 76"/>
          <p:cNvSpPr/>
          <p:nvPr/>
        </p:nvSpPr>
        <p:spPr>
          <a:xfrm>
            <a:off x="5436096" y="5347226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квадрат расстояния между вершинами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₁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</a:t>
            </a:r>
            <a:r>
              <a:rPr lang="ru-RU" sz="24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1835696" y="2780928"/>
            <a:ext cx="1656184" cy="155912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1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i="1" dirty="0" smtClean="0"/>
                  <a:t>d</a:t>
                </a:r>
                <a:r>
                  <a:rPr lang="en-US" sz="2400" i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²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08813" y="260648"/>
                <a:ext cx="2448272" cy="622651"/>
              </a:xfrm>
              <a:blipFill rotWithShape="1">
                <a:blip r:embed="rId4"/>
                <a:stretch>
                  <a:fillRect l="-399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" y="1717357"/>
            <a:ext cx="2239671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Задача №4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Объект 2"/>
              <p:cNvSpPr txBox="1">
                <a:spLocks/>
              </p:cNvSpPr>
              <p:nvPr/>
            </p:nvSpPr>
            <p:spPr>
              <a:xfrm>
                <a:off x="5303823" y="2940273"/>
                <a:ext cx="3456384" cy="517371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rgbClr val="00B050"/>
                    </a:solidFill>
                  </a:rPr>
                  <a:t>∆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 smtClean="0">
                        <a:solidFill>
                          <a:srgbClr val="00B050"/>
                        </a:solidFill>
                        <a:latin typeface="Cambria" pitchFamily="18" charset="0"/>
                      </a:rPr>
                      <m:t>CAD</m:t>
                    </m:r>
                    <m:r>
                      <m:rPr>
                        <m:nor/>
                      </m:rPr>
                      <a:rPr lang="ru-RU" sz="2400" b="1" baseline="-25000" dirty="0" smtClean="0">
                        <a:solidFill>
                          <a:srgbClr val="00B050"/>
                        </a:solidFill>
                        <a:latin typeface="Cambria" pitchFamily="18" charset="0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  <a:latin typeface="Cambria" pitchFamily="18" charset="0"/>
                  </a:rPr>
                  <a:t> - </a:t>
                </a:r>
                <a:r>
                  <a:rPr lang="ru-RU" sz="2400" dirty="0" smtClean="0">
                    <a:solidFill>
                      <a:srgbClr val="00B050"/>
                    </a:solidFill>
                    <a:latin typeface="Cambria" pitchFamily="18" charset="0"/>
                  </a:rPr>
                  <a:t>равносторонний</a:t>
                </a:r>
                <a:endParaRPr lang="ru-RU" sz="2400" dirty="0" smtClean="0">
                  <a:solidFill>
                    <a:srgbClr val="00B05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2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823" y="2940273"/>
                <a:ext cx="3456384" cy="517371"/>
              </a:xfrm>
              <a:prstGeom prst="rect">
                <a:avLst/>
              </a:prstGeom>
              <a:blipFill rotWithShape="1">
                <a:blip r:embed="rId5"/>
                <a:stretch>
                  <a:fillRect l="-2116" t="-9412"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Куб 7"/>
          <p:cNvSpPr/>
          <p:nvPr/>
        </p:nvSpPr>
        <p:spPr>
          <a:xfrm>
            <a:off x="6491955" y="231031"/>
            <a:ext cx="1080120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Объект 2"/>
              <p:cNvSpPr txBox="1">
                <a:spLocks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i="1" dirty="0" smtClean="0"/>
                  <a:t>d=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400" i="1" dirty="0"/>
              </a:p>
              <a:p>
                <a:pPr marL="0" indent="0">
                  <a:buFont typeface="Arial" pitchFamily="34" charset="0"/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2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04664"/>
                <a:ext cx="1259632" cy="622651"/>
              </a:xfrm>
              <a:prstGeom prst="rect">
                <a:avLst/>
              </a:prstGeom>
              <a:blipFill rotWithShape="1">
                <a:blip r:embed="rId6"/>
                <a:stretch>
                  <a:fillRect l="-7767" t="-1942" b="-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Группа 26"/>
          <p:cNvGrpSpPr/>
          <p:nvPr/>
        </p:nvGrpSpPr>
        <p:grpSpPr>
          <a:xfrm>
            <a:off x="611560" y="260648"/>
            <a:ext cx="2046180" cy="1238726"/>
            <a:chOff x="630507" y="2636912"/>
            <a:chExt cx="3498548" cy="2206009"/>
          </a:xfrm>
        </p:grpSpPr>
        <p:sp>
          <p:nvSpPr>
            <p:cNvPr id="28" name="Куб 27"/>
            <p:cNvSpPr/>
            <p:nvPr/>
          </p:nvSpPr>
          <p:spPr>
            <a:xfrm>
              <a:off x="672671" y="2636912"/>
              <a:ext cx="3456384" cy="216024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/>
            </a:p>
          </p:txBody>
        </p:sp>
        <p:sp>
          <p:nvSpPr>
            <p:cNvPr id="29" name="Параллелограмм 28"/>
            <p:cNvSpPr/>
            <p:nvPr/>
          </p:nvSpPr>
          <p:spPr>
            <a:xfrm>
              <a:off x="672671" y="4221088"/>
              <a:ext cx="3456384" cy="576064"/>
            </a:xfrm>
            <a:prstGeom prst="parallelogram">
              <a:avLst>
                <a:gd name="adj" fmla="val 959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i="1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248735" y="2636912"/>
              <a:ext cx="0" cy="1584176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30507" y="3185676"/>
              <a:ext cx="3403439" cy="105940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52578" y="3455065"/>
              <a:ext cx="53500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c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56940" y="3507809"/>
              <a:ext cx="598045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b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1257" y="4020756"/>
              <a:ext cx="592564" cy="82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a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672671" y="4245084"/>
              <a:ext cx="3410348" cy="552068"/>
            </a:xfrm>
            <a:prstGeom prst="line">
              <a:avLst/>
            </a:prstGeom>
            <a:ln w="1905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5430601" cy="376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2097774" y="1717357"/>
            <a:ext cx="70462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Все двугранные углы многогранника прямые.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Для </a:t>
            </a:r>
            <a:r>
              <a:rPr lang="ru-RU" sz="2000" dirty="0">
                <a:solidFill>
                  <a:srgbClr val="0070C0"/>
                </a:solidFill>
                <a:latin typeface="Cambria" pitchFamily="18" charset="0"/>
              </a:rPr>
              <a:t>многогранника, изображенного на рисунке, найдите: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620036" y="2550095"/>
            <a:ext cx="2240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ambria" pitchFamily="18" charset="0"/>
              </a:rPr>
              <a:t>1.</a:t>
            </a:r>
            <a:r>
              <a:rPr lang="ru-RU" sz="2400" dirty="0" smtClean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Cambria" pitchFamily="18" charset="0"/>
              </a:rPr>
              <a:t>угол </a:t>
            </a:r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CA</a:t>
            </a:r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D</a:t>
            </a:r>
            <a:r>
              <a:rPr lang="ru-RU" sz="2400" b="1" baseline="-25000" dirty="0" smtClean="0">
                <a:solidFill>
                  <a:srgbClr val="00B050"/>
                </a:solidFill>
                <a:latin typeface="Cambria" pitchFamily="18" charset="0"/>
              </a:rPr>
              <a:t>2</a:t>
            </a:r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611560" y="2838127"/>
            <a:ext cx="1224136" cy="20310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835696" y="4755552"/>
            <a:ext cx="1656184" cy="62051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611560" y="2940273"/>
            <a:ext cx="1637913" cy="25868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6220" y="4869160"/>
            <a:ext cx="4151804" cy="30684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1835696" y="2780928"/>
            <a:ext cx="2952328" cy="239508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80313" y="5176008"/>
            <a:ext cx="4217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17768" y="3724500"/>
            <a:ext cx="4217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718168" y="3257589"/>
            <a:ext cx="4217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82292" y="2425342"/>
            <a:ext cx="4217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524904" y="2492896"/>
            <a:ext cx="4217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ru-RU" sz="2000" b="1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50394"/>
              </p:ext>
            </p:extLst>
          </p:nvPr>
        </p:nvGraphicFramePr>
        <p:xfrm>
          <a:off x="6478417" y="3353142"/>
          <a:ext cx="2143269" cy="559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9" imgW="876240" imgH="228600" progId="Equation.3">
                  <p:embed/>
                </p:oleObj>
              </mc:Choice>
              <mc:Fallback>
                <p:oleObj name="Формула" r:id="rId9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78417" y="3353142"/>
                        <a:ext cx="2143269" cy="559114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2" name="Объект 2"/>
              <p:cNvSpPr txBox="1">
                <a:spLocks/>
              </p:cNvSpPr>
              <p:nvPr/>
            </p:nvSpPr>
            <p:spPr>
              <a:xfrm>
                <a:off x="5456223" y="4329225"/>
                <a:ext cx="3456384" cy="812782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rgbClr val="C00000"/>
                    </a:solidFill>
                  </a:rPr>
                  <a:t>∆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 smtClean="0">
                        <a:solidFill>
                          <a:srgbClr val="C00000"/>
                        </a:solidFill>
                        <a:latin typeface="Cambria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ru-RU" sz="2400" b="1" i="0" dirty="0" smtClean="0">
                        <a:solidFill>
                          <a:srgbClr val="C00000"/>
                        </a:solidFill>
                        <a:latin typeface="Cambria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en-US" sz="2400" b="1" dirty="0" smtClean="0">
                        <a:solidFill>
                          <a:srgbClr val="C00000"/>
                        </a:solidFill>
                        <a:latin typeface="Cambria" pitchFamily="18" charset="0"/>
                      </a:rPr>
                      <m:t>D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- 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прямоугольный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              равнобедренный</a:t>
                </a:r>
                <a:endParaRPr lang="ru-RU" sz="2400" dirty="0" smtClean="0">
                  <a:solidFill>
                    <a:srgbClr val="C0000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223" y="4329225"/>
                <a:ext cx="3456384" cy="812782"/>
              </a:xfrm>
              <a:prstGeom prst="rect">
                <a:avLst/>
              </a:prstGeom>
              <a:blipFill rotWithShape="1">
                <a:blip r:embed="rId11"/>
                <a:stretch>
                  <a:fillRect l="-2116" t="-9701" b="-8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ик 47"/>
          <p:cNvSpPr/>
          <p:nvPr/>
        </p:nvSpPr>
        <p:spPr>
          <a:xfrm>
            <a:off x="6772436" y="3939047"/>
            <a:ext cx="2240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2.</a:t>
            </a:r>
            <a:r>
              <a:rPr lang="ru-RU" sz="24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Cambria" pitchFamily="18" charset="0"/>
              </a:rPr>
              <a:t>угол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A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В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D</a:t>
            </a:r>
            <a:endParaRPr lang="ru-RU" sz="2400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490760"/>
              </p:ext>
            </p:extLst>
          </p:nvPr>
        </p:nvGraphicFramePr>
        <p:xfrm>
          <a:off x="6694488" y="5172075"/>
          <a:ext cx="19875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2" imgW="812520" imgH="203040" progId="Equation.3">
                  <p:embed/>
                </p:oleObj>
              </mc:Choice>
              <mc:Fallback>
                <p:oleObj name="Формула" r:id="rId12" imgW="812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94488" y="5172075"/>
                        <a:ext cx="1987550" cy="49688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Прямая соединительная линия 49"/>
          <p:cNvCxnSpPr/>
          <p:nvPr/>
        </p:nvCxnSpPr>
        <p:spPr>
          <a:xfrm>
            <a:off x="539552" y="4907952"/>
            <a:ext cx="2952328" cy="46811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611560" y="4755552"/>
            <a:ext cx="1279645" cy="152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Объект 2"/>
              <p:cNvSpPr txBox="1">
                <a:spLocks/>
              </p:cNvSpPr>
              <p:nvPr/>
            </p:nvSpPr>
            <p:spPr>
              <a:xfrm>
                <a:off x="469826" y="6176428"/>
                <a:ext cx="4747396" cy="507560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∆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400" b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ru-RU" sz="2400" b="1" baseline="-250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ru-RU" sz="2400" b="1" baseline="-250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ru-RU" sz="2400" b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С</m:t>
                    </m:r>
                    <m:r>
                      <m:rPr>
                        <m:nor/>
                      </m:rPr>
                      <a:rPr lang="ru-RU" sz="2400" b="1" baseline="-250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- </a:t>
                </a:r>
                <a:r>
                  <a:rPr lang="ru-RU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прямоугольный</a:t>
                </a:r>
              </a:p>
            </p:txBody>
          </p:sp>
        </mc:Choice>
        <mc:Fallback>
          <p:sp>
            <p:nvSpPr>
              <p:cNvPr id="5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26" y="6176428"/>
                <a:ext cx="4747396" cy="507560"/>
              </a:xfrm>
              <a:prstGeom prst="rect">
                <a:avLst/>
              </a:prstGeom>
              <a:blipFill rotWithShape="1">
                <a:blip r:embed="rId14"/>
                <a:stretch>
                  <a:fillRect l="-2054" t="-13253" b="-24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Прямоугольник 53"/>
          <p:cNvSpPr/>
          <p:nvPr/>
        </p:nvSpPr>
        <p:spPr>
          <a:xfrm>
            <a:off x="84597" y="5622013"/>
            <a:ext cx="3551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3.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тангенс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угла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</a:t>
            </a:r>
            <a:r>
              <a:rPr lang="ru-RU" sz="24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</a:t>
            </a:r>
            <a:r>
              <a:rPr lang="ru-RU" sz="24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</a:t>
            </a:r>
            <a:r>
              <a:rPr lang="ru-RU" sz="2400" b="1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endParaRPr lang="ru-RU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0362"/>
              </p:ext>
            </p:extLst>
          </p:nvPr>
        </p:nvGraphicFramePr>
        <p:xfrm>
          <a:off x="4328228" y="5852845"/>
          <a:ext cx="2585318" cy="78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5" imgW="1295280" imgH="393480" progId="Equation.3">
                  <p:embed/>
                </p:oleObj>
              </mc:Choice>
              <mc:Fallback>
                <p:oleObj name="Формула" r:id="rId15" imgW="1295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28228" y="5852845"/>
                        <a:ext cx="2585318" cy="78492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Прямая соединительная линия 57"/>
          <p:cNvCxnSpPr/>
          <p:nvPr/>
        </p:nvCxnSpPr>
        <p:spPr>
          <a:xfrm flipH="1" flipV="1">
            <a:off x="611560" y="2893006"/>
            <a:ext cx="3024336" cy="17660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2276128" y="3011760"/>
            <a:ext cx="1359768" cy="210256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9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C:\Users\User\Desktop\prism6.gif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9002" y="1765354"/>
            <a:ext cx="4581002" cy="512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" y="1717357"/>
            <a:ext cx="2239671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ambria" pitchFamily="18" charset="0"/>
              </a:rPr>
              <a:t>Задача №5</a:t>
            </a:r>
            <a:endParaRPr lang="ru-RU" sz="3200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281499" y="1605781"/>
            <a:ext cx="70462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Найти расстояние и углы в правильной шестиугольной призме, все ребра которой равны 1</a:t>
            </a:r>
            <a:r>
              <a:rPr lang="ru-RU" sz="2000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u-RU" sz="2000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240199" y="2524774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1.    </a:t>
            </a:r>
            <a:r>
              <a:rPr lang="en-US" sz="2400" b="1" i="1" dirty="0" smtClean="0">
                <a:solidFill>
                  <a:srgbClr val="00B050"/>
                </a:solidFill>
                <a:latin typeface="Cambria" pitchFamily="18" charset="0"/>
              </a:rPr>
              <a:t>BE</a:t>
            </a:r>
            <a:r>
              <a:rPr lang="en-US" sz="2400" dirty="0" smtClean="0">
                <a:solidFill>
                  <a:srgbClr val="00B050"/>
                </a:solidFill>
                <a:latin typeface="Cambria" pitchFamily="18" charset="0"/>
              </a:rPr>
              <a:t>=2</a:t>
            </a:r>
            <a:r>
              <a:rPr lang="ru-RU" sz="2400" dirty="0" smtClean="0">
                <a:solidFill>
                  <a:srgbClr val="00B050"/>
                </a:solidFill>
                <a:latin typeface="Cambria" pitchFamily="18" charset="0"/>
              </a:rPr>
              <a:t>   -  большая диагональ основания</a:t>
            </a:r>
            <a:endParaRPr lang="ru-RU" sz="2400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V="1">
            <a:off x="2657740" y="2838127"/>
            <a:ext cx="1122172" cy="3031453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1860246" y="4400712"/>
            <a:ext cx="760386" cy="14688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1860246" y="2838127"/>
            <a:ext cx="755795" cy="298480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2602114" y="4509120"/>
            <a:ext cx="1177798" cy="13604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3528" y="3501008"/>
            <a:ext cx="312692" cy="235183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60246" y="4400712"/>
            <a:ext cx="770569" cy="145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682955" y="4509120"/>
            <a:ext cx="3096957" cy="1343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23528" y="5142007"/>
            <a:ext cx="3816424" cy="34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Прямоугольник 51"/>
              <p:cNvSpPr/>
              <p:nvPr/>
            </p:nvSpPr>
            <p:spPr>
              <a:xfrm>
                <a:off x="5305055" y="3355771"/>
                <a:ext cx="3672408" cy="865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Cambria" pitchFamily="18" charset="0"/>
                  </a:rPr>
                  <a:t>2.    </a:t>
                </a:r>
                <a:r>
                  <a:rPr lang="en-US" sz="2400" b="1" i="1" dirty="0" smtClean="0">
                    <a:solidFill>
                      <a:srgbClr val="C00000"/>
                    </a:solidFill>
                    <a:latin typeface="Cambria" pitchFamily="18" charset="0"/>
                  </a:rPr>
                  <a:t>BD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   -  малая диагональ основания</a:t>
                </a:r>
                <a:endParaRPr lang="ru-RU" sz="2400" dirty="0" smtClean="0">
                  <a:solidFill>
                    <a:srgbClr val="C0000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055" y="3355771"/>
                <a:ext cx="3672408" cy="865814"/>
              </a:xfrm>
              <a:prstGeom prst="rect">
                <a:avLst/>
              </a:prstGeom>
              <a:blipFill rotWithShape="1">
                <a:blip r:embed="rId6"/>
                <a:stretch>
                  <a:fillRect l="-2488" t="-2098" b="-13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Прямоугольник 55"/>
              <p:cNvSpPr/>
              <p:nvPr/>
            </p:nvSpPr>
            <p:spPr>
              <a:xfrm>
                <a:off x="5305055" y="4076213"/>
                <a:ext cx="3672408" cy="866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3</a:t>
                </a:r>
                <a:r>
                  <a:rPr lang="en-US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.    </a:t>
                </a:r>
                <a:r>
                  <a:rPr lang="en-US" sz="2400" b="1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AF</a:t>
                </a:r>
                <a:r>
                  <a:rPr lang="en-US" sz="2400" b="1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cs typeface="Calibri"/>
                  </a:rPr>
                  <a:t>₁</a:t>
                </a:r>
                <a:r>
                  <a:rPr lang="en-US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   -  диагональ боковой грани (квадрат)</a:t>
                </a:r>
                <a:endParaRPr lang="ru-RU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055" y="4076213"/>
                <a:ext cx="3672408" cy="866969"/>
              </a:xfrm>
              <a:prstGeom prst="rect">
                <a:avLst/>
              </a:prstGeom>
              <a:blipFill rotWithShape="1">
                <a:blip r:embed="rId7"/>
                <a:stretch>
                  <a:fillRect l="-2653" t="-3521" r="-2156"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Прямоугольник 56"/>
              <p:cNvSpPr/>
              <p:nvPr/>
            </p:nvSpPr>
            <p:spPr>
              <a:xfrm>
                <a:off x="5364088" y="4943182"/>
                <a:ext cx="3672408" cy="882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B050"/>
                    </a:solidFill>
                    <a:latin typeface="Cambria" pitchFamily="18" charset="0"/>
                  </a:rPr>
                  <a:t>4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Cambria" pitchFamily="18" charset="0"/>
                  </a:rPr>
                  <a:t>.    </a:t>
                </a:r>
                <a:r>
                  <a:rPr lang="en-US" sz="2400" b="1" i="1" dirty="0" smtClean="0">
                    <a:solidFill>
                      <a:srgbClr val="00B050"/>
                    </a:solidFill>
                    <a:latin typeface="Cambria" pitchFamily="18" charset="0"/>
                  </a:rPr>
                  <a:t>BE</a:t>
                </a:r>
                <a:r>
                  <a:rPr lang="en-US" sz="2400" b="1" i="1" dirty="0" smtClean="0">
                    <a:solidFill>
                      <a:srgbClr val="00B050"/>
                    </a:solidFill>
                    <a:latin typeface="Calibri"/>
                    <a:cs typeface="Calibri"/>
                  </a:rPr>
                  <a:t>₁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Cambria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2400" dirty="0" smtClean="0">
                    <a:solidFill>
                      <a:srgbClr val="00B050"/>
                    </a:solidFill>
                    <a:latin typeface="Cambria" pitchFamily="18" charset="0"/>
                  </a:rPr>
                  <a:t>   -  большая диагональ призмы</a:t>
                </a:r>
                <a:endParaRPr lang="ru-RU" sz="2400" dirty="0" smtClean="0">
                  <a:solidFill>
                    <a:srgbClr val="00B05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943182"/>
                <a:ext cx="3672408" cy="882934"/>
              </a:xfrm>
              <a:prstGeom prst="rect">
                <a:avLst/>
              </a:prstGeom>
              <a:blipFill rotWithShape="1">
                <a:blip r:embed="rId8"/>
                <a:stretch>
                  <a:fillRect l="-2658" t="-2759" b="-13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Прямоугольник 58"/>
              <p:cNvSpPr/>
              <p:nvPr/>
            </p:nvSpPr>
            <p:spPr>
              <a:xfrm>
                <a:off x="5436096" y="5836151"/>
                <a:ext cx="36724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C00000"/>
                    </a:solidFill>
                    <a:latin typeface="Cambria" pitchFamily="18" charset="0"/>
                  </a:rPr>
                  <a:t>5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Cambria" pitchFamily="18" charset="0"/>
                  </a:rPr>
                  <a:t>.    </a:t>
                </a:r>
                <a:r>
                  <a:rPr lang="en-US" sz="2400" b="1" i="1" dirty="0" smtClean="0">
                    <a:solidFill>
                      <a:srgbClr val="C00000"/>
                    </a:solidFill>
                    <a:latin typeface="Cambria" pitchFamily="18" charset="0"/>
                  </a:rPr>
                  <a:t>BD</a:t>
                </a:r>
                <a:r>
                  <a:rPr lang="en-US" sz="2400" b="1" i="1" dirty="0" smtClean="0">
                    <a:solidFill>
                      <a:srgbClr val="C00000"/>
                    </a:solidFill>
                    <a:latin typeface="Calibri"/>
                    <a:cs typeface="Calibri"/>
                  </a:rPr>
                  <a:t>₁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C00000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  <a:latin typeface="Cambria" pitchFamily="18" charset="0"/>
                  </a:rPr>
                  <a:t>   -  малая диагональ призмы</a:t>
                </a:r>
                <a:endParaRPr lang="ru-RU" sz="2400" dirty="0" smtClean="0">
                  <a:solidFill>
                    <a:srgbClr val="C0000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836151"/>
                <a:ext cx="3672408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2658" t="-729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868817" y="364594"/>
            <a:ext cx="4217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43612" y="795923"/>
            <a:ext cx="948067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30</a:t>
            </a:r>
            <a:r>
              <a:rPr lang="ru-RU" sz="2000" b="1" dirty="0" smtClean="0">
                <a:latin typeface="Calibri"/>
                <a:cs typeface="Calibri"/>
              </a:rPr>
              <a:t>⁰</a:t>
            </a:r>
            <a:endParaRPr lang="ru-RU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12636" y="1041484"/>
            <a:ext cx="4217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dirty="0"/>
              <a:t>В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823746" y="116632"/>
            <a:ext cx="4217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470304" y="924689"/>
            <a:ext cx="4217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  <a:endParaRPr lang="ru-RU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701944" y="1124744"/>
            <a:ext cx="421784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H</a:t>
            </a:r>
            <a:endParaRPr lang="ru-RU" sz="2000" b="1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23528" y="404664"/>
            <a:ext cx="3096344" cy="7200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9" idx="0"/>
          </p:cNvCxnSpPr>
          <p:nvPr/>
        </p:nvCxnSpPr>
        <p:spPr>
          <a:xfrm>
            <a:off x="1871700" y="40466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307245"/>
              </p:ext>
            </p:extLst>
          </p:nvPr>
        </p:nvGraphicFramePr>
        <p:xfrm>
          <a:off x="3892088" y="339350"/>
          <a:ext cx="4845552" cy="773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10" imgW="2705040" imgH="431640" progId="Equation.3">
                  <p:embed/>
                </p:oleObj>
              </mc:Choice>
              <mc:Fallback>
                <p:oleObj name="Формула" r:id="rId10" imgW="2705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92088" y="339350"/>
                        <a:ext cx="4845552" cy="77346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8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38bf42b186de724e68ce2973b29a33a7731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506</Words>
  <Application>Microsoft Office PowerPoint</Application>
  <PresentationFormat>Экран (4:3)</PresentationFormat>
  <Paragraphs>97</Paragraphs>
  <Slides>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Презентация PowerPoint</vt:lpstr>
      <vt:lpstr>Задача №1</vt:lpstr>
      <vt:lpstr>Презентация PowerPoint</vt:lpstr>
      <vt:lpstr>Задача №3</vt:lpstr>
      <vt:lpstr>Задача №4</vt:lpstr>
      <vt:lpstr>Задача №5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13</cp:revision>
  <dcterms:created xsi:type="dcterms:W3CDTF">2013-04-07T20:36:08Z</dcterms:created>
  <dcterms:modified xsi:type="dcterms:W3CDTF">2013-04-07T22:10:34Z</dcterms:modified>
</cp:coreProperties>
</file>