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66" r:id="rId5"/>
    <p:sldId id="265" r:id="rId6"/>
    <p:sldId id="267" r:id="rId7"/>
    <p:sldId id="262" r:id="rId8"/>
    <p:sldId id="268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3FFBD"/>
    <a:srgbClr val="BFFF9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3FD5E-5883-406A-AD88-78296774BB56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7E8E0-A60D-4A0A-A440-35FD3D972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solidFill>
                  <a:schemeClr val="tx2"/>
                </a:solidFill>
                <a:effectLst/>
                <a:latin typeface="Cambria" pitchFamily="18" charset="0"/>
              </a:rPr>
              <a:t>1 может быть на отрезке 4. В ответе укажите длину наибольшего из них.</a:t>
            </a:r>
            <a:endParaRPr lang="ru-RU" sz="1200" b="0" dirty="0" smtClean="0">
              <a:solidFill>
                <a:schemeClr val="tx2"/>
              </a:solidFill>
              <a:effectLst/>
              <a:latin typeface="Cambria" pitchFamily="18" charset="0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E8E0-A60D-4A0A-A440-35FD3D97223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33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04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6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92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5D381-28EA-45BE-BEF7-9A646A35D1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90621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5DA13-C81D-4DA6-A1EA-A77001521C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67914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10F06-9978-4374-A192-D313B34334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2808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EB53C-956B-477D-89E5-A83378B8F1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95851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5950-40CB-4794-9089-3ADD94DC3F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80515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09BD-5E66-4CD1-920E-E2D9A1EF45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23339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240F0-8012-433D-A109-C70B7E07DE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563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A9F2A-7CD6-4A7D-A0DD-BA7601DC83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0181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4944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EE08E-3360-4C1E-A2AC-E1BBC9668B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09891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C672D-3F62-4576-9B69-2A9FB11DCA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14016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4385-F080-44B2-99C9-179DA00717A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5892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9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5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9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61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1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8EA73-1927-4114-A97B-F6180570E1FF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7FCAF-C41A-401A-BC40-4E0C347D4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08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DDDBD"/>
            </a:gs>
            <a:gs pos="50000">
              <a:schemeClr val="bg1"/>
            </a:gs>
            <a:gs pos="100000">
              <a:srgbClr val="BDDDBD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65F317-6311-49A0-A2D8-2F0E6FE0DE0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8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5" Type="http://schemas.openxmlformats.org/officeDocument/2006/relationships/image" Target="../media/image6.wmf"/><Relationship Id="rId10" Type="http://schemas.openxmlformats.org/officeDocument/2006/relationships/image" Target="../media/image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ru-RU" dirty="0" smtClean="0"/>
              <a:t>В8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1844824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Здравствуйте</a:t>
            </a:r>
          </a:p>
          <a:p>
            <a:r>
              <a:rPr lang="ru-RU" dirty="0" smtClean="0"/>
              <a:t>Мы продолжаем курс лекций «Подготовка к ЕГЭ по математике, на котором я знакомлю вас с некоторыми заданиями из открытого банка ЕГЭ.</a:t>
            </a:r>
          </a:p>
          <a:p>
            <a:r>
              <a:rPr lang="ru-RU" dirty="0" smtClean="0"/>
              <a:t>Сегодня мы рассмотрим задание В8, в котором проверяется умение выполнять действия с функциями. А точнее – находить связь между свойствами функции и ее производной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9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77718" y="579943"/>
            <a:ext cx="8135938" cy="461665"/>
          </a:xfrm>
          <a:prstGeom prst="rect">
            <a:avLst/>
          </a:prstGeom>
          <a:solidFill>
            <a:srgbClr val="BFFF9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8000"/>
                </a:solidFill>
              </a:rPr>
              <a:t>Геометрический смысл производной.</a:t>
            </a:r>
            <a:endParaRPr lang="ru-RU" sz="2400" b="1" dirty="0">
              <a:solidFill>
                <a:srgbClr val="008000"/>
              </a:solidFill>
            </a:endParaRPr>
          </a:p>
        </p:txBody>
      </p:sp>
      <p:grpSp>
        <p:nvGrpSpPr>
          <p:cNvPr id="24620" name="Group 71"/>
          <p:cNvGrpSpPr>
            <a:grpSpLocks/>
          </p:cNvGrpSpPr>
          <p:nvPr/>
        </p:nvGrpSpPr>
        <p:grpSpPr bwMode="auto">
          <a:xfrm>
            <a:off x="28575" y="44450"/>
            <a:ext cx="9080500" cy="6705600"/>
            <a:chOff x="168" y="176"/>
            <a:chExt cx="5408" cy="3928"/>
          </a:xfrm>
        </p:grpSpPr>
        <p:sp>
          <p:nvSpPr>
            <p:cNvPr id="24656" name="Freeform 7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57" name="Freeform 7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58" name="Freeform 7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59" name="Freeform 7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0" name="Freeform 7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1" name="Freeform 7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2" name="Freeform 7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3" name="Freeform 7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4" y="2187427"/>
            <a:ext cx="8722566" cy="380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78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437112"/>
            <a:ext cx="8947377" cy="2273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4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893606"/>
              </p:ext>
            </p:extLst>
          </p:nvPr>
        </p:nvGraphicFramePr>
        <p:xfrm>
          <a:off x="4349699" y="4437112"/>
          <a:ext cx="388223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3" imgW="2108160" imgH="393480" progId="Equation.DSMT4">
                  <p:embed/>
                </p:oleObj>
              </mc:Choice>
              <mc:Fallback>
                <p:oleObj name="Equation" r:id="rId3" imgW="2108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699" y="4437112"/>
                        <a:ext cx="3882233" cy="712788"/>
                      </a:xfrm>
                      <a:prstGeom prst="rect">
                        <a:avLst/>
                      </a:prstGeom>
                      <a:solidFill>
                        <a:srgbClr val="D3FFBD"/>
                      </a:solidFill>
                      <a:ln w="28575">
                        <a:solidFill>
                          <a:srgbClr val="008000"/>
                        </a:solidFill>
                        <a:prstDash val="solid"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" y="4437112"/>
            <a:ext cx="3562350" cy="723900"/>
          </a:xfrm>
          <a:prstGeom prst="rect">
            <a:avLst/>
          </a:prstGeom>
          <a:noFill/>
          <a:ln w="28575">
            <a:solidFill>
              <a:srgbClr val="008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95536" y="129640"/>
            <a:ext cx="828015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8000"/>
                </a:solidFill>
              </a:rPr>
              <a:t>Задание №1.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На рисунке изображен график функции </a:t>
            </a:r>
            <a:r>
              <a:rPr lang="en-US" sz="2000" dirty="0">
                <a:solidFill>
                  <a:srgbClr val="000000"/>
                </a:solidFill>
                <a:latin typeface="Cambria" pitchFamily="18" charset="0"/>
              </a:rPr>
              <a:t>y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 = </a:t>
            </a:r>
            <a:r>
              <a:rPr lang="en-US" sz="2000" dirty="0">
                <a:solidFill>
                  <a:srgbClr val="000000"/>
                </a:solidFill>
                <a:latin typeface="Cambria" pitchFamily="18" charset="0"/>
              </a:rPr>
              <a:t>f (x)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, и  касательная к нему в точке с абсциссой </a:t>
            </a: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</a:rPr>
              <a:t>х₀.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Найдите значение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производной функции </a:t>
            </a:r>
            <a:r>
              <a:rPr lang="en-US" sz="2000" dirty="0">
                <a:solidFill>
                  <a:srgbClr val="000000"/>
                </a:solidFill>
                <a:latin typeface="Cambria" pitchFamily="18" charset="0"/>
              </a:rPr>
              <a:t>y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 = </a:t>
            </a:r>
            <a:r>
              <a:rPr lang="en-US" sz="2000" dirty="0">
                <a:solidFill>
                  <a:srgbClr val="000000"/>
                </a:solidFill>
                <a:latin typeface="Cambria" pitchFamily="18" charset="0"/>
              </a:rPr>
              <a:t>f (x)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  в точке </a:t>
            </a: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</a:rPr>
              <a:t>х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 ₀</a:t>
            </a: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</a:rPr>
              <a:t>. </a:t>
            </a:r>
            <a:endParaRPr lang="ru-RU" sz="2000" dirty="0">
              <a:solidFill>
                <a:srgbClr val="000000"/>
              </a:solidFill>
              <a:latin typeface="Cambria" pitchFamily="18" charset="0"/>
            </a:endParaRPr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63" t="22635" r="41666" b="52850"/>
          <a:stretch>
            <a:fillRect/>
          </a:stretch>
        </p:blipFill>
        <p:spPr bwMode="auto">
          <a:xfrm>
            <a:off x="4067944" y="1411784"/>
            <a:ext cx="3240087" cy="2881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t="55104" r="41666" b="19164"/>
          <a:stretch>
            <a:fillRect/>
          </a:stretch>
        </p:blipFill>
        <p:spPr bwMode="auto">
          <a:xfrm>
            <a:off x="394965" y="1340198"/>
            <a:ext cx="3384550" cy="3024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71142"/>
              </p:ext>
            </p:extLst>
          </p:nvPr>
        </p:nvGraphicFramePr>
        <p:xfrm>
          <a:off x="6947669" y="1952327"/>
          <a:ext cx="21637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7" imgW="1104840" imgH="253800" progId="Equation.DSMT4">
                  <p:embed/>
                </p:oleObj>
              </mc:Choice>
              <mc:Fallback>
                <p:oleObj name="Equation" r:id="rId7" imgW="110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7669" y="1952327"/>
                        <a:ext cx="2163763" cy="4968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rgbClr val="008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4715644" y="2132509"/>
            <a:ext cx="71437" cy="71437"/>
          </a:xfrm>
          <a:prstGeom prst="ellipse">
            <a:avLst/>
          </a:prstGeom>
          <a:solidFill>
            <a:srgbClr val="FF9933">
              <a:alpha val="80000"/>
            </a:srgbClr>
          </a:solidFill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4715644" y="3067546"/>
            <a:ext cx="71437" cy="71438"/>
          </a:xfrm>
          <a:prstGeom prst="ellipse">
            <a:avLst/>
          </a:prstGeom>
          <a:solidFill>
            <a:srgbClr val="FF9933">
              <a:alpha val="80000"/>
            </a:srgbClr>
          </a:solidFill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6515869" y="3067546"/>
            <a:ext cx="71437" cy="71438"/>
          </a:xfrm>
          <a:prstGeom prst="ellipse">
            <a:avLst/>
          </a:prstGeom>
          <a:solidFill>
            <a:srgbClr val="FF9933">
              <a:alpha val="80000"/>
            </a:srgbClr>
          </a:solidFill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4" name="Freeform 30"/>
          <p:cNvSpPr>
            <a:spLocks/>
          </p:cNvSpPr>
          <p:nvPr/>
        </p:nvSpPr>
        <p:spPr bwMode="auto">
          <a:xfrm>
            <a:off x="4761681" y="2200771"/>
            <a:ext cx="1752600" cy="895350"/>
          </a:xfrm>
          <a:custGeom>
            <a:avLst/>
            <a:gdLst>
              <a:gd name="T0" fmla="*/ 0 w 1104"/>
              <a:gd name="T1" fmla="*/ 0 h 564"/>
              <a:gd name="T2" fmla="*/ 4 w 1104"/>
              <a:gd name="T3" fmla="*/ 564 h 564"/>
              <a:gd name="T4" fmla="*/ 1104 w 1104"/>
              <a:gd name="T5" fmla="*/ 564 h 564"/>
              <a:gd name="T6" fmla="*/ 0 w 1104"/>
              <a:gd name="T7" fmla="*/ 0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564">
                <a:moveTo>
                  <a:pt x="0" y="0"/>
                </a:moveTo>
                <a:lnTo>
                  <a:pt x="4" y="564"/>
                </a:lnTo>
                <a:lnTo>
                  <a:pt x="1104" y="564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39999"/>
            </a:srgbClr>
          </a:solidFill>
          <a:ln>
            <a:noFill/>
          </a:ln>
          <a:effectLst/>
          <a:extLst/>
        </p:spPr>
        <p:txBody>
          <a:bodyPr/>
          <a:lstStyle/>
          <a:p>
            <a:endParaRPr lang="ru-RU"/>
          </a:p>
        </p:txBody>
      </p:sp>
      <p:grpSp>
        <p:nvGrpSpPr>
          <p:cNvPr id="16427" name="Group 43"/>
          <p:cNvGrpSpPr>
            <a:grpSpLocks/>
          </p:cNvGrpSpPr>
          <p:nvPr/>
        </p:nvGrpSpPr>
        <p:grpSpPr bwMode="auto">
          <a:xfrm>
            <a:off x="1403028" y="3140425"/>
            <a:ext cx="2016125" cy="1146175"/>
            <a:chOff x="3923" y="1933"/>
            <a:chExt cx="1270" cy="722"/>
          </a:xfrm>
        </p:grpSpPr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3923" y="2443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 dirty="0"/>
                <a:t>А</a:t>
              </a:r>
            </a:p>
          </p:txBody>
        </p:sp>
        <p:sp>
          <p:nvSpPr>
            <p:cNvPr id="16416" name="Text Box 32"/>
            <p:cNvSpPr txBox="1">
              <a:spLocks noChangeArrowheads="1"/>
            </p:cNvSpPr>
            <p:nvPr/>
          </p:nvSpPr>
          <p:spPr bwMode="auto">
            <a:xfrm>
              <a:off x="3969" y="1933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 dirty="0"/>
                <a:t>С</a:t>
              </a:r>
            </a:p>
          </p:txBody>
        </p:sp>
        <p:sp>
          <p:nvSpPr>
            <p:cNvPr id="16417" name="Text Box 33"/>
            <p:cNvSpPr txBox="1">
              <a:spLocks noChangeArrowheads="1"/>
            </p:cNvSpPr>
            <p:nvPr/>
          </p:nvSpPr>
          <p:spPr bwMode="auto">
            <a:xfrm>
              <a:off x="4921" y="1993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/>
                <a:t>В</a:t>
              </a:r>
            </a:p>
          </p:txBody>
        </p:sp>
      </p:grp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4499744" y="3067546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С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515869" y="3140571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В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4499744" y="2132509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А</a:t>
            </a:r>
          </a:p>
        </p:txBody>
      </p:sp>
      <p:grpSp>
        <p:nvGrpSpPr>
          <p:cNvPr id="16421" name="Group 37"/>
          <p:cNvGrpSpPr>
            <a:grpSpLocks/>
          </p:cNvGrpSpPr>
          <p:nvPr/>
        </p:nvGrpSpPr>
        <p:grpSpPr bwMode="auto">
          <a:xfrm>
            <a:off x="6419031" y="2719884"/>
            <a:ext cx="528638" cy="420687"/>
            <a:chOff x="2184" y="1623"/>
            <a:chExt cx="333" cy="265"/>
          </a:xfrm>
        </p:grpSpPr>
        <p:graphicFrame>
          <p:nvGraphicFramePr>
            <p:cNvPr id="16406" name="Object 22"/>
            <p:cNvGraphicFramePr>
              <a:graphicFrameLocks noChangeAspect="1"/>
            </p:cNvGraphicFramePr>
            <p:nvPr/>
          </p:nvGraphicFramePr>
          <p:xfrm>
            <a:off x="2329" y="1623"/>
            <a:ext cx="188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3" name="Equation" r:id="rId9" imgW="164880" imgH="152280" progId="Equation.DSMT4">
                    <p:embed/>
                  </p:oleObj>
                </mc:Choice>
                <mc:Fallback>
                  <p:oleObj name="Equation" r:id="rId9" imgW="1648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9" y="1623"/>
                          <a:ext cx="188" cy="1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5" name="Arc 21"/>
            <p:cNvSpPr>
              <a:spLocks/>
            </p:cNvSpPr>
            <p:nvPr/>
          </p:nvSpPr>
          <p:spPr bwMode="auto">
            <a:xfrm rot="-1230386">
              <a:off x="2184" y="1735"/>
              <a:ext cx="197" cy="153"/>
            </a:xfrm>
            <a:custGeom>
              <a:avLst/>
              <a:gdLst>
                <a:gd name="G0" fmla="+- 16014 0 0"/>
                <a:gd name="G1" fmla="+- 21600 0 0"/>
                <a:gd name="G2" fmla="+- 21600 0 0"/>
                <a:gd name="T0" fmla="*/ 0 w 37614"/>
                <a:gd name="T1" fmla="*/ 7105 h 31832"/>
                <a:gd name="T2" fmla="*/ 35037 w 37614"/>
                <a:gd name="T3" fmla="*/ 31832 h 31832"/>
                <a:gd name="T4" fmla="*/ 16014 w 37614"/>
                <a:gd name="T5" fmla="*/ 21600 h 3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614" h="31832" fill="none" extrusionOk="0">
                  <a:moveTo>
                    <a:pt x="-1" y="7104"/>
                  </a:moveTo>
                  <a:cubicBezTo>
                    <a:pt x="4094" y="2580"/>
                    <a:pt x="9912" y="-1"/>
                    <a:pt x="16014" y="0"/>
                  </a:cubicBezTo>
                  <a:cubicBezTo>
                    <a:pt x="27943" y="0"/>
                    <a:pt x="37614" y="9670"/>
                    <a:pt x="37614" y="21600"/>
                  </a:cubicBezTo>
                  <a:cubicBezTo>
                    <a:pt x="37614" y="25171"/>
                    <a:pt x="36728" y="28686"/>
                    <a:pt x="35036" y="31831"/>
                  </a:cubicBezTo>
                </a:path>
                <a:path w="37614" h="31832" stroke="0" extrusionOk="0">
                  <a:moveTo>
                    <a:pt x="-1" y="7104"/>
                  </a:moveTo>
                  <a:cubicBezTo>
                    <a:pt x="4094" y="2580"/>
                    <a:pt x="9912" y="-1"/>
                    <a:pt x="16014" y="0"/>
                  </a:cubicBezTo>
                  <a:cubicBezTo>
                    <a:pt x="27943" y="0"/>
                    <a:pt x="37614" y="9670"/>
                    <a:pt x="37614" y="21600"/>
                  </a:cubicBezTo>
                  <a:cubicBezTo>
                    <a:pt x="37614" y="25171"/>
                    <a:pt x="36728" y="28686"/>
                    <a:pt x="35036" y="31831"/>
                  </a:cubicBezTo>
                  <a:lnTo>
                    <a:pt x="16014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/>
            </a:p>
          </p:txBody>
        </p:sp>
      </p:grpSp>
      <p:grpSp>
        <p:nvGrpSpPr>
          <p:cNvPr id="16426" name="Group 42"/>
          <p:cNvGrpSpPr>
            <a:grpSpLocks/>
          </p:cNvGrpSpPr>
          <p:nvPr/>
        </p:nvGrpSpPr>
        <p:grpSpPr bwMode="auto">
          <a:xfrm>
            <a:off x="1763390" y="3213448"/>
            <a:ext cx="1295400" cy="1006475"/>
            <a:chOff x="4150" y="1979"/>
            <a:chExt cx="816" cy="634"/>
          </a:xfrm>
        </p:grpSpPr>
        <p:sp>
          <p:nvSpPr>
            <p:cNvPr id="16422" name="Oval 38"/>
            <p:cNvSpPr>
              <a:spLocks noChangeArrowheads="1"/>
            </p:cNvSpPr>
            <p:nvPr/>
          </p:nvSpPr>
          <p:spPr bwMode="auto">
            <a:xfrm>
              <a:off x="4921" y="1979"/>
              <a:ext cx="45" cy="45"/>
            </a:xfrm>
            <a:prstGeom prst="ellipse">
              <a:avLst/>
            </a:prstGeom>
            <a:solidFill>
              <a:srgbClr val="FF9933">
                <a:alpha val="80000"/>
              </a:srgbClr>
            </a:solidFill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3" name="Oval 39"/>
            <p:cNvSpPr>
              <a:spLocks noChangeArrowheads="1"/>
            </p:cNvSpPr>
            <p:nvPr/>
          </p:nvSpPr>
          <p:spPr bwMode="auto">
            <a:xfrm>
              <a:off x="4150" y="2568"/>
              <a:ext cx="45" cy="45"/>
            </a:xfrm>
            <a:prstGeom prst="ellipse">
              <a:avLst/>
            </a:prstGeom>
            <a:solidFill>
              <a:srgbClr val="FF9933">
                <a:alpha val="80000"/>
              </a:srgbClr>
            </a:solidFill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4" name="Oval 40"/>
            <p:cNvSpPr>
              <a:spLocks noChangeArrowheads="1"/>
            </p:cNvSpPr>
            <p:nvPr/>
          </p:nvSpPr>
          <p:spPr bwMode="auto">
            <a:xfrm>
              <a:off x="4150" y="1979"/>
              <a:ext cx="45" cy="45"/>
            </a:xfrm>
            <a:prstGeom prst="ellipse">
              <a:avLst/>
            </a:prstGeom>
            <a:solidFill>
              <a:srgbClr val="FF9933">
                <a:alpha val="80000"/>
              </a:srgbClr>
            </a:solidFill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31" name="Freeform 47"/>
          <p:cNvSpPr>
            <a:spLocks/>
          </p:cNvSpPr>
          <p:nvPr/>
        </p:nvSpPr>
        <p:spPr bwMode="auto">
          <a:xfrm>
            <a:off x="1804665" y="3297585"/>
            <a:ext cx="1168400" cy="876300"/>
          </a:xfrm>
          <a:custGeom>
            <a:avLst/>
            <a:gdLst>
              <a:gd name="T0" fmla="*/ 0 w 736"/>
              <a:gd name="T1" fmla="*/ 8 h 552"/>
              <a:gd name="T2" fmla="*/ 736 w 736"/>
              <a:gd name="T3" fmla="*/ 0 h 552"/>
              <a:gd name="T4" fmla="*/ 0 w 736"/>
              <a:gd name="T5" fmla="*/ 552 h 552"/>
              <a:gd name="T6" fmla="*/ 0 w 736"/>
              <a:gd name="T7" fmla="*/ 8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" h="552">
                <a:moveTo>
                  <a:pt x="0" y="8"/>
                </a:moveTo>
                <a:lnTo>
                  <a:pt x="736" y="0"/>
                </a:lnTo>
                <a:lnTo>
                  <a:pt x="0" y="552"/>
                </a:lnTo>
                <a:lnTo>
                  <a:pt x="0" y="8"/>
                </a:lnTo>
                <a:close/>
              </a:path>
            </a:pathLst>
          </a:custGeom>
          <a:solidFill>
            <a:srgbClr val="FFC000">
              <a:alpha val="39999"/>
            </a:srgbClr>
          </a:solidFill>
          <a:ln>
            <a:noFill/>
          </a:ln>
          <a:effectLst/>
          <a:extLst/>
        </p:spPr>
        <p:txBody>
          <a:bodyPr/>
          <a:lstStyle/>
          <a:p>
            <a:endParaRPr lang="ru-RU"/>
          </a:p>
        </p:txBody>
      </p: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2626990" y="3284885"/>
            <a:ext cx="442913" cy="347663"/>
            <a:chOff x="4694" y="2024"/>
            <a:chExt cx="279" cy="219"/>
          </a:xfrm>
        </p:grpSpPr>
        <p:sp>
          <p:nvSpPr>
            <p:cNvPr id="16432" name="Arc 48"/>
            <p:cNvSpPr>
              <a:spLocks/>
            </p:cNvSpPr>
            <p:nvPr/>
          </p:nvSpPr>
          <p:spPr bwMode="auto">
            <a:xfrm rot="10288154">
              <a:off x="4694" y="2024"/>
              <a:ext cx="90" cy="122"/>
            </a:xfrm>
            <a:custGeom>
              <a:avLst/>
              <a:gdLst>
                <a:gd name="G0" fmla="+- 0 0 0"/>
                <a:gd name="G1" fmla="+- 19446 0 0"/>
                <a:gd name="G2" fmla="+- 21600 0 0"/>
                <a:gd name="T0" fmla="*/ 9403 w 21600"/>
                <a:gd name="T1" fmla="*/ 0 h 19446"/>
                <a:gd name="T2" fmla="*/ 21600 w 21600"/>
                <a:gd name="T3" fmla="*/ 19446 h 19446"/>
                <a:gd name="T4" fmla="*/ 0 w 21600"/>
                <a:gd name="T5" fmla="*/ 19446 h 19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446" fill="none" extrusionOk="0">
                  <a:moveTo>
                    <a:pt x="9402" y="0"/>
                  </a:moveTo>
                  <a:cubicBezTo>
                    <a:pt x="16861" y="3606"/>
                    <a:pt x="21600" y="11161"/>
                    <a:pt x="21600" y="19446"/>
                  </a:cubicBezTo>
                </a:path>
                <a:path w="21600" h="19446" stroke="0" extrusionOk="0">
                  <a:moveTo>
                    <a:pt x="9402" y="0"/>
                  </a:moveTo>
                  <a:cubicBezTo>
                    <a:pt x="16861" y="3606"/>
                    <a:pt x="21600" y="11161"/>
                    <a:pt x="21600" y="19446"/>
                  </a:cubicBezTo>
                  <a:lnTo>
                    <a:pt x="0" y="19446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/>
            </a:p>
          </p:txBody>
        </p:sp>
        <p:graphicFrame>
          <p:nvGraphicFramePr>
            <p:cNvPr id="16433" name="Object 49"/>
            <p:cNvGraphicFramePr>
              <a:graphicFrameLocks noChangeAspect="1"/>
            </p:cNvGraphicFramePr>
            <p:nvPr/>
          </p:nvGraphicFramePr>
          <p:xfrm>
            <a:off x="4785" y="2069"/>
            <a:ext cx="188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4" name="Equation" r:id="rId11" imgW="164880" imgH="152280" progId="Equation.DSMT4">
                    <p:embed/>
                  </p:oleObj>
                </mc:Choice>
                <mc:Fallback>
                  <p:oleObj name="Equation" r:id="rId11" imgW="1648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2069"/>
                          <a:ext cx="188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4144630" y="1411784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 smtClean="0"/>
              <a:t>б</a:t>
            </a:r>
            <a:r>
              <a:rPr lang="en-US" sz="2400" i="1" dirty="0" smtClean="0"/>
              <a:t>)</a:t>
            </a:r>
            <a:endParaRPr lang="ru-RU" sz="2400" i="1" dirty="0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323528" y="126876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 smtClean="0"/>
              <a:t>а</a:t>
            </a:r>
            <a:r>
              <a:rPr lang="en-US" sz="2400" i="1" dirty="0" smtClean="0"/>
              <a:t>)</a:t>
            </a:r>
            <a:endParaRPr lang="ru-RU" sz="2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7516490" y="1503524"/>
            <a:ext cx="1430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1 способ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15764" y="2762049"/>
            <a:ext cx="1430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270513"/>
              </p:ext>
            </p:extLst>
          </p:nvPr>
        </p:nvGraphicFramePr>
        <p:xfrm>
          <a:off x="7415764" y="3272246"/>
          <a:ext cx="1606538" cy="91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Формула" r:id="rId12" imgW="761760" imgH="431640" progId="Equation.3">
                  <p:embed/>
                </p:oleObj>
              </mc:Choice>
              <mc:Fallback>
                <p:oleObj name="Формула" r:id="rId12" imgW="761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15764" y="3272246"/>
                        <a:ext cx="1606538" cy="910372"/>
                      </a:xfrm>
                      <a:prstGeom prst="rect">
                        <a:avLst/>
                      </a:prstGeom>
                      <a:ln>
                        <a:solidFill>
                          <a:srgbClr val="FFC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300388"/>
              </p:ext>
            </p:extLst>
          </p:nvPr>
        </p:nvGraphicFramePr>
        <p:xfrm>
          <a:off x="229691" y="5229200"/>
          <a:ext cx="356681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Формула" r:id="rId14" imgW="1650960" imgH="457200" progId="Equation.3">
                  <p:embed/>
                </p:oleObj>
              </mc:Choice>
              <mc:Fallback>
                <p:oleObj name="Формула" r:id="rId14" imgW="1650960" imgH="4572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691" y="5229200"/>
                        <a:ext cx="3566815" cy="963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FFC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746032"/>
              </p:ext>
            </p:extLst>
          </p:nvPr>
        </p:nvGraphicFramePr>
        <p:xfrm>
          <a:off x="4344367" y="5160392"/>
          <a:ext cx="3887566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Формула" r:id="rId16" imgW="1739880" imgH="457200" progId="Equation.3">
                  <p:embed/>
                </p:oleObj>
              </mc:Choice>
              <mc:Fallback>
                <p:oleObj name="Формула" r:id="rId16" imgW="1739880" imgH="4572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367" y="5160392"/>
                        <a:ext cx="3887566" cy="963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FFC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10129" y="633782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ОТВЕТ.</a:t>
            </a:r>
            <a:endParaRPr lang="ru-RU" sz="2400" b="1" dirty="0">
              <a:solidFill>
                <a:srgbClr val="008000"/>
              </a:solidFill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432212"/>
              </p:ext>
            </p:extLst>
          </p:nvPr>
        </p:nvGraphicFramePr>
        <p:xfrm>
          <a:off x="1476045" y="6295216"/>
          <a:ext cx="2223820" cy="518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4764"/>
                <a:gridCol w="444764"/>
                <a:gridCol w="444764"/>
                <a:gridCol w="444764"/>
                <a:gridCol w="444764"/>
              </a:tblGrid>
              <a:tr h="35699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ambria" pitchFamily="18" charset="0"/>
                        </a:rPr>
                        <a:t>0</a:t>
                      </a:r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ambria" pitchFamily="18" charset="0"/>
                        </a:rPr>
                        <a:t>,</a:t>
                      </a:r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ambria" pitchFamily="18" charset="0"/>
                        </a:rPr>
                        <a:t>7</a:t>
                      </a:r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ambria" pitchFamily="18" charset="0"/>
                        </a:rPr>
                        <a:t>5</a:t>
                      </a:r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283968" y="6279921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ОТВЕТ.</a:t>
            </a:r>
            <a:endParaRPr lang="ru-RU" sz="2400" b="1" dirty="0">
              <a:solidFill>
                <a:srgbClr val="008000"/>
              </a:solidFill>
            </a:endParaRP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43878"/>
              </p:ext>
            </p:extLst>
          </p:nvPr>
        </p:nvGraphicFramePr>
        <p:xfrm>
          <a:off x="5649884" y="6237312"/>
          <a:ext cx="2223820" cy="518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4764"/>
                <a:gridCol w="444764"/>
                <a:gridCol w="444764"/>
                <a:gridCol w="444764"/>
                <a:gridCol w="444764"/>
              </a:tblGrid>
              <a:tr h="35699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ambria" pitchFamily="18" charset="0"/>
                        </a:rPr>
                        <a:t>-</a:t>
                      </a:r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ambria" pitchFamily="18" charset="0"/>
                        </a:rPr>
                        <a:t>0</a:t>
                      </a:r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ambria" pitchFamily="18" charset="0"/>
                        </a:rPr>
                        <a:t>,</a:t>
                      </a:r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ambria" pitchFamily="18" charset="0"/>
                        </a:rPr>
                        <a:t>5</a:t>
                      </a:r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685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9750" y="187325"/>
            <a:ext cx="8135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8000"/>
                </a:solidFill>
              </a:rPr>
              <a:t>Задание </a:t>
            </a:r>
            <a:r>
              <a:rPr lang="ru-RU" sz="2400" b="1" dirty="0" smtClean="0">
                <a:solidFill>
                  <a:srgbClr val="008000"/>
                </a:solidFill>
              </a:rPr>
              <a:t>№2.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рисунке изображен </a:t>
            </a:r>
            <a:r>
              <a:rPr lang="ru-RU" sz="2400" b="1" i="1" dirty="0">
                <a:solidFill>
                  <a:srgbClr val="000000"/>
                </a:solidFill>
                <a:latin typeface="Cambria" pitchFamily="18" charset="0"/>
              </a:rPr>
              <a:t>график </a:t>
            </a:r>
            <a:r>
              <a:rPr lang="ru-RU" sz="2400" b="1" i="1" dirty="0" smtClean="0">
                <a:solidFill>
                  <a:srgbClr val="000000"/>
                </a:solidFill>
                <a:latin typeface="Cambria" pitchFamily="18" charset="0"/>
              </a:rPr>
              <a:t>функции у </a:t>
            </a:r>
            <a:r>
              <a:rPr lang="ru-RU" sz="2400" b="1" i="1" dirty="0">
                <a:solidFill>
                  <a:srgbClr val="000000"/>
                </a:solidFill>
                <a:latin typeface="Cambria" pitchFamily="18" charset="0"/>
              </a:rPr>
              <a:t>=</a:t>
            </a:r>
            <a:r>
              <a:rPr lang="en-US" sz="2400" b="1" i="1" dirty="0">
                <a:solidFill>
                  <a:srgbClr val="000000"/>
                </a:solidFill>
                <a:latin typeface="Cambria" pitchFamily="18" charset="0"/>
              </a:rPr>
              <a:t>f</a:t>
            </a:r>
            <a:r>
              <a:rPr lang="ru-RU" sz="2400" b="1" i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Cambria" pitchFamily="18" charset="0"/>
              </a:rPr>
              <a:t>(</a:t>
            </a:r>
            <a:r>
              <a:rPr lang="en-US" sz="2400" b="1" i="1" dirty="0">
                <a:solidFill>
                  <a:srgbClr val="000000"/>
                </a:solidFill>
                <a:latin typeface="Cambria" pitchFamily="18" charset="0"/>
              </a:rPr>
              <a:t>x)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, заданной на промежутке (- 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6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; 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7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).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 Найдите:</a:t>
            </a:r>
            <a:endParaRPr lang="ru-RU" sz="24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4595" name="Text Box 22"/>
          <p:cNvSpPr txBox="1">
            <a:spLocks noChangeArrowheads="1"/>
          </p:cNvSpPr>
          <p:nvPr/>
        </p:nvSpPr>
        <p:spPr bwMode="auto">
          <a:xfrm>
            <a:off x="3492054" y="2059583"/>
            <a:ext cx="1184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y</a:t>
            </a:r>
            <a:r>
              <a:rPr lang="ru-RU" sz="2400" b="1" dirty="0">
                <a:solidFill>
                  <a:srgbClr val="000000"/>
                </a:solidFill>
              </a:rPr>
              <a:t> = </a:t>
            </a:r>
            <a:r>
              <a:rPr lang="en-US" sz="2400" b="1" dirty="0" smtClean="0">
                <a:solidFill>
                  <a:srgbClr val="000000"/>
                </a:solidFill>
              </a:rPr>
              <a:t>f(x</a:t>
            </a:r>
            <a:r>
              <a:rPr lang="en-US" sz="2400" b="1" dirty="0">
                <a:solidFill>
                  <a:srgbClr val="000000"/>
                </a:solidFill>
              </a:rPr>
              <a:t>)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24596" name="Rectangle 23"/>
          <p:cNvSpPr>
            <a:spLocks noChangeArrowheads="1"/>
          </p:cNvSpPr>
          <p:nvPr/>
        </p:nvSpPr>
        <p:spPr bwMode="auto">
          <a:xfrm>
            <a:off x="3233291" y="381377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fontAlgn="b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latin typeface="Arial Cyr" charset="-52"/>
              </a:rPr>
              <a:t> 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24597" name="Freeform 24"/>
          <p:cNvSpPr>
            <a:spLocks/>
          </p:cNvSpPr>
          <p:nvPr/>
        </p:nvSpPr>
        <p:spPr bwMode="auto">
          <a:xfrm>
            <a:off x="756791" y="2834283"/>
            <a:ext cx="4857750" cy="3175"/>
          </a:xfrm>
          <a:custGeom>
            <a:avLst/>
            <a:gdLst>
              <a:gd name="T0" fmla="*/ 0 w 3060"/>
              <a:gd name="T1" fmla="*/ 0 h 2"/>
              <a:gd name="T2" fmla="*/ 3060 w 3060"/>
              <a:gd name="T3" fmla="*/ 2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99" name="Freeform 26"/>
          <p:cNvSpPr>
            <a:spLocks/>
          </p:cNvSpPr>
          <p:nvPr/>
        </p:nvSpPr>
        <p:spPr bwMode="auto">
          <a:xfrm>
            <a:off x="680591" y="4513858"/>
            <a:ext cx="4908550" cy="1587"/>
          </a:xfrm>
          <a:custGeom>
            <a:avLst/>
            <a:gdLst>
              <a:gd name="T0" fmla="*/ 0 w 3092"/>
              <a:gd name="T1" fmla="*/ 0 h 1"/>
              <a:gd name="T2" fmla="*/ 3092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0" name="Freeform 27"/>
          <p:cNvSpPr>
            <a:spLocks/>
          </p:cNvSpPr>
          <p:nvPr/>
        </p:nvSpPr>
        <p:spPr bwMode="auto">
          <a:xfrm>
            <a:off x="674241" y="4228108"/>
            <a:ext cx="4921250" cy="6350"/>
          </a:xfrm>
          <a:custGeom>
            <a:avLst/>
            <a:gdLst>
              <a:gd name="T0" fmla="*/ 0 w 3100"/>
              <a:gd name="T1" fmla="*/ 4 h 4"/>
              <a:gd name="T2" fmla="*/ 3100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1" name="Freeform 28"/>
          <p:cNvSpPr>
            <a:spLocks/>
          </p:cNvSpPr>
          <p:nvPr/>
        </p:nvSpPr>
        <p:spPr bwMode="auto">
          <a:xfrm>
            <a:off x="674241" y="3948708"/>
            <a:ext cx="4933950" cy="12700"/>
          </a:xfrm>
          <a:custGeom>
            <a:avLst/>
            <a:gdLst>
              <a:gd name="T0" fmla="*/ 0 w 3108"/>
              <a:gd name="T1" fmla="*/ 8 h 8"/>
              <a:gd name="T2" fmla="*/ 3108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2" name="Freeform 29"/>
          <p:cNvSpPr>
            <a:spLocks/>
          </p:cNvSpPr>
          <p:nvPr/>
        </p:nvSpPr>
        <p:spPr bwMode="auto">
          <a:xfrm>
            <a:off x="661541" y="3669308"/>
            <a:ext cx="4946650" cy="6350"/>
          </a:xfrm>
          <a:custGeom>
            <a:avLst/>
            <a:gdLst>
              <a:gd name="T0" fmla="*/ 0 w 3116"/>
              <a:gd name="T1" fmla="*/ 0 h 4"/>
              <a:gd name="T2" fmla="*/ 3116 w 3116"/>
              <a:gd name="T3" fmla="*/ 4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3" name="Freeform 30"/>
          <p:cNvSpPr>
            <a:spLocks/>
          </p:cNvSpPr>
          <p:nvPr/>
        </p:nvSpPr>
        <p:spPr bwMode="auto">
          <a:xfrm>
            <a:off x="756791" y="3116858"/>
            <a:ext cx="4845050" cy="6350"/>
          </a:xfrm>
          <a:custGeom>
            <a:avLst/>
            <a:gdLst>
              <a:gd name="T0" fmla="*/ 0 w 3052"/>
              <a:gd name="T1" fmla="*/ 4 h 4"/>
              <a:gd name="T2" fmla="*/ 3052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4" name="Freeform 31"/>
          <p:cNvSpPr>
            <a:spLocks/>
          </p:cNvSpPr>
          <p:nvPr/>
        </p:nvSpPr>
        <p:spPr bwMode="auto">
          <a:xfrm>
            <a:off x="686941" y="2558058"/>
            <a:ext cx="4921250" cy="1587"/>
          </a:xfrm>
          <a:custGeom>
            <a:avLst/>
            <a:gdLst>
              <a:gd name="T0" fmla="*/ 0 w 3100"/>
              <a:gd name="T1" fmla="*/ 0 h 1"/>
              <a:gd name="T2" fmla="*/ 3100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5" name="Freeform 32"/>
          <p:cNvSpPr>
            <a:spLocks/>
          </p:cNvSpPr>
          <p:nvPr/>
        </p:nvSpPr>
        <p:spPr bwMode="auto">
          <a:xfrm>
            <a:off x="667891" y="2278658"/>
            <a:ext cx="4940300" cy="6350"/>
          </a:xfrm>
          <a:custGeom>
            <a:avLst/>
            <a:gdLst>
              <a:gd name="T0" fmla="*/ 0 w 3112"/>
              <a:gd name="T1" fmla="*/ 4 h 4"/>
              <a:gd name="T2" fmla="*/ 3112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6" name="Freeform 33"/>
          <p:cNvSpPr>
            <a:spLocks/>
          </p:cNvSpPr>
          <p:nvPr/>
        </p:nvSpPr>
        <p:spPr bwMode="auto">
          <a:xfrm>
            <a:off x="1290191" y="1964333"/>
            <a:ext cx="4049713" cy="2005012"/>
          </a:xfrm>
          <a:custGeom>
            <a:avLst/>
            <a:gdLst>
              <a:gd name="T0" fmla="*/ 2536 w 2551"/>
              <a:gd name="T1" fmla="*/ 141 h 1263"/>
              <a:gd name="T2" fmla="*/ 2520 w 2551"/>
              <a:gd name="T3" fmla="*/ 133 h 1263"/>
              <a:gd name="T4" fmla="*/ 2352 w 2551"/>
              <a:gd name="T5" fmla="*/ 397 h 1263"/>
              <a:gd name="T6" fmla="*/ 2264 w 2551"/>
              <a:gd name="T7" fmla="*/ 573 h 1263"/>
              <a:gd name="T8" fmla="*/ 2136 w 2551"/>
              <a:gd name="T9" fmla="*/ 765 h 1263"/>
              <a:gd name="T10" fmla="*/ 1910 w 2551"/>
              <a:gd name="T11" fmla="*/ 735 h 1263"/>
              <a:gd name="T12" fmla="*/ 1776 w 2551"/>
              <a:gd name="T13" fmla="*/ 653 h 1263"/>
              <a:gd name="T14" fmla="*/ 1592 w 2551"/>
              <a:gd name="T15" fmla="*/ 541 h 1263"/>
              <a:gd name="T16" fmla="*/ 1496 w 2551"/>
              <a:gd name="T17" fmla="*/ 389 h 1263"/>
              <a:gd name="T18" fmla="*/ 1376 w 2551"/>
              <a:gd name="T19" fmla="*/ 277 h 1263"/>
              <a:gd name="T20" fmla="*/ 1264 w 2551"/>
              <a:gd name="T21" fmla="*/ 389 h 1263"/>
              <a:gd name="T22" fmla="*/ 1162 w 2551"/>
              <a:gd name="T23" fmla="*/ 901 h 1263"/>
              <a:gd name="T24" fmla="*/ 1080 w 2551"/>
              <a:gd name="T25" fmla="*/ 1261 h 1263"/>
              <a:gd name="T26" fmla="*/ 972 w 2551"/>
              <a:gd name="T27" fmla="*/ 913 h 1263"/>
              <a:gd name="T28" fmla="*/ 888 w 2551"/>
              <a:gd name="T29" fmla="*/ 533 h 1263"/>
              <a:gd name="T30" fmla="*/ 774 w 2551"/>
              <a:gd name="T31" fmla="*/ 919 h 1263"/>
              <a:gd name="T32" fmla="*/ 692 w 2551"/>
              <a:gd name="T33" fmla="*/ 1213 h 1263"/>
              <a:gd name="T34" fmla="*/ 588 w 2551"/>
              <a:gd name="T35" fmla="*/ 907 h 1263"/>
              <a:gd name="T36" fmla="*/ 392 w 2551"/>
              <a:gd name="T37" fmla="*/ 61 h 1263"/>
              <a:gd name="T38" fmla="*/ 210 w 2551"/>
              <a:gd name="T39" fmla="*/ 540 h 1263"/>
              <a:gd name="T40" fmla="*/ 116 w 2551"/>
              <a:gd name="T41" fmla="*/ 102 h 1263"/>
              <a:gd name="T42" fmla="*/ 0 w 2551"/>
              <a:gd name="T43" fmla="*/ 261 h 126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551"/>
              <a:gd name="T67" fmla="*/ 0 h 1263"/>
              <a:gd name="T68" fmla="*/ 2551 w 2551"/>
              <a:gd name="T69" fmla="*/ 1263 h 126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551" h="1263">
                <a:moveTo>
                  <a:pt x="2536" y="141"/>
                </a:moveTo>
                <a:cubicBezTo>
                  <a:pt x="2533" y="140"/>
                  <a:pt x="2551" y="90"/>
                  <a:pt x="2520" y="133"/>
                </a:cubicBezTo>
                <a:cubicBezTo>
                  <a:pt x="2489" y="176"/>
                  <a:pt x="2395" y="324"/>
                  <a:pt x="2352" y="397"/>
                </a:cubicBezTo>
                <a:cubicBezTo>
                  <a:pt x="2309" y="470"/>
                  <a:pt x="2300" y="512"/>
                  <a:pt x="2264" y="573"/>
                </a:cubicBezTo>
                <a:cubicBezTo>
                  <a:pt x="2228" y="634"/>
                  <a:pt x="2195" y="738"/>
                  <a:pt x="2136" y="765"/>
                </a:cubicBezTo>
                <a:cubicBezTo>
                  <a:pt x="2077" y="792"/>
                  <a:pt x="1970" y="754"/>
                  <a:pt x="1910" y="735"/>
                </a:cubicBezTo>
                <a:cubicBezTo>
                  <a:pt x="1850" y="716"/>
                  <a:pt x="1829" y="685"/>
                  <a:pt x="1776" y="653"/>
                </a:cubicBezTo>
                <a:cubicBezTo>
                  <a:pt x="1723" y="621"/>
                  <a:pt x="1639" y="585"/>
                  <a:pt x="1592" y="541"/>
                </a:cubicBezTo>
                <a:cubicBezTo>
                  <a:pt x="1545" y="497"/>
                  <a:pt x="1532" y="433"/>
                  <a:pt x="1496" y="389"/>
                </a:cubicBezTo>
                <a:cubicBezTo>
                  <a:pt x="1460" y="345"/>
                  <a:pt x="1415" y="277"/>
                  <a:pt x="1376" y="277"/>
                </a:cubicBezTo>
                <a:cubicBezTo>
                  <a:pt x="1337" y="277"/>
                  <a:pt x="1300" y="285"/>
                  <a:pt x="1264" y="389"/>
                </a:cubicBezTo>
                <a:cubicBezTo>
                  <a:pt x="1228" y="493"/>
                  <a:pt x="1193" y="756"/>
                  <a:pt x="1162" y="901"/>
                </a:cubicBezTo>
                <a:cubicBezTo>
                  <a:pt x="1131" y="1046"/>
                  <a:pt x="1112" y="1259"/>
                  <a:pt x="1080" y="1261"/>
                </a:cubicBezTo>
                <a:cubicBezTo>
                  <a:pt x="1048" y="1263"/>
                  <a:pt x="1004" y="1034"/>
                  <a:pt x="972" y="913"/>
                </a:cubicBezTo>
                <a:cubicBezTo>
                  <a:pt x="940" y="792"/>
                  <a:pt x="921" y="532"/>
                  <a:pt x="888" y="533"/>
                </a:cubicBezTo>
                <a:cubicBezTo>
                  <a:pt x="855" y="534"/>
                  <a:pt x="807" y="806"/>
                  <a:pt x="774" y="919"/>
                </a:cubicBezTo>
                <a:cubicBezTo>
                  <a:pt x="741" y="1032"/>
                  <a:pt x="723" y="1215"/>
                  <a:pt x="692" y="1213"/>
                </a:cubicBezTo>
                <a:cubicBezTo>
                  <a:pt x="661" y="1211"/>
                  <a:pt x="638" y="1099"/>
                  <a:pt x="588" y="907"/>
                </a:cubicBezTo>
                <a:cubicBezTo>
                  <a:pt x="538" y="715"/>
                  <a:pt x="455" y="122"/>
                  <a:pt x="392" y="61"/>
                </a:cubicBezTo>
                <a:cubicBezTo>
                  <a:pt x="329" y="0"/>
                  <a:pt x="256" y="533"/>
                  <a:pt x="210" y="540"/>
                </a:cubicBezTo>
                <a:cubicBezTo>
                  <a:pt x="164" y="547"/>
                  <a:pt x="151" y="149"/>
                  <a:pt x="116" y="102"/>
                </a:cubicBezTo>
                <a:cubicBezTo>
                  <a:pt x="81" y="55"/>
                  <a:pt x="24" y="228"/>
                  <a:pt x="0" y="261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7" name="Line 34"/>
          <p:cNvSpPr>
            <a:spLocks noChangeShapeType="1"/>
          </p:cNvSpPr>
          <p:nvPr/>
        </p:nvSpPr>
        <p:spPr bwMode="auto">
          <a:xfrm>
            <a:off x="756791" y="341054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4608" name="Group 35"/>
          <p:cNvGrpSpPr>
            <a:grpSpLocks/>
          </p:cNvGrpSpPr>
          <p:nvPr/>
        </p:nvGrpSpPr>
        <p:grpSpPr bwMode="auto">
          <a:xfrm>
            <a:off x="680591" y="1870670"/>
            <a:ext cx="4929188" cy="3024188"/>
            <a:chOff x="2424" y="346"/>
            <a:chExt cx="3105" cy="3199"/>
          </a:xfrm>
        </p:grpSpPr>
        <p:sp>
          <p:nvSpPr>
            <p:cNvPr id="24664" name="Freeform 36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5" name="Freeform 37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6" name="Freeform 38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7" name="Freeform 39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8" name="Freeform 40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9" name="Freeform 41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0" name="Freeform 42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1" name="Freeform 43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2" name="Freeform 44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3" name="Freeform 45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4" name="Freeform 46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5" name="Freeform 47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6" name="Freeform 48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7" name="Freeform 49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8" name="Freeform 50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9" name="Freeform 51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80" name="Line 52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4609" name="Oval 53"/>
          <p:cNvSpPr>
            <a:spLocks noChangeArrowheads="1"/>
          </p:cNvSpPr>
          <p:nvPr/>
        </p:nvSpPr>
        <p:spPr bwMode="auto">
          <a:xfrm>
            <a:off x="1260029" y="2348508"/>
            <a:ext cx="71437" cy="714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10" name="Text Box 54"/>
          <p:cNvSpPr txBox="1">
            <a:spLocks noChangeArrowheads="1"/>
          </p:cNvSpPr>
          <p:nvPr/>
        </p:nvSpPr>
        <p:spPr bwMode="auto">
          <a:xfrm>
            <a:off x="3349179" y="341054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11" name="Text Box 55"/>
          <p:cNvSpPr txBox="1">
            <a:spLocks noChangeArrowheads="1"/>
          </p:cNvSpPr>
          <p:nvPr/>
        </p:nvSpPr>
        <p:spPr bwMode="auto">
          <a:xfrm>
            <a:off x="3276154" y="3410545"/>
            <a:ext cx="215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1   2   3  4   5   6   7</a:t>
            </a:r>
          </a:p>
        </p:txBody>
      </p:sp>
      <p:sp>
        <p:nvSpPr>
          <p:cNvPr id="24612" name="Text Box 56"/>
          <p:cNvSpPr txBox="1">
            <a:spLocks noChangeArrowheads="1"/>
          </p:cNvSpPr>
          <p:nvPr/>
        </p:nvSpPr>
        <p:spPr bwMode="auto">
          <a:xfrm>
            <a:off x="828229" y="3421658"/>
            <a:ext cx="217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-7 -6 -5 -4  -3  -2  -1</a:t>
            </a:r>
          </a:p>
        </p:txBody>
      </p:sp>
      <p:sp>
        <p:nvSpPr>
          <p:cNvPr id="24613" name="Text Box 57"/>
          <p:cNvSpPr txBox="1">
            <a:spLocks noChangeArrowheads="1"/>
          </p:cNvSpPr>
          <p:nvPr/>
        </p:nvSpPr>
        <p:spPr bwMode="auto">
          <a:xfrm>
            <a:off x="2844354" y="2119908"/>
            <a:ext cx="311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614" name="Text Box 58"/>
          <p:cNvSpPr txBox="1">
            <a:spLocks noChangeArrowheads="1"/>
          </p:cNvSpPr>
          <p:nvPr/>
        </p:nvSpPr>
        <p:spPr bwMode="auto">
          <a:xfrm>
            <a:off x="2817366" y="3483570"/>
            <a:ext cx="387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-5</a:t>
            </a:r>
          </a:p>
        </p:txBody>
      </p:sp>
      <p:sp>
        <p:nvSpPr>
          <p:cNvPr id="24615" name="Text Box 60"/>
          <p:cNvSpPr txBox="1">
            <a:spLocks noChangeArrowheads="1"/>
          </p:cNvSpPr>
          <p:nvPr/>
        </p:nvSpPr>
        <p:spPr bwMode="auto">
          <a:xfrm>
            <a:off x="2850704" y="170080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y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24616" name="Text Box 61"/>
          <p:cNvSpPr txBox="1">
            <a:spLocks noChangeArrowheads="1"/>
          </p:cNvSpPr>
          <p:nvPr/>
        </p:nvSpPr>
        <p:spPr bwMode="auto">
          <a:xfrm>
            <a:off x="5436741" y="299779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x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24617" name="Freeform 62"/>
          <p:cNvSpPr>
            <a:spLocks/>
          </p:cNvSpPr>
          <p:nvPr/>
        </p:nvSpPr>
        <p:spPr bwMode="auto">
          <a:xfrm>
            <a:off x="683766" y="2013545"/>
            <a:ext cx="4940300" cy="6350"/>
          </a:xfrm>
          <a:custGeom>
            <a:avLst/>
            <a:gdLst>
              <a:gd name="T0" fmla="*/ 0 w 3112"/>
              <a:gd name="T1" fmla="*/ 4 h 4"/>
              <a:gd name="T2" fmla="*/ 3112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4620" name="Group 71"/>
          <p:cNvGrpSpPr>
            <a:grpSpLocks/>
          </p:cNvGrpSpPr>
          <p:nvPr/>
        </p:nvGrpSpPr>
        <p:grpSpPr bwMode="auto">
          <a:xfrm>
            <a:off x="42007" y="57745"/>
            <a:ext cx="9080500" cy="6705600"/>
            <a:chOff x="168" y="176"/>
            <a:chExt cx="5408" cy="3928"/>
          </a:xfrm>
        </p:grpSpPr>
        <p:sp>
          <p:nvSpPr>
            <p:cNvPr id="24656" name="Freeform 7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57" name="Freeform 7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58" name="Freeform 7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59" name="Freeform 7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0" name="Freeform 7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1" name="Freeform 7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2" name="Freeform 7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3" name="Freeform 7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4623" name="Oval 59"/>
          <p:cNvSpPr>
            <a:spLocks noChangeArrowheads="1"/>
          </p:cNvSpPr>
          <p:nvPr/>
        </p:nvSpPr>
        <p:spPr bwMode="auto">
          <a:xfrm>
            <a:off x="5263704" y="2145308"/>
            <a:ext cx="74612" cy="76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544008"/>
              </p:ext>
            </p:extLst>
          </p:nvPr>
        </p:nvGraphicFramePr>
        <p:xfrm>
          <a:off x="5796136" y="1412776"/>
          <a:ext cx="3115915" cy="508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9811"/>
                <a:gridCol w="936104"/>
              </a:tblGrid>
              <a:tr h="66688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1. количество точек максимума функции</a:t>
                      </a:r>
                      <a:endParaRPr lang="ru-RU" sz="1800" b="0" dirty="0" smtClean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800" b="0" dirty="0" smtClean="0"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3854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2. количество точек, в которых касательная к графику функции параллельна оси ОХ</a:t>
                      </a:r>
                    </a:p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 8</a:t>
                      </a:r>
                      <a:endParaRPr lang="ru-RU" sz="9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385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3. сумму целых точек, в которых производная функции положительна.</a:t>
                      </a:r>
                      <a:endParaRPr lang="ru-RU" sz="1800" b="0" dirty="0" smtClean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 4</a:t>
                      </a:r>
                      <a:endParaRPr lang="ru-RU" sz="9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39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4. количество промежутков возрастания функции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1475656" y="1484784"/>
            <a:ext cx="0" cy="4446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1886963" y="1478496"/>
            <a:ext cx="0" cy="4446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2627784" y="2121101"/>
            <a:ext cx="0" cy="4446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3462183" y="1859496"/>
            <a:ext cx="0" cy="4446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71452" y="2126506"/>
            <a:ext cx="176212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1803500" y="2060848"/>
            <a:ext cx="176212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1523852" y="2846586"/>
            <a:ext cx="176212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2307556" y="3926706"/>
            <a:ext cx="176212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2595588" y="2780928"/>
            <a:ext cx="176212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2955628" y="3998714"/>
            <a:ext cx="176212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3387676" y="2348880"/>
            <a:ext cx="176212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427984" y="3212976"/>
            <a:ext cx="176212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V="1">
            <a:off x="2522091" y="4318725"/>
            <a:ext cx="0" cy="79208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flipV="1">
            <a:off x="3131840" y="4295239"/>
            <a:ext cx="0" cy="79208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flipV="1">
            <a:off x="4989066" y="4346530"/>
            <a:ext cx="0" cy="79208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27784" y="5235886"/>
            <a:ext cx="204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-2+0+6=4</a:t>
            </a:r>
            <a:endParaRPr lang="ru-RU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123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9750" y="187325"/>
            <a:ext cx="8135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8000"/>
                </a:solidFill>
              </a:rPr>
              <a:t>Задание </a:t>
            </a:r>
            <a:r>
              <a:rPr lang="ru-RU" sz="2400" b="1" dirty="0" smtClean="0">
                <a:solidFill>
                  <a:srgbClr val="008000"/>
                </a:solidFill>
              </a:rPr>
              <a:t>№3.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рисунке изображен график  производной функции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у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f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2400" baseline="30000" dirty="0">
                <a:solidFill>
                  <a:srgbClr val="000000"/>
                </a:solidFill>
                <a:latin typeface="Cambria" pitchFamily="18" charset="0"/>
              </a:rPr>
              <a:t>/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(x)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, заданной на промежутке (-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6; 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7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).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Найдите:</a:t>
            </a:r>
            <a:endParaRPr lang="ru-RU" sz="2400" dirty="0">
              <a:solidFill>
                <a:srgbClr val="000000"/>
              </a:solidFill>
              <a:latin typeface="Cambria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07504" y="5334595"/>
            <a:ext cx="5113337" cy="889000"/>
            <a:chOff x="2789" y="3566"/>
            <a:chExt cx="2178" cy="560"/>
          </a:xfrm>
        </p:grpSpPr>
        <p:sp>
          <p:nvSpPr>
            <p:cNvPr id="24681" name="Text Box 19"/>
            <p:cNvSpPr txBox="1">
              <a:spLocks noChangeArrowheads="1"/>
            </p:cNvSpPr>
            <p:nvPr/>
          </p:nvSpPr>
          <p:spPr bwMode="auto">
            <a:xfrm>
              <a:off x="2835" y="3838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</a:rPr>
                <a:t> </a:t>
              </a:r>
              <a:r>
                <a:rPr lang="en-US" sz="2400">
                  <a:solidFill>
                    <a:srgbClr val="000000"/>
                  </a:solidFill>
                </a:rPr>
                <a:t>f(x)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24682" name="Text Box 20"/>
            <p:cNvSpPr txBox="1">
              <a:spLocks noChangeArrowheads="1"/>
            </p:cNvSpPr>
            <p:nvPr/>
          </p:nvSpPr>
          <p:spPr bwMode="auto">
            <a:xfrm>
              <a:off x="2789" y="3566"/>
              <a:ext cx="5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  f</a:t>
              </a:r>
              <a:r>
                <a:rPr lang="en-US" sz="2400" baseline="30000">
                  <a:solidFill>
                    <a:srgbClr val="000000"/>
                  </a:solidFill>
                </a:rPr>
                <a:t>/</a:t>
              </a:r>
              <a:r>
                <a:rPr lang="en-US" sz="2400">
                  <a:solidFill>
                    <a:srgbClr val="000000"/>
                  </a:solidFill>
                </a:rPr>
                <a:t>(x)</a:t>
              </a: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83" name="Line 21"/>
            <p:cNvSpPr>
              <a:spLocks noChangeShapeType="1"/>
            </p:cNvSpPr>
            <p:nvPr/>
          </p:nvSpPr>
          <p:spPr bwMode="auto">
            <a:xfrm>
              <a:off x="2835" y="3838"/>
              <a:ext cx="213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4595" name="Text Box 22"/>
          <p:cNvSpPr txBox="1">
            <a:spLocks noChangeArrowheads="1"/>
          </p:cNvSpPr>
          <p:nvPr/>
        </p:nvSpPr>
        <p:spPr bwMode="auto">
          <a:xfrm>
            <a:off x="3492054" y="2059583"/>
            <a:ext cx="131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y</a:t>
            </a:r>
            <a:r>
              <a:rPr lang="ru-RU" sz="2400" b="1">
                <a:solidFill>
                  <a:srgbClr val="000000"/>
                </a:solidFill>
              </a:rPr>
              <a:t> = </a:t>
            </a:r>
            <a:r>
              <a:rPr lang="en-US" sz="2400" b="1">
                <a:solidFill>
                  <a:srgbClr val="000000"/>
                </a:solidFill>
              </a:rPr>
              <a:t>f </a:t>
            </a:r>
            <a:r>
              <a:rPr lang="en-US" sz="2400" b="1" baseline="30000">
                <a:solidFill>
                  <a:srgbClr val="000000"/>
                </a:solidFill>
              </a:rPr>
              <a:t>/</a:t>
            </a:r>
            <a:r>
              <a:rPr lang="en-US" sz="2400" b="1">
                <a:solidFill>
                  <a:srgbClr val="000000"/>
                </a:solidFill>
              </a:rPr>
              <a:t>(x)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24596" name="Rectangle 23"/>
          <p:cNvSpPr>
            <a:spLocks noChangeArrowheads="1"/>
          </p:cNvSpPr>
          <p:nvPr/>
        </p:nvSpPr>
        <p:spPr bwMode="auto">
          <a:xfrm>
            <a:off x="3233291" y="381377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fontAlgn="b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latin typeface="Arial Cyr" charset="-52"/>
              </a:rPr>
              <a:t> 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24597" name="Freeform 24"/>
          <p:cNvSpPr>
            <a:spLocks/>
          </p:cNvSpPr>
          <p:nvPr/>
        </p:nvSpPr>
        <p:spPr bwMode="auto">
          <a:xfrm>
            <a:off x="756791" y="2834283"/>
            <a:ext cx="4857750" cy="3175"/>
          </a:xfrm>
          <a:custGeom>
            <a:avLst/>
            <a:gdLst>
              <a:gd name="T0" fmla="*/ 0 w 3060"/>
              <a:gd name="T1" fmla="*/ 0 h 2"/>
              <a:gd name="T2" fmla="*/ 3060 w 3060"/>
              <a:gd name="T3" fmla="*/ 2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98" name="Freeform 25"/>
          <p:cNvSpPr>
            <a:spLocks/>
          </p:cNvSpPr>
          <p:nvPr/>
        </p:nvSpPr>
        <p:spPr bwMode="auto">
          <a:xfrm>
            <a:off x="686941" y="4793258"/>
            <a:ext cx="4914900" cy="1587"/>
          </a:xfrm>
          <a:custGeom>
            <a:avLst/>
            <a:gdLst>
              <a:gd name="T0" fmla="*/ 0 w 3096"/>
              <a:gd name="T1" fmla="*/ 0 h 1"/>
              <a:gd name="T2" fmla="*/ 3096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99" name="Freeform 26"/>
          <p:cNvSpPr>
            <a:spLocks/>
          </p:cNvSpPr>
          <p:nvPr/>
        </p:nvSpPr>
        <p:spPr bwMode="auto">
          <a:xfrm>
            <a:off x="680591" y="4513858"/>
            <a:ext cx="4908550" cy="1587"/>
          </a:xfrm>
          <a:custGeom>
            <a:avLst/>
            <a:gdLst>
              <a:gd name="T0" fmla="*/ 0 w 3092"/>
              <a:gd name="T1" fmla="*/ 0 h 1"/>
              <a:gd name="T2" fmla="*/ 3092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0" name="Freeform 27"/>
          <p:cNvSpPr>
            <a:spLocks/>
          </p:cNvSpPr>
          <p:nvPr/>
        </p:nvSpPr>
        <p:spPr bwMode="auto">
          <a:xfrm>
            <a:off x="674241" y="4228108"/>
            <a:ext cx="4921250" cy="6350"/>
          </a:xfrm>
          <a:custGeom>
            <a:avLst/>
            <a:gdLst>
              <a:gd name="T0" fmla="*/ 0 w 3100"/>
              <a:gd name="T1" fmla="*/ 4 h 4"/>
              <a:gd name="T2" fmla="*/ 3100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1" name="Freeform 28"/>
          <p:cNvSpPr>
            <a:spLocks/>
          </p:cNvSpPr>
          <p:nvPr/>
        </p:nvSpPr>
        <p:spPr bwMode="auto">
          <a:xfrm>
            <a:off x="674241" y="3948708"/>
            <a:ext cx="4933950" cy="12700"/>
          </a:xfrm>
          <a:custGeom>
            <a:avLst/>
            <a:gdLst>
              <a:gd name="T0" fmla="*/ 0 w 3108"/>
              <a:gd name="T1" fmla="*/ 8 h 8"/>
              <a:gd name="T2" fmla="*/ 3108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2" name="Freeform 29"/>
          <p:cNvSpPr>
            <a:spLocks/>
          </p:cNvSpPr>
          <p:nvPr/>
        </p:nvSpPr>
        <p:spPr bwMode="auto">
          <a:xfrm>
            <a:off x="661541" y="3669308"/>
            <a:ext cx="4946650" cy="6350"/>
          </a:xfrm>
          <a:custGeom>
            <a:avLst/>
            <a:gdLst>
              <a:gd name="T0" fmla="*/ 0 w 3116"/>
              <a:gd name="T1" fmla="*/ 0 h 4"/>
              <a:gd name="T2" fmla="*/ 3116 w 3116"/>
              <a:gd name="T3" fmla="*/ 4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3" name="Freeform 30"/>
          <p:cNvSpPr>
            <a:spLocks/>
          </p:cNvSpPr>
          <p:nvPr/>
        </p:nvSpPr>
        <p:spPr bwMode="auto">
          <a:xfrm>
            <a:off x="756791" y="3116858"/>
            <a:ext cx="4845050" cy="6350"/>
          </a:xfrm>
          <a:custGeom>
            <a:avLst/>
            <a:gdLst>
              <a:gd name="T0" fmla="*/ 0 w 3052"/>
              <a:gd name="T1" fmla="*/ 4 h 4"/>
              <a:gd name="T2" fmla="*/ 3052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4" name="Freeform 31"/>
          <p:cNvSpPr>
            <a:spLocks/>
          </p:cNvSpPr>
          <p:nvPr/>
        </p:nvSpPr>
        <p:spPr bwMode="auto">
          <a:xfrm>
            <a:off x="686941" y="2558058"/>
            <a:ext cx="4921250" cy="1587"/>
          </a:xfrm>
          <a:custGeom>
            <a:avLst/>
            <a:gdLst>
              <a:gd name="T0" fmla="*/ 0 w 3100"/>
              <a:gd name="T1" fmla="*/ 0 h 1"/>
              <a:gd name="T2" fmla="*/ 3100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5" name="Freeform 32"/>
          <p:cNvSpPr>
            <a:spLocks/>
          </p:cNvSpPr>
          <p:nvPr/>
        </p:nvSpPr>
        <p:spPr bwMode="auto">
          <a:xfrm>
            <a:off x="667891" y="2278658"/>
            <a:ext cx="4940300" cy="6350"/>
          </a:xfrm>
          <a:custGeom>
            <a:avLst/>
            <a:gdLst>
              <a:gd name="T0" fmla="*/ 0 w 3112"/>
              <a:gd name="T1" fmla="*/ 4 h 4"/>
              <a:gd name="T2" fmla="*/ 3112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6" name="Freeform 33"/>
          <p:cNvSpPr>
            <a:spLocks/>
          </p:cNvSpPr>
          <p:nvPr/>
        </p:nvSpPr>
        <p:spPr bwMode="auto">
          <a:xfrm>
            <a:off x="1290191" y="1964333"/>
            <a:ext cx="4049713" cy="2005012"/>
          </a:xfrm>
          <a:custGeom>
            <a:avLst/>
            <a:gdLst>
              <a:gd name="T0" fmla="*/ 2536 w 2551"/>
              <a:gd name="T1" fmla="*/ 141 h 1263"/>
              <a:gd name="T2" fmla="*/ 2520 w 2551"/>
              <a:gd name="T3" fmla="*/ 133 h 1263"/>
              <a:gd name="T4" fmla="*/ 2352 w 2551"/>
              <a:gd name="T5" fmla="*/ 397 h 1263"/>
              <a:gd name="T6" fmla="*/ 2264 w 2551"/>
              <a:gd name="T7" fmla="*/ 573 h 1263"/>
              <a:gd name="T8" fmla="*/ 2136 w 2551"/>
              <a:gd name="T9" fmla="*/ 765 h 1263"/>
              <a:gd name="T10" fmla="*/ 1910 w 2551"/>
              <a:gd name="T11" fmla="*/ 735 h 1263"/>
              <a:gd name="T12" fmla="*/ 1776 w 2551"/>
              <a:gd name="T13" fmla="*/ 653 h 1263"/>
              <a:gd name="T14" fmla="*/ 1592 w 2551"/>
              <a:gd name="T15" fmla="*/ 541 h 1263"/>
              <a:gd name="T16" fmla="*/ 1496 w 2551"/>
              <a:gd name="T17" fmla="*/ 389 h 1263"/>
              <a:gd name="T18" fmla="*/ 1376 w 2551"/>
              <a:gd name="T19" fmla="*/ 277 h 1263"/>
              <a:gd name="T20" fmla="*/ 1264 w 2551"/>
              <a:gd name="T21" fmla="*/ 389 h 1263"/>
              <a:gd name="T22" fmla="*/ 1162 w 2551"/>
              <a:gd name="T23" fmla="*/ 901 h 1263"/>
              <a:gd name="T24" fmla="*/ 1080 w 2551"/>
              <a:gd name="T25" fmla="*/ 1261 h 1263"/>
              <a:gd name="T26" fmla="*/ 972 w 2551"/>
              <a:gd name="T27" fmla="*/ 913 h 1263"/>
              <a:gd name="T28" fmla="*/ 888 w 2551"/>
              <a:gd name="T29" fmla="*/ 533 h 1263"/>
              <a:gd name="T30" fmla="*/ 774 w 2551"/>
              <a:gd name="T31" fmla="*/ 919 h 1263"/>
              <a:gd name="T32" fmla="*/ 692 w 2551"/>
              <a:gd name="T33" fmla="*/ 1213 h 1263"/>
              <a:gd name="T34" fmla="*/ 588 w 2551"/>
              <a:gd name="T35" fmla="*/ 907 h 1263"/>
              <a:gd name="T36" fmla="*/ 392 w 2551"/>
              <a:gd name="T37" fmla="*/ 61 h 1263"/>
              <a:gd name="T38" fmla="*/ 210 w 2551"/>
              <a:gd name="T39" fmla="*/ 540 h 1263"/>
              <a:gd name="T40" fmla="*/ 116 w 2551"/>
              <a:gd name="T41" fmla="*/ 102 h 1263"/>
              <a:gd name="T42" fmla="*/ 0 w 2551"/>
              <a:gd name="T43" fmla="*/ 261 h 126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551"/>
              <a:gd name="T67" fmla="*/ 0 h 1263"/>
              <a:gd name="T68" fmla="*/ 2551 w 2551"/>
              <a:gd name="T69" fmla="*/ 1263 h 126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551" h="1263">
                <a:moveTo>
                  <a:pt x="2536" y="141"/>
                </a:moveTo>
                <a:cubicBezTo>
                  <a:pt x="2533" y="140"/>
                  <a:pt x="2551" y="90"/>
                  <a:pt x="2520" y="133"/>
                </a:cubicBezTo>
                <a:cubicBezTo>
                  <a:pt x="2489" y="176"/>
                  <a:pt x="2395" y="324"/>
                  <a:pt x="2352" y="397"/>
                </a:cubicBezTo>
                <a:cubicBezTo>
                  <a:pt x="2309" y="470"/>
                  <a:pt x="2300" y="512"/>
                  <a:pt x="2264" y="573"/>
                </a:cubicBezTo>
                <a:cubicBezTo>
                  <a:pt x="2228" y="634"/>
                  <a:pt x="2195" y="738"/>
                  <a:pt x="2136" y="765"/>
                </a:cubicBezTo>
                <a:cubicBezTo>
                  <a:pt x="2077" y="792"/>
                  <a:pt x="1970" y="754"/>
                  <a:pt x="1910" y="735"/>
                </a:cubicBezTo>
                <a:cubicBezTo>
                  <a:pt x="1850" y="716"/>
                  <a:pt x="1829" y="685"/>
                  <a:pt x="1776" y="653"/>
                </a:cubicBezTo>
                <a:cubicBezTo>
                  <a:pt x="1723" y="621"/>
                  <a:pt x="1639" y="585"/>
                  <a:pt x="1592" y="541"/>
                </a:cubicBezTo>
                <a:cubicBezTo>
                  <a:pt x="1545" y="497"/>
                  <a:pt x="1532" y="433"/>
                  <a:pt x="1496" y="389"/>
                </a:cubicBezTo>
                <a:cubicBezTo>
                  <a:pt x="1460" y="345"/>
                  <a:pt x="1415" y="277"/>
                  <a:pt x="1376" y="277"/>
                </a:cubicBezTo>
                <a:cubicBezTo>
                  <a:pt x="1337" y="277"/>
                  <a:pt x="1300" y="285"/>
                  <a:pt x="1264" y="389"/>
                </a:cubicBezTo>
                <a:cubicBezTo>
                  <a:pt x="1228" y="493"/>
                  <a:pt x="1193" y="756"/>
                  <a:pt x="1162" y="901"/>
                </a:cubicBezTo>
                <a:cubicBezTo>
                  <a:pt x="1131" y="1046"/>
                  <a:pt x="1112" y="1259"/>
                  <a:pt x="1080" y="1261"/>
                </a:cubicBezTo>
                <a:cubicBezTo>
                  <a:pt x="1048" y="1263"/>
                  <a:pt x="1004" y="1034"/>
                  <a:pt x="972" y="913"/>
                </a:cubicBezTo>
                <a:cubicBezTo>
                  <a:pt x="940" y="792"/>
                  <a:pt x="921" y="532"/>
                  <a:pt x="888" y="533"/>
                </a:cubicBezTo>
                <a:cubicBezTo>
                  <a:pt x="855" y="534"/>
                  <a:pt x="807" y="806"/>
                  <a:pt x="774" y="919"/>
                </a:cubicBezTo>
                <a:cubicBezTo>
                  <a:pt x="741" y="1032"/>
                  <a:pt x="723" y="1215"/>
                  <a:pt x="692" y="1213"/>
                </a:cubicBezTo>
                <a:cubicBezTo>
                  <a:pt x="661" y="1211"/>
                  <a:pt x="638" y="1099"/>
                  <a:pt x="588" y="907"/>
                </a:cubicBezTo>
                <a:cubicBezTo>
                  <a:pt x="538" y="715"/>
                  <a:pt x="455" y="122"/>
                  <a:pt x="392" y="61"/>
                </a:cubicBezTo>
                <a:cubicBezTo>
                  <a:pt x="329" y="0"/>
                  <a:pt x="256" y="533"/>
                  <a:pt x="210" y="540"/>
                </a:cubicBezTo>
                <a:cubicBezTo>
                  <a:pt x="164" y="547"/>
                  <a:pt x="151" y="149"/>
                  <a:pt x="116" y="102"/>
                </a:cubicBezTo>
                <a:cubicBezTo>
                  <a:pt x="81" y="55"/>
                  <a:pt x="24" y="228"/>
                  <a:pt x="0" y="261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7" name="Line 34"/>
          <p:cNvSpPr>
            <a:spLocks noChangeShapeType="1"/>
          </p:cNvSpPr>
          <p:nvPr/>
        </p:nvSpPr>
        <p:spPr bwMode="auto">
          <a:xfrm>
            <a:off x="756791" y="341054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4608" name="Group 35"/>
          <p:cNvGrpSpPr>
            <a:grpSpLocks/>
          </p:cNvGrpSpPr>
          <p:nvPr/>
        </p:nvGrpSpPr>
        <p:grpSpPr bwMode="auto">
          <a:xfrm>
            <a:off x="680591" y="1870670"/>
            <a:ext cx="4929188" cy="3024188"/>
            <a:chOff x="2424" y="346"/>
            <a:chExt cx="3105" cy="3199"/>
          </a:xfrm>
        </p:grpSpPr>
        <p:sp>
          <p:nvSpPr>
            <p:cNvPr id="24664" name="Freeform 36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5" name="Freeform 37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6" name="Freeform 38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7" name="Freeform 39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8" name="Freeform 40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9" name="Freeform 41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0" name="Freeform 42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1" name="Freeform 43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2" name="Freeform 44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3" name="Freeform 45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4" name="Freeform 46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5" name="Freeform 47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6" name="Freeform 48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7" name="Freeform 49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8" name="Freeform 50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79" name="Freeform 51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80" name="Line 52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4609" name="Oval 53"/>
          <p:cNvSpPr>
            <a:spLocks noChangeArrowheads="1"/>
          </p:cNvSpPr>
          <p:nvPr/>
        </p:nvSpPr>
        <p:spPr bwMode="auto">
          <a:xfrm>
            <a:off x="1260029" y="2348508"/>
            <a:ext cx="71437" cy="714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10" name="Text Box 54"/>
          <p:cNvSpPr txBox="1">
            <a:spLocks noChangeArrowheads="1"/>
          </p:cNvSpPr>
          <p:nvPr/>
        </p:nvSpPr>
        <p:spPr bwMode="auto">
          <a:xfrm>
            <a:off x="3349179" y="341054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11" name="Text Box 55"/>
          <p:cNvSpPr txBox="1">
            <a:spLocks noChangeArrowheads="1"/>
          </p:cNvSpPr>
          <p:nvPr/>
        </p:nvSpPr>
        <p:spPr bwMode="auto">
          <a:xfrm>
            <a:off x="3276154" y="3410545"/>
            <a:ext cx="215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1   2   3  4   5   6   7</a:t>
            </a:r>
          </a:p>
        </p:txBody>
      </p:sp>
      <p:sp>
        <p:nvSpPr>
          <p:cNvPr id="24612" name="Text Box 56"/>
          <p:cNvSpPr txBox="1">
            <a:spLocks noChangeArrowheads="1"/>
          </p:cNvSpPr>
          <p:nvPr/>
        </p:nvSpPr>
        <p:spPr bwMode="auto">
          <a:xfrm>
            <a:off x="828229" y="3421658"/>
            <a:ext cx="217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-7 -6 -5 -4  -3  -2  -1</a:t>
            </a:r>
          </a:p>
        </p:txBody>
      </p:sp>
      <p:sp>
        <p:nvSpPr>
          <p:cNvPr id="24613" name="Text Box 57"/>
          <p:cNvSpPr txBox="1">
            <a:spLocks noChangeArrowheads="1"/>
          </p:cNvSpPr>
          <p:nvPr/>
        </p:nvSpPr>
        <p:spPr bwMode="auto">
          <a:xfrm>
            <a:off x="2844354" y="2119908"/>
            <a:ext cx="311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614" name="Text Box 58"/>
          <p:cNvSpPr txBox="1">
            <a:spLocks noChangeArrowheads="1"/>
          </p:cNvSpPr>
          <p:nvPr/>
        </p:nvSpPr>
        <p:spPr bwMode="auto">
          <a:xfrm>
            <a:off x="2817366" y="3483570"/>
            <a:ext cx="387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-5</a:t>
            </a:r>
          </a:p>
        </p:txBody>
      </p:sp>
      <p:sp>
        <p:nvSpPr>
          <p:cNvPr id="24615" name="Text Box 60"/>
          <p:cNvSpPr txBox="1">
            <a:spLocks noChangeArrowheads="1"/>
          </p:cNvSpPr>
          <p:nvPr/>
        </p:nvSpPr>
        <p:spPr bwMode="auto">
          <a:xfrm>
            <a:off x="2850704" y="170080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y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24616" name="Text Box 61"/>
          <p:cNvSpPr txBox="1">
            <a:spLocks noChangeArrowheads="1"/>
          </p:cNvSpPr>
          <p:nvPr/>
        </p:nvSpPr>
        <p:spPr bwMode="auto">
          <a:xfrm>
            <a:off x="5436741" y="299779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x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24617" name="Freeform 62"/>
          <p:cNvSpPr>
            <a:spLocks/>
          </p:cNvSpPr>
          <p:nvPr/>
        </p:nvSpPr>
        <p:spPr bwMode="auto">
          <a:xfrm>
            <a:off x="683766" y="2013545"/>
            <a:ext cx="4940300" cy="6350"/>
          </a:xfrm>
          <a:custGeom>
            <a:avLst/>
            <a:gdLst>
              <a:gd name="T0" fmla="*/ 0 w 3112"/>
              <a:gd name="T1" fmla="*/ 4 h 4"/>
              <a:gd name="T2" fmla="*/ 3112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2768" name="Oval 64"/>
          <p:cNvSpPr>
            <a:spLocks noChangeArrowheads="1"/>
          </p:cNvSpPr>
          <p:nvPr/>
        </p:nvSpPr>
        <p:spPr bwMode="auto">
          <a:xfrm>
            <a:off x="3093591" y="3356570"/>
            <a:ext cx="74613" cy="873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2769" name="Oval 65"/>
          <p:cNvSpPr>
            <a:spLocks noChangeArrowheads="1"/>
          </p:cNvSpPr>
          <p:nvPr/>
        </p:nvSpPr>
        <p:spPr bwMode="auto">
          <a:xfrm>
            <a:off x="2483991" y="3372445"/>
            <a:ext cx="66675" cy="873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4620" name="Group 71"/>
          <p:cNvGrpSpPr>
            <a:grpSpLocks/>
          </p:cNvGrpSpPr>
          <p:nvPr/>
        </p:nvGrpSpPr>
        <p:grpSpPr bwMode="auto">
          <a:xfrm>
            <a:off x="28575" y="44450"/>
            <a:ext cx="9080500" cy="6705600"/>
            <a:chOff x="168" y="176"/>
            <a:chExt cx="5408" cy="3928"/>
          </a:xfrm>
        </p:grpSpPr>
        <p:sp>
          <p:nvSpPr>
            <p:cNvPr id="24656" name="Freeform 7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57" name="Freeform 7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58" name="Freeform 7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59" name="Freeform 7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0" name="Freeform 7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1" name="Freeform 7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2" name="Freeform 7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63" name="Freeform 7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331466" y="5718770"/>
            <a:ext cx="2808288" cy="479425"/>
            <a:chOff x="2834" y="3376"/>
            <a:chExt cx="1769" cy="302"/>
          </a:xfrm>
        </p:grpSpPr>
        <p:grpSp>
          <p:nvGrpSpPr>
            <p:cNvPr id="24644" name="Group 84"/>
            <p:cNvGrpSpPr>
              <a:grpSpLocks/>
            </p:cNvGrpSpPr>
            <p:nvPr/>
          </p:nvGrpSpPr>
          <p:grpSpPr bwMode="auto">
            <a:xfrm>
              <a:off x="4286" y="3376"/>
              <a:ext cx="317" cy="297"/>
              <a:chOff x="3924" y="3820"/>
              <a:chExt cx="317" cy="297"/>
            </a:xfrm>
          </p:grpSpPr>
          <p:sp>
            <p:nvSpPr>
              <p:cNvPr id="24654" name="Oval 85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790" name="Text Box 86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</p:grpSp>
        <p:grpSp>
          <p:nvGrpSpPr>
            <p:cNvPr id="24645" name="Group 87"/>
            <p:cNvGrpSpPr>
              <a:grpSpLocks/>
            </p:cNvGrpSpPr>
            <p:nvPr/>
          </p:nvGrpSpPr>
          <p:grpSpPr bwMode="auto">
            <a:xfrm>
              <a:off x="3832" y="3376"/>
              <a:ext cx="317" cy="297"/>
              <a:chOff x="3924" y="3820"/>
              <a:chExt cx="317" cy="297"/>
            </a:xfrm>
          </p:grpSpPr>
          <p:sp>
            <p:nvSpPr>
              <p:cNvPr id="24652" name="Oval 88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793" name="Text Box 89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-1</a:t>
                </a:r>
              </a:p>
            </p:txBody>
          </p:sp>
        </p:grpSp>
        <p:grpSp>
          <p:nvGrpSpPr>
            <p:cNvPr id="24646" name="Group 90"/>
            <p:cNvGrpSpPr>
              <a:grpSpLocks/>
            </p:cNvGrpSpPr>
            <p:nvPr/>
          </p:nvGrpSpPr>
          <p:grpSpPr bwMode="auto">
            <a:xfrm>
              <a:off x="2834" y="3381"/>
              <a:ext cx="317" cy="297"/>
              <a:chOff x="3924" y="3820"/>
              <a:chExt cx="317" cy="297"/>
            </a:xfrm>
          </p:grpSpPr>
          <p:sp>
            <p:nvSpPr>
              <p:cNvPr id="24650" name="Oval 91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796" name="Text Box 92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-3</a:t>
                </a:r>
              </a:p>
            </p:txBody>
          </p:sp>
        </p:grpSp>
        <p:grpSp>
          <p:nvGrpSpPr>
            <p:cNvPr id="24647" name="Group 93"/>
            <p:cNvGrpSpPr>
              <a:grpSpLocks/>
            </p:cNvGrpSpPr>
            <p:nvPr/>
          </p:nvGrpSpPr>
          <p:grpSpPr bwMode="auto">
            <a:xfrm>
              <a:off x="3378" y="3381"/>
              <a:ext cx="317" cy="297"/>
              <a:chOff x="3924" y="3820"/>
              <a:chExt cx="317" cy="297"/>
            </a:xfrm>
          </p:grpSpPr>
          <p:sp>
            <p:nvSpPr>
              <p:cNvPr id="24648" name="Oval 94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799" name="Text Box 95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-2</a:t>
                </a:r>
              </a:p>
            </p:txBody>
          </p:sp>
        </p:grpSp>
      </p:grpSp>
      <p:grpSp>
        <p:nvGrpSpPr>
          <p:cNvPr id="10" name="Group 134"/>
          <p:cNvGrpSpPr>
            <a:grpSpLocks/>
          </p:cNvGrpSpPr>
          <p:nvPr/>
        </p:nvGrpSpPr>
        <p:grpSpPr bwMode="auto">
          <a:xfrm>
            <a:off x="972691" y="5863233"/>
            <a:ext cx="3509963" cy="446087"/>
            <a:chOff x="2608" y="3467"/>
            <a:chExt cx="2211" cy="281"/>
          </a:xfrm>
        </p:grpSpPr>
        <p:sp>
          <p:nvSpPr>
            <p:cNvPr id="24639" name="Freeform 112"/>
            <p:cNvSpPr>
              <a:spLocks/>
            </p:cNvSpPr>
            <p:nvPr/>
          </p:nvSpPr>
          <p:spPr bwMode="auto">
            <a:xfrm flipH="1">
              <a:off x="3606" y="3512"/>
              <a:ext cx="261" cy="236"/>
            </a:xfrm>
            <a:custGeom>
              <a:avLst/>
              <a:gdLst>
                <a:gd name="T0" fmla="*/ 0 w 261"/>
                <a:gd name="T1" fmla="*/ 0 h 236"/>
                <a:gd name="T2" fmla="*/ 261 w 261"/>
                <a:gd name="T3" fmla="*/ 236 h 236"/>
                <a:gd name="T4" fmla="*/ 0 60000 65536"/>
                <a:gd name="T5" fmla="*/ 0 60000 65536"/>
                <a:gd name="T6" fmla="*/ 0 w 261"/>
                <a:gd name="T7" fmla="*/ 0 h 236"/>
                <a:gd name="T8" fmla="*/ 261 w 261"/>
                <a:gd name="T9" fmla="*/ 236 h 2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1" h="236">
                  <a:moveTo>
                    <a:pt x="0" y="0"/>
                  </a:moveTo>
                  <a:lnTo>
                    <a:pt x="261" y="23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40" name="Line 114"/>
            <p:cNvSpPr>
              <a:spLocks noChangeShapeType="1"/>
            </p:cNvSpPr>
            <p:nvPr/>
          </p:nvSpPr>
          <p:spPr bwMode="auto">
            <a:xfrm flipH="1" flipV="1">
              <a:off x="3152" y="3512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41" name="Freeform 115"/>
            <p:cNvSpPr>
              <a:spLocks/>
            </p:cNvSpPr>
            <p:nvPr/>
          </p:nvSpPr>
          <p:spPr bwMode="auto">
            <a:xfrm flipH="1">
              <a:off x="2608" y="3512"/>
              <a:ext cx="261" cy="236"/>
            </a:xfrm>
            <a:custGeom>
              <a:avLst/>
              <a:gdLst>
                <a:gd name="T0" fmla="*/ 0 w 261"/>
                <a:gd name="T1" fmla="*/ 0 h 236"/>
                <a:gd name="T2" fmla="*/ 261 w 261"/>
                <a:gd name="T3" fmla="*/ 236 h 236"/>
                <a:gd name="T4" fmla="*/ 0 60000 65536"/>
                <a:gd name="T5" fmla="*/ 0 60000 65536"/>
                <a:gd name="T6" fmla="*/ 0 w 261"/>
                <a:gd name="T7" fmla="*/ 0 h 236"/>
                <a:gd name="T8" fmla="*/ 261 w 261"/>
                <a:gd name="T9" fmla="*/ 236 h 2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1" h="236">
                  <a:moveTo>
                    <a:pt x="0" y="0"/>
                  </a:moveTo>
                  <a:lnTo>
                    <a:pt x="261" y="23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42" name="Line 116"/>
            <p:cNvSpPr>
              <a:spLocks noChangeShapeType="1"/>
            </p:cNvSpPr>
            <p:nvPr/>
          </p:nvSpPr>
          <p:spPr bwMode="auto">
            <a:xfrm flipH="1" flipV="1">
              <a:off x="4104" y="3475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43" name="Freeform 118"/>
            <p:cNvSpPr>
              <a:spLocks/>
            </p:cNvSpPr>
            <p:nvPr/>
          </p:nvSpPr>
          <p:spPr bwMode="auto">
            <a:xfrm flipH="1">
              <a:off x="4558" y="3467"/>
              <a:ext cx="261" cy="236"/>
            </a:xfrm>
            <a:custGeom>
              <a:avLst/>
              <a:gdLst>
                <a:gd name="T0" fmla="*/ 0 w 261"/>
                <a:gd name="T1" fmla="*/ 0 h 236"/>
                <a:gd name="T2" fmla="*/ 261 w 261"/>
                <a:gd name="T3" fmla="*/ 236 h 236"/>
                <a:gd name="T4" fmla="*/ 0 60000 65536"/>
                <a:gd name="T5" fmla="*/ 0 60000 65536"/>
                <a:gd name="T6" fmla="*/ 0 w 261"/>
                <a:gd name="T7" fmla="*/ 0 h 236"/>
                <a:gd name="T8" fmla="*/ 261 w 261"/>
                <a:gd name="T9" fmla="*/ 236 h 2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1" h="236">
                  <a:moveTo>
                    <a:pt x="0" y="0"/>
                  </a:moveTo>
                  <a:lnTo>
                    <a:pt x="261" y="23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4623" name="Oval 59"/>
          <p:cNvSpPr>
            <a:spLocks noChangeArrowheads="1"/>
          </p:cNvSpPr>
          <p:nvPr/>
        </p:nvSpPr>
        <p:spPr bwMode="auto">
          <a:xfrm>
            <a:off x="5263704" y="2145308"/>
            <a:ext cx="74612" cy="76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972691" y="5247283"/>
            <a:ext cx="3671888" cy="631825"/>
            <a:chOff x="2608" y="3079"/>
            <a:chExt cx="2313" cy="398"/>
          </a:xfrm>
        </p:grpSpPr>
        <p:sp>
          <p:nvSpPr>
            <p:cNvPr id="72808" name="Text Box 104"/>
            <p:cNvSpPr txBox="1">
              <a:spLocks noChangeArrowheads="1"/>
            </p:cNvSpPr>
            <p:nvPr/>
          </p:nvSpPr>
          <p:spPr bwMode="auto">
            <a:xfrm>
              <a:off x="3606" y="3079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72809" name="Text Box 105"/>
            <p:cNvSpPr txBox="1">
              <a:spLocks noChangeArrowheads="1"/>
            </p:cNvSpPr>
            <p:nvPr/>
          </p:nvSpPr>
          <p:spPr bwMode="auto">
            <a:xfrm>
              <a:off x="4604" y="3150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810" name="Text Box 106"/>
            <p:cNvSpPr txBox="1">
              <a:spLocks noChangeArrowheads="1"/>
            </p:cNvSpPr>
            <p:nvPr/>
          </p:nvSpPr>
          <p:spPr bwMode="auto">
            <a:xfrm>
              <a:off x="2608" y="3095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72811" name="Text Box 107"/>
            <p:cNvSpPr txBox="1">
              <a:spLocks noChangeArrowheads="1"/>
            </p:cNvSpPr>
            <p:nvPr/>
          </p:nvSpPr>
          <p:spPr bwMode="auto">
            <a:xfrm>
              <a:off x="4059" y="3095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829" name="Text Box 125"/>
            <p:cNvSpPr txBox="1">
              <a:spLocks noChangeArrowheads="1"/>
            </p:cNvSpPr>
            <p:nvPr/>
          </p:nvSpPr>
          <p:spPr bwMode="auto">
            <a:xfrm>
              <a:off x="3061" y="3104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196654" y="3356570"/>
            <a:ext cx="674687" cy="87313"/>
            <a:chOff x="3379" y="1888"/>
            <a:chExt cx="425" cy="55"/>
          </a:xfrm>
        </p:grpSpPr>
        <p:sp>
          <p:nvSpPr>
            <p:cNvPr id="24632" name="Oval 69"/>
            <p:cNvSpPr>
              <a:spLocks noChangeArrowheads="1"/>
            </p:cNvSpPr>
            <p:nvPr/>
          </p:nvSpPr>
          <p:spPr bwMode="auto">
            <a:xfrm>
              <a:off x="3765" y="1888"/>
              <a:ext cx="39" cy="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633" name="Oval 132"/>
            <p:cNvSpPr>
              <a:spLocks noChangeArrowheads="1"/>
            </p:cNvSpPr>
            <p:nvPr/>
          </p:nvSpPr>
          <p:spPr bwMode="auto">
            <a:xfrm>
              <a:off x="3379" y="1888"/>
              <a:ext cx="42" cy="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2155382" y="4867870"/>
            <a:ext cx="688975" cy="1073150"/>
            <a:chOff x="3353" y="2840"/>
            <a:chExt cx="434" cy="676"/>
          </a:xfrm>
        </p:grpSpPr>
        <p:sp>
          <p:nvSpPr>
            <p:cNvPr id="72824" name="Text Box 120"/>
            <p:cNvSpPr txBox="1">
              <a:spLocks noChangeArrowheads="1"/>
            </p:cNvSpPr>
            <p:nvPr/>
          </p:nvSpPr>
          <p:spPr bwMode="auto">
            <a:xfrm>
              <a:off x="3353" y="2993"/>
              <a:ext cx="41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ü"/>
                <a:defRPr/>
              </a:pPr>
              <a:r>
                <a:rPr lang="ru-RU" sz="4800" b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24631" name="WordArt 137"/>
            <p:cNvSpPr>
              <a:spLocks noChangeArrowheads="1" noChangeShapeType="1" noTextEdit="1"/>
            </p:cNvSpPr>
            <p:nvPr/>
          </p:nvSpPr>
          <p:spPr bwMode="auto">
            <a:xfrm rot="-1666452">
              <a:off x="3424" y="2840"/>
              <a:ext cx="363" cy="31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41787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800" kern="1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/>
                  <a:cs typeface="Times New Roman"/>
                </a:rPr>
                <a:t>min</a:t>
              </a:r>
              <a:endParaRPr lang="ru-RU" sz="4800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4" name="Group 140"/>
          <p:cNvGrpSpPr>
            <a:grpSpLocks/>
          </p:cNvGrpSpPr>
          <p:nvPr/>
        </p:nvGrpSpPr>
        <p:grpSpPr bwMode="auto">
          <a:xfrm>
            <a:off x="3595242" y="4877395"/>
            <a:ext cx="690563" cy="1063625"/>
            <a:chOff x="4260" y="2846"/>
            <a:chExt cx="435" cy="670"/>
          </a:xfrm>
        </p:grpSpPr>
        <p:sp>
          <p:nvSpPr>
            <p:cNvPr id="72825" name="Text Box 121"/>
            <p:cNvSpPr txBox="1">
              <a:spLocks noChangeArrowheads="1"/>
            </p:cNvSpPr>
            <p:nvPr/>
          </p:nvSpPr>
          <p:spPr bwMode="auto">
            <a:xfrm>
              <a:off x="4260" y="2993"/>
              <a:ext cx="41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ü"/>
                <a:defRPr/>
              </a:pPr>
              <a:r>
                <a:rPr lang="ru-RU" sz="4800" b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24629" name="WordArt 138"/>
            <p:cNvSpPr>
              <a:spLocks noChangeArrowheads="1" noChangeShapeType="1" noTextEdit="1"/>
            </p:cNvSpPr>
            <p:nvPr/>
          </p:nvSpPr>
          <p:spPr bwMode="auto">
            <a:xfrm rot="-1666452">
              <a:off x="4332" y="2846"/>
              <a:ext cx="363" cy="31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41787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800" kern="1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/>
                  <a:cs typeface="Times New Roman"/>
                </a:rPr>
                <a:t>min</a:t>
              </a:r>
              <a:endParaRPr lang="ru-RU" sz="4800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</p:grpSp>
      <p:graphicFrame>
        <p:nvGraphicFramePr>
          <p:cNvPr id="93" name="Таблица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458009"/>
              </p:ext>
            </p:extLst>
          </p:nvPr>
        </p:nvGraphicFramePr>
        <p:xfrm>
          <a:off x="5796136" y="1412776"/>
          <a:ext cx="3115915" cy="508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9811"/>
                <a:gridCol w="936104"/>
              </a:tblGrid>
              <a:tr h="66688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1. количество точек минимума функции</a:t>
                      </a:r>
                      <a:endParaRPr lang="ru-RU" sz="1800" b="0" dirty="0" smtClean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800" b="0" dirty="0" smtClean="0"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3854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2. количество точек, в которых касательная к графику функции параллельна оси ОХ</a:t>
                      </a:r>
                    </a:p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 4</a:t>
                      </a:r>
                      <a:endParaRPr lang="ru-RU" sz="9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385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3. сумму целых точек, в которых производная функции положительна.</a:t>
                      </a:r>
                      <a:endParaRPr lang="ru-RU" sz="1800" b="0" dirty="0" smtClean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 12</a:t>
                      </a:r>
                      <a:endParaRPr lang="ru-RU" sz="9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39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4. количество промежутков возрастания функции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4" name="Прямая со стрелкой 93"/>
          <p:cNvCxnSpPr/>
          <p:nvPr/>
        </p:nvCxnSpPr>
        <p:spPr>
          <a:xfrm>
            <a:off x="1607691" y="1472078"/>
            <a:ext cx="0" cy="54146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1899791" y="1447373"/>
            <a:ext cx="0" cy="54146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3786810" y="1502836"/>
            <a:ext cx="0" cy="54146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3450779" y="1451579"/>
            <a:ext cx="0" cy="54146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4386386" y="1502836"/>
            <a:ext cx="0" cy="54146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4050355" y="1451579"/>
            <a:ext cx="0" cy="54146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4985891" y="1502836"/>
            <a:ext cx="0" cy="54146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4649860" y="1451579"/>
            <a:ext cx="0" cy="54146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81505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8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948488" y="1916113"/>
            <a:ext cx="131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y</a:t>
            </a:r>
            <a:r>
              <a:rPr lang="ru-RU" sz="2400" b="1">
                <a:solidFill>
                  <a:srgbClr val="000000"/>
                </a:solidFill>
              </a:rPr>
              <a:t> = </a:t>
            </a:r>
            <a:r>
              <a:rPr lang="en-US" sz="2400" b="1">
                <a:solidFill>
                  <a:srgbClr val="000000"/>
                </a:solidFill>
              </a:rPr>
              <a:t>f </a:t>
            </a:r>
            <a:r>
              <a:rPr lang="en-US" sz="2400" b="1" baseline="30000">
                <a:solidFill>
                  <a:srgbClr val="000000"/>
                </a:solidFill>
              </a:rPr>
              <a:t>/</a:t>
            </a:r>
            <a:r>
              <a:rPr lang="en-US" sz="2400" b="1">
                <a:solidFill>
                  <a:srgbClr val="000000"/>
                </a:solidFill>
              </a:rPr>
              <a:t>(x)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29699" name="Rectangle 29"/>
          <p:cNvSpPr>
            <a:spLocks noChangeArrowheads="1"/>
          </p:cNvSpPr>
          <p:nvPr/>
        </p:nvSpPr>
        <p:spPr bwMode="auto">
          <a:xfrm>
            <a:off x="6400800" y="3500438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fontAlgn="b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latin typeface="Arial Cyr" charset="-52"/>
              </a:rPr>
              <a:t> </a:t>
            </a: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4067175" y="5181600"/>
            <a:ext cx="4319588" cy="889000"/>
            <a:chOff x="2789" y="3566"/>
            <a:chExt cx="2178" cy="560"/>
          </a:xfrm>
        </p:grpSpPr>
        <p:sp>
          <p:nvSpPr>
            <p:cNvPr id="29779" name="Text Box 45"/>
            <p:cNvSpPr txBox="1">
              <a:spLocks noChangeArrowheads="1"/>
            </p:cNvSpPr>
            <p:nvPr/>
          </p:nvSpPr>
          <p:spPr bwMode="auto">
            <a:xfrm>
              <a:off x="2835" y="3838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</a:rPr>
                <a:t> </a:t>
              </a:r>
              <a:r>
                <a:rPr lang="en-US" sz="2400">
                  <a:solidFill>
                    <a:srgbClr val="000000"/>
                  </a:solidFill>
                </a:rPr>
                <a:t>f(x)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29780" name="Text Box 46"/>
            <p:cNvSpPr txBox="1">
              <a:spLocks noChangeArrowheads="1"/>
            </p:cNvSpPr>
            <p:nvPr/>
          </p:nvSpPr>
          <p:spPr bwMode="auto">
            <a:xfrm>
              <a:off x="2789" y="3566"/>
              <a:ext cx="5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  f</a:t>
              </a:r>
              <a:r>
                <a:rPr lang="en-US" sz="2400" baseline="30000">
                  <a:solidFill>
                    <a:srgbClr val="000000"/>
                  </a:solidFill>
                </a:rPr>
                <a:t>/</a:t>
              </a:r>
              <a:r>
                <a:rPr lang="en-US" sz="2400">
                  <a:solidFill>
                    <a:srgbClr val="000000"/>
                  </a:solidFill>
                </a:rPr>
                <a:t>(x)</a:t>
              </a: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81" name="Line 47"/>
            <p:cNvSpPr>
              <a:spLocks noChangeShapeType="1"/>
            </p:cNvSpPr>
            <p:nvPr/>
          </p:nvSpPr>
          <p:spPr bwMode="auto">
            <a:xfrm>
              <a:off x="2835" y="3838"/>
              <a:ext cx="213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60464" name="Freeform 48"/>
          <p:cNvSpPr>
            <a:spLocks/>
          </p:cNvSpPr>
          <p:nvPr/>
        </p:nvSpPr>
        <p:spPr bwMode="auto">
          <a:xfrm>
            <a:off x="5724525" y="5670550"/>
            <a:ext cx="414338" cy="374650"/>
          </a:xfrm>
          <a:custGeom>
            <a:avLst/>
            <a:gdLst>
              <a:gd name="T0" fmla="*/ 0 w 261"/>
              <a:gd name="T1" fmla="*/ 0 h 236"/>
              <a:gd name="T2" fmla="*/ 261 w 261"/>
              <a:gd name="T3" fmla="*/ 236 h 236"/>
              <a:gd name="T4" fmla="*/ 0 60000 65536"/>
              <a:gd name="T5" fmla="*/ 0 60000 65536"/>
              <a:gd name="T6" fmla="*/ 0 w 261"/>
              <a:gd name="T7" fmla="*/ 0 h 236"/>
              <a:gd name="T8" fmla="*/ 261 w 261"/>
              <a:gd name="T9" fmla="*/ 236 h 2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1" h="236">
                <a:moveTo>
                  <a:pt x="0" y="0"/>
                </a:moveTo>
                <a:lnTo>
                  <a:pt x="261" y="23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0465" name="Line 49"/>
          <p:cNvSpPr>
            <a:spLocks noChangeShapeType="1"/>
          </p:cNvSpPr>
          <p:nvPr/>
        </p:nvSpPr>
        <p:spPr bwMode="auto">
          <a:xfrm flipV="1">
            <a:off x="6732588" y="5684838"/>
            <a:ext cx="360362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16" name="Text Box 52"/>
          <p:cNvSpPr txBox="1">
            <a:spLocks noChangeArrowheads="1"/>
          </p:cNvSpPr>
          <p:nvPr/>
        </p:nvSpPr>
        <p:spPr bwMode="auto">
          <a:xfrm>
            <a:off x="395288" y="115888"/>
            <a:ext cx="8639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</a:rPr>
              <a:t>     </a:t>
            </a:r>
            <a:r>
              <a:rPr lang="ru-RU" sz="2400" b="1" dirty="0">
                <a:solidFill>
                  <a:srgbClr val="008000"/>
                </a:solidFill>
              </a:rPr>
              <a:t>Задание №3.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Функция 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у = 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f(x) 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определена  на промежутке  на промежутке (- 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6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; 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3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). На рисунке изображен график ее производной.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Найдите:</a:t>
            </a:r>
            <a:endParaRPr lang="ru-RU" sz="2400" dirty="0">
              <a:solidFill>
                <a:srgbClr val="000000"/>
              </a:solidFill>
              <a:latin typeface="Cambria" pitchFamily="18" charset="0"/>
            </a:endParaRPr>
          </a:p>
        </p:txBody>
      </p:sp>
      <p:grpSp>
        <p:nvGrpSpPr>
          <p:cNvPr id="29717" name="Group 53"/>
          <p:cNvGrpSpPr>
            <a:grpSpLocks/>
          </p:cNvGrpSpPr>
          <p:nvPr/>
        </p:nvGrpSpPr>
        <p:grpSpPr bwMode="auto">
          <a:xfrm>
            <a:off x="28575" y="17463"/>
            <a:ext cx="9080500" cy="6705600"/>
            <a:chOff x="168" y="176"/>
            <a:chExt cx="5408" cy="3928"/>
          </a:xfrm>
        </p:grpSpPr>
        <p:sp>
          <p:nvSpPr>
            <p:cNvPr id="29771" name="Freeform 5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72" name="Freeform 5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73" name="Freeform 5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74" name="Freeform 5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75" name="Freeform 5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76" name="Freeform 5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77" name="Freeform 6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78" name="Freeform 6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6EB66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6229350" y="5584825"/>
            <a:ext cx="503238" cy="533400"/>
            <a:chOff x="3924" y="3820"/>
            <a:chExt cx="317" cy="336"/>
          </a:xfrm>
        </p:grpSpPr>
        <p:sp>
          <p:nvSpPr>
            <p:cNvPr id="29769" name="Oval 63"/>
            <p:cNvSpPr>
              <a:spLocks noChangeArrowheads="1"/>
            </p:cNvSpPr>
            <p:nvPr/>
          </p:nvSpPr>
          <p:spPr bwMode="auto">
            <a:xfrm>
              <a:off x="4014" y="3820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0480" name="Text Box 64"/>
            <p:cNvSpPr txBox="1">
              <a:spLocks noChangeArrowheads="1"/>
            </p:cNvSpPr>
            <p:nvPr/>
          </p:nvSpPr>
          <p:spPr bwMode="auto">
            <a:xfrm>
              <a:off x="3924" y="3829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0481" name="Text Box 65"/>
          <p:cNvSpPr txBox="1">
            <a:spLocks noChangeArrowheads="1"/>
          </p:cNvSpPr>
          <p:nvPr/>
        </p:nvSpPr>
        <p:spPr bwMode="auto">
          <a:xfrm>
            <a:off x="6732588" y="5110163"/>
            <a:ext cx="503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82" name="Text Box 66"/>
          <p:cNvSpPr txBox="1">
            <a:spLocks noChangeArrowheads="1"/>
          </p:cNvSpPr>
          <p:nvPr/>
        </p:nvSpPr>
        <p:spPr bwMode="auto">
          <a:xfrm>
            <a:off x="5653088" y="5037138"/>
            <a:ext cx="503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23" name="Freeform 73"/>
          <p:cNvSpPr>
            <a:spLocks/>
          </p:cNvSpPr>
          <p:nvPr/>
        </p:nvSpPr>
        <p:spPr bwMode="auto">
          <a:xfrm>
            <a:off x="3924300" y="2520950"/>
            <a:ext cx="4857750" cy="3175"/>
          </a:xfrm>
          <a:custGeom>
            <a:avLst/>
            <a:gdLst>
              <a:gd name="T0" fmla="*/ 0 w 3060"/>
              <a:gd name="T1" fmla="*/ 0 h 2"/>
              <a:gd name="T2" fmla="*/ 3060 w 3060"/>
              <a:gd name="T3" fmla="*/ 2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24" name="Freeform 77"/>
          <p:cNvSpPr>
            <a:spLocks/>
          </p:cNvSpPr>
          <p:nvPr/>
        </p:nvSpPr>
        <p:spPr bwMode="auto">
          <a:xfrm>
            <a:off x="3854450" y="4479925"/>
            <a:ext cx="4914900" cy="1588"/>
          </a:xfrm>
          <a:custGeom>
            <a:avLst/>
            <a:gdLst>
              <a:gd name="T0" fmla="*/ 0 w 3096"/>
              <a:gd name="T1" fmla="*/ 0 h 1"/>
              <a:gd name="T2" fmla="*/ 3096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25" name="Freeform 78"/>
          <p:cNvSpPr>
            <a:spLocks/>
          </p:cNvSpPr>
          <p:nvPr/>
        </p:nvSpPr>
        <p:spPr bwMode="auto">
          <a:xfrm>
            <a:off x="3848100" y="4200525"/>
            <a:ext cx="4908550" cy="1588"/>
          </a:xfrm>
          <a:custGeom>
            <a:avLst/>
            <a:gdLst>
              <a:gd name="T0" fmla="*/ 0 w 3092"/>
              <a:gd name="T1" fmla="*/ 0 h 1"/>
              <a:gd name="T2" fmla="*/ 3092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26" name="Freeform 79"/>
          <p:cNvSpPr>
            <a:spLocks/>
          </p:cNvSpPr>
          <p:nvPr/>
        </p:nvSpPr>
        <p:spPr bwMode="auto">
          <a:xfrm>
            <a:off x="3841750" y="3914775"/>
            <a:ext cx="4921250" cy="6350"/>
          </a:xfrm>
          <a:custGeom>
            <a:avLst/>
            <a:gdLst>
              <a:gd name="T0" fmla="*/ 0 w 3100"/>
              <a:gd name="T1" fmla="*/ 4 h 4"/>
              <a:gd name="T2" fmla="*/ 3100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27" name="Freeform 80"/>
          <p:cNvSpPr>
            <a:spLocks/>
          </p:cNvSpPr>
          <p:nvPr/>
        </p:nvSpPr>
        <p:spPr bwMode="auto">
          <a:xfrm>
            <a:off x="3841750" y="3635375"/>
            <a:ext cx="4933950" cy="12700"/>
          </a:xfrm>
          <a:custGeom>
            <a:avLst/>
            <a:gdLst>
              <a:gd name="T0" fmla="*/ 0 w 3108"/>
              <a:gd name="T1" fmla="*/ 8 h 8"/>
              <a:gd name="T2" fmla="*/ 3108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28" name="Freeform 81"/>
          <p:cNvSpPr>
            <a:spLocks/>
          </p:cNvSpPr>
          <p:nvPr/>
        </p:nvSpPr>
        <p:spPr bwMode="auto">
          <a:xfrm>
            <a:off x="3829050" y="3355975"/>
            <a:ext cx="4946650" cy="6350"/>
          </a:xfrm>
          <a:custGeom>
            <a:avLst/>
            <a:gdLst>
              <a:gd name="T0" fmla="*/ 0 w 3116"/>
              <a:gd name="T1" fmla="*/ 0 h 4"/>
              <a:gd name="T2" fmla="*/ 3116 w 3116"/>
              <a:gd name="T3" fmla="*/ 4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29" name="Freeform 82"/>
          <p:cNvSpPr>
            <a:spLocks/>
          </p:cNvSpPr>
          <p:nvPr/>
        </p:nvSpPr>
        <p:spPr bwMode="auto">
          <a:xfrm>
            <a:off x="3924300" y="2803525"/>
            <a:ext cx="4845050" cy="6350"/>
          </a:xfrm>
          <a:custGeom>
            <a:avLst/>
            <a:gdLst>
              <a:gd name="T0" fmla="*/ 0 w 3052"/>
              <a:gd name="T1" fmla="*/ 4 h 4"/>
              <a:gd name="T2" fmla="*/ 3052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30" name="Freeform 83"/>
          <p:cNvSpPr>
            <a:spLocks/>
          </p:cNvSpPr>
          <p:nvPr/>
        </p:nvSpPr>
        <p:spPr bwMode="auto">
          <a:xfrm>
            <a:off x="3854450" y="2244725"/>
            <a:ext cx="4921250" cy="1588"/>
          </a:xfrm>
          <a:custGeom>
            <a:avLst/>
            <a:gdLst>
              <a:gd name="T0" fmla="*/ 0 w 3100"/>
              <a:gd name="T1" fmla="*/ 0 h 1"/>
              <a:gd name="T2" fmla="*/ 3100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31" name="Freeform 84"/>
          <p:cNvSpPr>
            <a:spLocks/>
          </p:cNvSpPr>
          <p:nvPr/>
        </p:nvSpPr>
        <p:spPr bwMode="auto">
          <a:xfrm>
            <a:off x="3835400" y="1965325"/>
            <a:ext cx="4940300" cy="6350"/>
          </a:xfrm>
          <a:custGeom>
            <a:avLst/>
            <a:gdLst>
              <a:gd name="T0" fmla="*/ 0 w 3112"/>
              <a:gd name="T1" fmla="*/ 4 h 4"/>
              <a:gd name="T2" fmla="*/ 3112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32" name="Freeform 106"/>
          <p:cNvSpPr>
            <a:spLocks/>
          </p:cNvSpPr>
          <p:nvPr/>
        </p:nvSpPr>
        <p:spPr bwMode="auto">
          <a:xfrm>
            <a:off x="4457700" y="2368550"/>
            <a:ext cx="2768600" cy="1801813"/>
          </a:xfrm>
          <a:custGeom>
            <a:avLst/>
            <a:gdLst>
              <a:gd name="T0" fmla="*/ 1744 w 1744"/>
              <a:gd name="T1" fmla="*/ 4 h 1135"/>
              <a:gd name="T2" fmla="*/ 1664 w 1744"/>
              <a:gd name="T3" fmla="*/ 76 h 1135"/>
              <a:gd name="T4" fmla="*/ 1560 w 1744"/>
              <a:gd name="T5" fmla="*/ 460 h 1135"/>
              <a:gd name="T6" fmla="*/ 1368 w 1744"/>
              <a:gd name="T7" fmla="*/ 900 h 1135"/>
              <a:gd name="T8" fmla="*/ 1048 w 1744"/>
              <a:gd name="T9" fmla="*/ 668 h 1135"/>
              <a:gd name="T10" fmla="*/ 552 w 1744"/>
              <a:gd name="T11" fmla="*/ 1124 h 1135"/>
              <a:gd name="T12" fmla="*/ 256 w 1744"/>
              <a:gd name="T13" fmla="*/ 604 h 1135"/>
              <a:gd name="T14" fmla="*/ 0 w 1744"/>
              <a:gd name="T15" fmla="*/ 980 h 11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44"/>
              <a:gd name="T25" fmla="*/ 0 h 1135"/>
              <a:gd name="T26" fmla="*/ 1744 w 1744"/>
              <a:gd name="T27" fmla="*/ 1135 h 113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44" h="1135">
                <a:moveTo>
                  <a:pt x="1744" y="4"/>
                </a:moveTo>
                <a:cubicBezTo>
                  <a:pt x="1731" y="13"/>
                  <a:pt x="1695" y="0"/>
                  <a:pt x="1664" y="76"/>
                </a:cubicBezTo>
                <a:cubicBezTo>
                  <a:pt x="1633" y="152"/>
                  <a:pt x="1609" y="323"/>
                  <a:pt x="1560" y="460"/>
                </a:cubicBezTo>
                <a:cubicBezTo>
                  <a:pt x="1511" y="597"/>
                  <a:pt x="1453" y="865"/>
                  <a:pt x="1368" y="900"/>
                </a:cubicBezTo>
                <a:cubicBezTo>
                  <a:pt x="1283" y="935"/>
                  <a:pt x="1184" y="631"/>
                  <a:pt x="1048" y="668"/>
                </a:cubicBezTo>
                <a:cubicBezTo>
                  <a:pt x="912" y="705"/>
                  <a:pt x="684" y="1135"/>
                  <a:pt x="552" y="1124"/>
                </a:cubicBezTo>
                <a:cubicBezTo>
                  <a:pt x="420" y="1113"/>
                  <a:pt x="348" y="628"/>
                  <a:pt x="256" y="604"/>
                </a:cubicBezTo>
                <a:cubicBezTo>
                  <a:pt x="164" y="580"/>
                  <a:pt x="53" y="902"/>
                  <a:pt x="0" y="98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33" name="Line 107"/>
          <p:cNvSpPr>
            <a:spLocks noChangeShapeType="1"/>
          </p:cNvSpPr>
          <p:nvPr/>
        </p:nvSpPr>
        <p:spPr bwMode="auto">
          <a:xfrm>
            <a:off x="3924300" y="3097213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9734" name="Group 118"/>
          <p:cNvGrpSpPr>
            <a:grpSpLocks/>
          </p:cNvGrpSpPr>
          <p:nvPr/>
        </p:nvGrpSpPr>
        <p:grpSpPr bwMode="auto">
          <a:xfrm>
            <a:off x="3848100" y="1844675"/>
            <a:ext cx="4929188" cy="2736850"/>
            <a:chOff x="2424" y="346"/>
            <a:chExt cx="3105" cy="3199"/>
          </a:xfrm>
        </p:grpSpPr>
        <p:sp>
          <p:nvSpPr>
            <p:cNvPr id="29752" name="Freeform 72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53" name="Freeform 91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54" name="Freeform 92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55" name="Freeform 93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56" name="Freeform 94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57" name="Freeform 95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58" name="Freeform 96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59" name="Freeform 97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60" name="Freeform 98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61" name="Freeform 99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62" name="Freeform 100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63" name="Freeform 101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64" name="Freeform 102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65" name="Freeform 103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66" name="Freeform 104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67" name="Freeform 105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68" name="Line 108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9735" name="Oval 109"/>
          <p:cNvSpPr>
            <a:spLocks noChangeArrowheads="1"/>
          </p:cNvSpPr>
          <p:nvPr/>
        </p:nvSpPr>
        <p:spPr bwMode="auto">
          <a:xfrm>
            <a:off x="4427538" y="3860800"/>
            <a:ext cx="71437" cy="714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36" name="Text Box 110"/>
          <p:cNvSpPr txBox="1">
            <a:spLocks noChangeArrowheads="1"/>
          </p:cNvSpPr>
          <p:nvPr/>
        </p:nvSpPr>
        <p:spPr bwMode="auto">
          <a:xfrm>
            <a:off x="6516688" y="30972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37" name="Text Box 111"/>
          <p:cNvSpPr txBox="1">
            <a:spLocks noChangeArrowheads="1"/>
          </p:cNvSpPr>
          <p:nvPr/>
        </p:nvSpPr>
        <p:spPr bwMode="auto">
          <a:xfrm>
            <a:off x="6443663" y="3097213"/>
            <a:ext cx="215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1   2   3  4   5   6   7</a:t>
            </a:r>
          </a:p>
        </p:txBody>
      </p:sp>
      <p:sp>
        <p:nvSpPr>
          <p:cNvPr id="29738" name="Text Box 112"/>
          <p:cNvSpPr txBox="1">
            <a:spLocks noChangeArrowheads="1"/>
          </p:cNvSpPr>
          <p:nvPr/>
        </p:nvSpPr>
        <p:spPr bwMode="auto">
          <a:xfrm>
            <a:off x="3995738" y="3025775"/>
            <a:ext cx="217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-7 -6 -5 -4  -3  -2  -1</a:t>
            </a:r>
          </a:p>
        </p:txBody>
      </p:sp>
      <p:sp>
        <p:nvSpPr>
          <p:cNvPr id="29739" name="Text Box 113"/>
          <p:cNvSpPr txBox="1">
            <a:spLocks noChangeArrowheads="1"/>
          </p:cNvSpPr>
          <p:nvPr/>
        </p:nvSpPr>
        <p:spPr bwMode="auto">
          <a:xfrm>
            <a:off x="6011863" y="1806575"/>
            <a:ext cx="311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9740" name="Text Box 114"/>
          <p:cNvSpPr txBox="1">
            <a:spLocks noChangeArrowheads="1"/>
          </p:cNvSpPr>
          <p:nvPr/>
        </p:nvSpPr>
        <p:spPr bwMode="auto">
          <a:xfrm>
            <a:off x="6011863" y="3170238"/>
            <a:ext cx="3873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-5</a:t>
            </a:r>
          </a:p>
        </p:txBody>
      </p:sp>
      <p:sp>
        <p:nvSpPr>
          <p:cNvPr id="29741" name="Oval 119"/>
          <p:cNvSpPr>
            <a:spLocks noChangeArrowheads="1"/>
          </p:cNvSpPr>
          <p:nvPr/>
        </p:nvSpPr>
        <p:spPr bwMode="auto">
          <a:xfrm>
            <a:off x="7164388" y="2349500"/>
            <a:ext cx="71437" cy="714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0467" name="Oval 51"/>
          <p:cNvSpPr>
            <a:spLocks noChangeArrowheads="1"/>
          </p:cNvSpPr>
          <p:nvPr/>
        </p:nvSpPr>
        <p:spPr bwMode="auto">
          <a:xfrm>
            <a:off x="6870700" y="3040063"/>
            <a:ext cx="103188" cy="111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6" name="Group 132"/>
          <p:cNvGrpSpPr>
            <a:grpSpLocks/>
          </p:cNvGrpSpPr>
          <p:nvPr/>
        </p:nvGrpSpPr>
        <p:grpSpPr bwMode="auto">
          <a:xfrm>
            <a:off x="5076825" y="5575300"/>
            <a:ext cx="503238" cy="495300"/>
            <a:chOff x="3198" y="3814"/>
            <a:chExt cx="317" cy="312"/>
          </a:xfrm>
        </p:grpSpPr>
        <p:sp>
          <p:nvSpPr>
            <p:cNvPr id="29750" name="Oval 122"/>
            <p:cNvSpPr>
              <a:spLocks noChangeArrowheads="1"/>
            </p:cNvSpPr>
            <p:nvPr/>
          </p:nvSpPr>
          <p:spPr bwMode="auto">
            <a:xfrm>
              <a:off x="3352" y="3814"/>
              <a:ext cx="54" cy="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0546" name="Text Box 130"/>
            <p:cNvSpPr txBox="1">
              <a:spLocks noChangeArrowheads="1"/>
            </p:cNvSpPr>
            <p:nvPr/>
          </p:nvSpPr>
          <p:spPr bwMode="auto">
            <a:xfrm>
              <a:off x="3198" y="3838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-6</a:t>
              </a: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7524750" y="5575300"/>
            <a:ext cx="503238" cy="495300"/>
            <a:chOff x="4740" y="3814"/>
            <a:chExt cx="317" cy="312"/>
          </a:xfrm>
        </p:grpSpPr>
        <p:sp>
          <p:nvSpPr>
            <p:cNvPr id="29748" name="Oval 126"/>
            <p:cNvSpPr>
              <a:spLocks noChangeArrowheads="1"/>
            </p:cNvSpPr>
            <p:nvPr/>
          </p:nvSpPr>
          <p:spPr bwMode="auto">
            <a:xfrm>
              <a:off x="4803" y="3814"/>
              <a:ext cx="54" cy="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0547" name="Text Box 131"/>
            <p:cNvSpPr txBox="1">
              <a:spLocks noChangeArrowheads="1"/>
            </p:cNvSpPr>
            <p:nvPr/>
          </p:nvSpPr>
          <p:spPr bwMode="auto">
            <a:xfrm>
              <a:off x="4740" y="3838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</p:grpSp>
      <p:sp>
        <p:nvSpPr>
          <p:cNvPr id="60550" name="Text Box 134"/>
          <p:cNvSpPr txBox="1">
            <a:spLocks noChangeArrowheads="1"/>
          </p:cNvSpPr>
          <p:nvPr/>
        </p:nvSpPr>
        <p:spPr bwMode="auto">
          <a:xfrm>
            <a:off x="5291138" y="531971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IIIIIIIIIIIIIIII</a:t>
            </a:r>
            <a:endParaRPr lang="ru-RU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46" name="Text Box 135"/>
          <p:cNvSpPr txBox="1">
            <a:spLocks noChangeArrowheads="1"/>
          </p:cNvSpPr>
          <p:nvPr/>
        </p:nvSpPr>
        <p:spPr bwMode="auto">
          <a:xfrm>
            <a:off x="6018213" y="13874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y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29747" name="Text Box 136"/>
          <p:cNvSpPr txBox="1">
            <a:spLocks noChangeArrowheads="1"/>
          </p:cNvSpPr>
          <p:nvPr/>
        </p:nvSpPr>
        <p:spPr bwMode="auto">
          <a:xfrm>
            <a:off x="8604250" y="26844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x</a:t>
            </a:r>
            <a:endParaRPr lang="ru-RU" sz="2400" b="1">
              <a:solidFill>
                <a:srgbClr val="000000"/>
              </a:solidFill>
            </a:endParaRPr>
          </a:p>
        </p:txBody>
      </p:sp>
      <p:graphicFrame>
        <p:nvGraphicFramePr>
          <p:cNvPr id="86" name="Таблица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208258"/>
              </p:ext>
            </p:extLst>
          </p:nvPr>
        </p:nvGraphicFramePr>
        <p:xfrm>
          <a:off x="310662" y="2191761"/>
          <a:ext cx="3321327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512"/>
                <a:gridCol w="997815"/>
              </a:tblGrid>
              <a:tr h="66688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4. длину промежутка убывания функции</a:t>
                      </a:r>
                      <a:endParaRPr lang="ru-RU" sz="1800" b="0" dirty="0" smtClean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800" b="0" dirty="0" smtClean="0"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3854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5. В какой точке отрезка 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[-4; -1]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 функция принимает наибольшее значение</a:t>
                      </a:r>
                    </a:p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-4</a:t>
                      </a:r>
                      <a:endParaRPr lang="ru-RU" sz="9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3854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6. В какой точке промежутка 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[-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; 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3)</a:t>
                      </a:r>
                      <a:r>
                        <a:rPr lang="ru-RU" sz="1800" b="0" baseline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функция принимает наименьшее значение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effectLst/>
                        </a:rPr>
                        <a:t> 2</a:t>
                      </a:r>
                      <a:endParaRPr lang="ru-RU" sz="9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47" marR="53447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638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6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64" grpId="0" animBg="1"/>
      <p:bldP spid="60465" grpId="0" animBg="1"/>
      <p:bldP spid="60481" grpId="0"/>
      <p:bldP spid="60482" grpId="0"/>
      <p:bldP spid="60467" grpId="0" animBg="1"/>
      <p:bldP spid="605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5219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b3b9495d38c3caddf2bab252eb73d318ad02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508</Words>
  <Application>Microsoft Office PowerPoint</Application>
  <PresentationFormat>Экран (4:3)</PresentationFormat>
  <Paragraphs>132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Тема Office</vt:lpstr>
      <vt:lpstr>Оформление по умолчанию</vt:lpstr>
      <vt:lpstr>Equation</vt:lpstr>
      <vt:lpstr>Microsoft Equation 3.0</vt:lpstr>
      <vt:lpstr>В8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16</cp:revision>
  <dcterms:created xsi:type="dcterms:W3CDTF">2013-04-10T20:46:27Z</dcterms:created>
  <dcterms:modified xsi:type="dcterms:W3CDTF">2013-04-11T03:11:20Z</dcterms:modified>
</cp:coreProperties>
</file>