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9" r:id="rId3"/>
    <p:sldId id="285" r:id="rId4"/>
    <p:sldId id="290" r:id="rId5"/>
    <p:sldId id="291" r:id="rId6"/>
    <p:sldId id="283" r:id="rId7"/>
    <p:sldId id="286" r:id="rId8"/>
    <p:sldId id="292" r:id="rId9"/>
    <p:sldId id="293" r:id="rId10"/>
    <p:sldId id="281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67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8FCD-DB86-4887-A1B6-02AE3F7F7632}" type="datetimeFigureOut">
              <a:rPr lang="ru-RU" smtClean="0"/>
              <a:t>14.04.2013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09671-515E-4CCF-A257-8817CD331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0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9671-515E-4CCF-A257-8817CD331B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6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0E135F-8060-4F2B-8823-AD65A31148A2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EC7942-7AB0-4DEA-B357-8D0E260D1A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0.wmf"/><Relationship Id="rId5" Type="http://schemas.microsoft.com/office/2007/relationships/hdphoto" Target="../media/hdphoto1.wdp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22.png"/><Relationship Id="rId9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image" Target="../media/image27.png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microsoft.com/office/2007/relationships/hdphoto" Target="../media/hdphoto3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image" Target="../media/image32.png"/><Relationship Id="rId5" Type="http://schemas.openxmlformats.org/officeDocument/2006/relationships/oleObject" Target="../embeddings/oleObject22.bin"/><Relationship Id="rId10" Type="http://schemas.microsoft.com/office/2007/relationships/hdphoto" Target="../media/hdphoto2.wdp"/><Relationship Id="rId4" Type="http://schemas.openxmlformats.org/officeDocument/2006/relationships/image" Target="../media/image28.wmf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oleObject" Target="../embeddings/oleObject24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microsoft.com/office/2007/relationships/hdphoto" Target="../media/hdphoto4.wdp"/><Relationship Id="rId5" Type="http://schemas.openxmlformats.org/officeDocument/2006/relationships/image" Target="../media/image35.png"/><Relationship Id="rId10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156" y="692696"/>
            <a:ext cx="8964488" cy="504056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Здравствуйте!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	Мы продолжаем курс лекций по подготовке к ЕГЭ по математике.  	На прошлом занятии мы рассмотрели задания В7,  направленных на проверку  умения  искать значения  различных выражений, среди которых мы увидели  числовые, целые , рациональных, степенные и логарифмические выражения,  А сегодня  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мы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рассмотрим тригонометрические  задания.</a:t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Прежде чем приступить 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непосредственно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 к решению задач, вспомним  табличные значения тригонометрических функций и некоторые формулы тригонометрии, которые наиболее часто встречаются в заданиях открытого банка ЕГЭ. 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95184"/>
              </p:ext>
            </p:extLst>
          </p:nvPr>
        </p:nvGraphicFramePr>
        <p:xfrm>
          <a:off x="179512" y="2204864"/>
          <a:ext cx="43688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Формула" r:id="rId3" imgW="1663560" imgH="393480" progId="Equation.3">
                  <p:embed/>
                </p:oleObj>
              </mc:Choice>
              <mc:Fallback>
                <p:oleObj name="Формула" r:id="rId3" imgW="1663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204864"/>
                        <a:ext cx="4368800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747265"/>
              </p:ext>
            </p:extLst>
          </p:nvPr>
        </p:nvGraphicFramePr>
        <p:xfrm>
          <a:off x="3995738" y="4724400"/>
          <a:ext cx="4881562" cy="141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Формула" r:id="rId5" imgW="2286000" imgH="660240" progId="Equation.3">
                  <p:embed/>
                </p:oleObj>
              </mc:Choice>
              <mc:Fallback>
                <p:oleObj name="Формула" r:id="rId5" imgW="2286000" imgH="6602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724400"/>
                        <a:ext cx="4881562" cy="141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126930"/>
              </p:ext>
            </p:extLst>
          </p:nvPr>
        </p:nvGraphicFramePr>
        <p:xfrm>
          <a:off x="323528" y="3429000"/>
          <a:ext cx="39052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Формула" r:id="rId7" imgW="1790640" imgH="457200" progId="Equation.3">
                  <p:embed/>
                </p:oleObj>
              </mc:Choice>
              <mc:Fallback>
                <p:oleObj name="Формула" r:id="rId7" imgW="1790640" imgH="4572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429000"/>
                        <a:ext cx="39052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84013"/>
              </p:ext>
            </p:extLst>
          </p:nvPr>
        </p:nvGraphicFramePr>
        <p:xfrm>
          <a:off x="179512" y="-744"/>
          <a:ext cx="5875338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7" name="Формула" r:id="rId9" imgW="2552400" imgH="838080" progId="Equation.3">
                  <p:embed/>
                </p:oleObj>
              </mc:Choice>
              <mc:Fallback>
                <p:oleObj name="Формула" r:id="rId9" imgW="2552400" imgH="838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-744"/>
                        <a:ext cx="5875338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Рисунок 250"/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16632"/>
            <a:ext cx="6975452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910" y="4536504"/>
            <a:ext cx="4081602" cy="2276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4427984" y="314096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гнутая вниз стрелка 6"/>
          <p:cNvSpPr/>
          <p:nvPr/>
        </p:nvSpPr>
        <p:spPr>
          <a:xfrm rot="13777414">
            <a:off x="3150627" y="1376924"/>
            <a:ext cx="2496850" cy="756144"/>
          </a:xfrm>
          <a:prstGeom prst="curvedUp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69485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№1.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793130"/>
              </p:ext>
            </p:extLst>
          </p:nvPr>
        </p:nvGraphicFramePr>
        <p:xfrm>
          <a:off x="3563888" y="1264146"/>
          <a:ext cx="461803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1" name="Формула" r:id="rId4" imgW="2514600" imgH="431640" progId="Equation.3">
                  <p:embed/>
                </p:oleObj>
              </mc:Choice>
              <mc:Fallback>
                <p:oleObj name="Формула" r:id="rId4" imgW="2514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264146"/>
                        <a:ext cx="4618038" cy="795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786999"/>
              </p:ext>
            </p:extLst>
          </p:nvPr>
        </p:nvGraphicFramePr>
        <p:xfrm>
          <a:off x="776288" y="1268685"/>
          <a:ext cx="22002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2" name="Формула" r:id="rId6" imgW="1091880" imgH="393480" progId="Equation.3">
                  <p:embed/>
                </p:oleObj>
              </mc:Choice>
              <mc:Fallback>
                <p:oleObj name="Формула" r:id="rId6" imgW="1091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6288" y="1268685"/>
                        <a:ext cx="2200275" cy="7921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224921"/>
              </p:ext>
            </p:extLst>
          </p:nvPr>
        </p:nvGraphicFramePr>
        <p:xfrm>
          <a:off x="3995936" y="2348880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4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635672" y="2460897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02680" y="126414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07504" y="321297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07631"/>
              </p:ext>
            </p:extLst>
          </p:nvPr>
        </p:nvGraphicFramePr>
        <p:xfrm>
          <a:off x="3635896" y="3286472"/>
          <a:ext cx="51212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3" name="Формула" r:id="rId8" imgW="2793960" imgH="507960" progId="Equation.3">
                  <p:embed/>
                </p:oleObj>
              </mc:Choice>
              <mc:Fallback>
                <p:oleObj name="Формула" r:id="rId8" imgW="2793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286472"/>
                        <a:ext cx="5121275" cy="9350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95120"/>
              </p:ext>
            </p:extLst>
          </p:nvPr>
        </p:nvGraphicFramePr>
        <p:xfrm>
          <a:off x="1048520" y="3309540"/>
          <a:ext cx="21732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4" name="Формула" r:id="rId10" imgW="1079280" imgH="241200" progId="Equation.3">
                  <p:embed/>
                </p:oleObj>
              </mc:Choice>
              <mc:Fallback>
                <p:oleObj name="Формула" r:id="rId10" imgW="10792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48520" y="3309540"/>
                        <a:ext cx="2173288" cy="4857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496491" y="4645145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91197"/>
              </p:ext>
            </p:extLst>
          </p:nvPr>
        </p:nvGraphicFramePr>
        <p:xfrm>
          <a:off x="4067944" y="4581128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2048" name="Picture 64"/>
          <p:cNvPicPr>
            <a:picLocks noChangeAspect="1" noChangeArrowheads="1"/>
          </p:cNvPicPr>
          <p:nvPr/>
        </p:nvPicPr>
        <p:blipFill>
          <a:blip r:embed="rId1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00600"/>
            <a:ext cx="4346678" cy="12687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" name="Рисунок 250"/>
          <p:cNvPicPr>
            <a:picLocks noChangeAspect="1" noChangeArrowheads="1"/>
          </p:cNvPicPr>
          <p:nvPr/>
        </p:nvPicPr>
        <p:blipFill>
          <a:blip r:embed="rId13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20480"/>
            <a:ext cx="2559631" cy="24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549821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№2.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812900"/>
              </p:ext>
            </p:extLst>
          </p:nvPr>
        </p:nvGraphicFramePr>
        <p:xfrm>
          <a:off x="3575050" y="1063353"/>
          <a:ext cx="45942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1" name="Формула" r:id="rId4" imgW="2501640" imgH="419040" progId="Equation.3">
                  <p:embed/>
                </p:oleObj>
              </mc:Choice>
              <mc:Fallback>
                <p:oleObj name="Формула" r:id="rId4" imgW="2501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1063353"/>
                        <a:ext cx="4594225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269884"/>
              </p:ext>
            </p:extLst>
          </p:nvPr>
        </p:nvGraphicFramePr>
        <p:xfrm>
          <a:off x="1287463" y="1057003"/>
          <a:ext cx="11763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2" name="Формула" r:id="rId6" imgW="583920" imgH="393480" progId="Equation.3">
                  <p:embed/>
                </p:oleObj>
              </mc:Choice>
              <mc:Fallback>
                <p:oleObj name="Формула" r:id="rId6" imgW="583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7463" y="1057003"/>
                        <a:ext cx="1176337" cy="79216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41682"/>
              </p:ext>
            </p:extLst>
          </p:nvPr>
        </p:nvGraphicFramePr>
        <p:xfrm>
          <a:off x="3995936" y="2137470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2635672" y="2249487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02680" y="105273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07504" y="300156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865910"/>
              </p:ext>
            </p:extLst>
          </p:nvPr>
        </p:nvGraphicFramePr>
        <p:xfrm>
          <a:off x="4073847" y="3433614"/>
          <a:ext cx="47466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3" name="Формула" r:id="rId8" imgW="2590560" imgH="419040" progId="Equation.3">
                  <p:embed/>
                </p:oleObj>
              </mc:Choice>
              <mc:Fallback>
                <p:oleObj name="Формула" r:id="rId8" imgW="2590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3847" y="3433614"/>
                        <a:ext cx="4746625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488642"/>
              </p:ext>
            </p:extLst>
          </p:nvPr>
        </p:nvGraphicFramePr>
        <p:xfrm>
          <a:off x="821678" y="2854400"/>
          <a:ext cx="33496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4" name="Формула" r:id="rId10" imgW="1663560" imgH="393480" progId="Equation.3">
                  <p:embed/>
                </p:oleObj>
              </mc:Choice>
              <mc:Fallback>
                <p:oleObj name="Формула" r:id="rId10" imgW="1663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1678" y="2854400"/>
                        <a:ext cx="3349625" cy="79216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496491" y="4433735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4238"/>
              </p:ext>
            </p:extLst>
          </p:nvPr>
        </p:nvGraphicFramePr>
        <p:xfrm>
          <a:off x="4067944" y="4369718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,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297422"/>
              </p:ext>
            </p:extLst>
          </p:nvPr>
        </p:nvGraphicFramePr>
        <p:xfrm>
          <a:off x="395536" y="5085184"/>
          <a:ext cx="1559537" cy="161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5" name="Формула" r:id="rId12" imgW="1168200" imgH="1206360" progId="Equation.3">
                  <p:embed/>
                </p:oleObj>
              </mc:Choice>
              <mc:Fallback>
                <p:oleObj name="Формула" r:id="rId12" imgW="1168200" imgH="120636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085184"/>
                        <a:ext cx="1559537" cy="161734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223895"/>
              </p:ext>
            </p:extLst>
          </p:nvPr>
        </p:nvGraphicFramePr>
        <p:xfrm>
          <a:off x="2508943" y="5085184"/>
          <a:ext cx="1695450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6" name="Формула" r:id="rId14" imgW="1269720" imgH="1206360" progId="Equation.3">
                  <p:embed/>
                </p:oleObj>
              </mc:Choice>
              <mc:Fallback>
                <p:oleObj name="Формула" r:id="rId14" imgW="1269720" imgH="120636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943" y="5085184"/>
                        <a:ext cx="1695450" cy="1617662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852573"/>
              </p:ext>
            </p:extLst>
          </p:nvPr>
        </p:nvGraphicFramePr>
        <p:xfrm>
          <a:off x="4788024" y="5157192"/>
          <a:ext cx="1693862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7" name="Формула" r:id="rId16" imgW="1269720" imgH="1130040" progId="Equation.3">
                  <p:embed/>
                </p:oleObj>
              </mc:Choice>
              <mc:Fallback>
                <p:oleObj name="Формула" r:id="rId16" imgW="1269720" imgH="113004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5157192"/>
                        <a:ext cx="1693862" cy="1516062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940194"/>
              </p:ext>
            </p:extLst>
          </p:nvPr>
        </p:nvGraphicFramePr>
        <p:xfrm>
          <a:off x="7164288" y="5157192"/>
          <a:ext cx="1693862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8" name="Формула" r:id="rId18" imgW="1269720" imgH="1130040" progId="Equation.3">
                  <p:embed/>
                </p:oleObj>
              </mc:Choice>
              <mc:Fallback>
                <p:oleObj name="Формула" r:id="rId18" imgW="1269720" imgH="11300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157192"/>
                        <a:ext cx="1693862" cy="15160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 w="9525">
                        <a:solidFill>
                          <a:srgbClr val="93540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820743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8" name="Picture 10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77070"/>
            <a:ext cx="4266418" cy="25692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№3. 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Найдите   значение   выражения 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246757"/>
              </p:ext>
            </p:extLst>
          </p:nvPr>
        </p:nvGraphicFramePr>
        <p:xfrm>
          <a:off x="4716016" y="950590"/>
          <a:ext cx="328295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7" name="Формула" r:id="rId6" imgW="1765080" imgH="838080" progId="Equation.3">
                  <p:embed/>
                </p:oleObj>
              </mc:Choice>
              <mc:Fallback>
                <p:oleObj name="Формула" r:id="rId6" imgW="17650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950590"/>
                        <a:ext cx="3282950" cy="156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450728"/>
              </p:ext>
            </p:extLst>
          </p:nvPr>
        </p:nvGraphicFramePr>
        <p:xfrm>
          <a:off x="991816" y="1068388"/>
          <a:ext cx="24542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8" name="Формула" r:id="rId8" imgW="1218960" imgH="393480" progId="Equation.3">
                  <p:embed/>
                </p:oleObj>
              </mc:Choice>
              <mc:Fallback>
                <p:oleObj name="Формула" r:id="rId8" imgW="12189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1816" y="1068388"/>
                        <a:ext cx="2454275" cy="7921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143267"/>
              </p:ext>
            </p:extLst>
          </p:nvPr>
        </p:nvGraphicFramePr>
        <p:xfrm>
          <a:off x="1409658" y="2302063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8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07504" y="2302063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02680" y="105273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07504" y="300156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543578"/>
              </p:ext>
            </p:extLst>
          </p:nvPr>
        </p:nvGraphicFramePr>
        <p:xfrm>
          <a:off x="827584" y="4221088"/>
          <a:ext cx="30241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9" name="Формула" r:id="rId10" imgW="1650960" imgH="457200" progId="Equation.3">
                  <p:embed/>
                </p:oleObj>
              </mc:Choice>
              <mc:Fallback>
                <p:oleObj name="Формула" r:id="rId10" imgW="1650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221088"/>
                        <a:ext cx="3024187" cy="841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3884"/>
              </p:ext>
            </p:extLst>
          </p:nvPr>
        </p:nvGraphicFramePr>
        <p:xfrm>
          <a:off x="963216" y="3220095"/>
          <a:ext cx="40655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0" name="Формула" r:id="rId12" imgW="2019240" imgH="228600" progId="Equation.3">
                  <p:embed/>
                </p:oleObj>
              </mc:Choice>
              <mc:Fallback>
                <p:oleObj name="Формула" r:id="rId12" imgW="20192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63216" y="3220095"/>
                        <a:ext cx="4065588" cy="4603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3636" y="5301208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25216"/>
              </p:ext>
            </p:extLst>
          </p:nvPr>
        </p:nvGraphicFramePr>
        <p:xfrm>
          <a:off x="1418042" y="5301208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,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8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358473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№4.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876475"/>
              </p:ext>
            </p:extLst>
          </p:nvPr>
        </p:nvGraphicFramePr>
        <p:xfrm>
          <a:off x="3563888" y="3037861"/>
          <a:ext cx="5088011" cy="87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1" name="Формула" r:id="rId3" imgW="2425680" imgH="419040" progId="Equation.3">
                  <p:embed/>
                </p:oleObj>
              </mc:Choice>
              <mc:Fallback>
                <p:oleObj name="Формула" r:id="rId3" imgW="2425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037861"/>
                        <a:ext cx="5088011" cy="8782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753255"/>
              </p:ext>
            </p:extLst>
          </p:nvPr>
        </p:nvGraphicFramePr>
        <p:xfrm>
          <a:off x="827584" y="1302154"/>
          <a:ext cx="2736304" cy="81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2" name="Формула" r:id="rId5" imgW="1409400" imgH="419040" progId="Equation.3">
                  <p:embed/>
                </p:oleObj>
              </mc:Choice>
              <mc:Fallback>
                <p:oleObj name="Формула" r:id="rId5" imgW="14094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1302154"/>
                        <a:ext cx="2736304" cy="81317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866440"/>
              </p:ext>
            </p:extLst>
          </p:nvPr>
        </p:nvGraphicFramePr>
        <p:xfrm>
          <a:off x="3707905" y="1306232"/>
          <a:ext cx="5256584" cy="826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3" name="Формула" r:id="rId7" imgW="2781000" imgH="419040" progId="Equation.3">
                  <p:embed/>
                </p:oleObj>
              </mc:Choice>
              <mc:Fallback>
                <p:oleObj name="Формула" r:id="rId7" imgW="2781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7905" y="1306232"/>
                        <a:ext cx="5256584" cy="82662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1412776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81572" y="3037861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345884"/>
              </p:ext>
            </p:extLst>
          </p:nvPr>
        </p:nvGraphicFramePr>
        <p:xfrm>
          <a:off x="899592" y="3037861"/>
          <a:ext cx="2354284" cy="8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4" name="Формула" r:id="rId9" imgW="1218960" imgH="419040" progId="Equation.3">
                  <p:embed/>
                </p:oleObj>
              </mc:Choice>
              <mc:Fallback>
                <p:oleObj name="Формула" r:id="rId9" imgW="12189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99592" y="3037861"/>
                        <a:ext cx="2354284" cy="80998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5496" y="2321477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09819"/>
              </p:ext>
            </p:extLst>
          </p:nvPr>
        </p:nvGraphicFramePr>
        <p:xfrm>
          <a:off x="1606949" y="2276872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5496" y="4146868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719945"/>
              </p:ext>
            </p:extLst>
          </p:nvPr>
        </p:nvGraphicFramePr>
        <p:xfrm>
          <a:off x="1606949" y="4102263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9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022" name="Picture 86"/>
          <p:cNvPicPr>
            <a:picLocks noChangeAspect="1" noChangeArrowheads="1"/>
          </p:cNvPicPr>
          <p:nvPr/>
        </p:nvPicPr>
        <p:blipFill>
          <a:blip r:embed="rId11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46868"/>
            <a:ext cx="5315097" cy="25752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326622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025924"/>
              </p:ext>
            </p:extLst>
          </p:nvPr>
        </p:nvGraphicFramePr>
        <p:xfrm>
          <a:off x="899592" y="1209674"/>
          <a:ext cx="3744416" cy="2193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6" name="Формула" r:id="rId3" imgW="2298600" imgH="1346040" progId="Equation.3">
                  <p:embed/>
                </p:oleObj>
              </mc:Choice>
              <mc:Fallback>
                <p:oleObj name="Формула" r:id="rId3" imgW="229860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209674"/>
                        <a:ext cx="3744416" cy="21936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85800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№5.  </a:t>
            </a:r>
            <a:r>
              <a:rPr lang="ru-RU" sz="2700" dirty="0" smtClean="0">
                <a:solidFill>
                  <a:schemeClr val="tx1"/>
                </a:solidFill>
              </a:rPr>
              <a:t>Найдите значения выражений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141198"/>
              </p:ext>
            </p:extLst>
          </p:nvPr>
        </p:nvGraphicFramePr>
        <p:xfrm>
          <a:off x="3707904" y="836712"/>
          <a:ext cx="4997177" cy="86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7" name="Формула" r:id="rId5" imgW="2501640" imgH="431640" progId="Equation.3">
                  <p:embed/>
                </p:oleObj>
              </mc:Choice>
              <mc:Fallback>
                <p:oleObj name="Формула" r:id="rId5" imgW="25016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7904" y="836712"/>
                        <a:ext cx="4997177" cy="86225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202680" y="83671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59904" y="3645024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1844824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88951"/>
              </p:ext>
            </p:extLst>
          </p:nvPr>
        </p:nvGraphicFramePr>
        <p:xfrm>
          <a:off x="5292080" y="2394769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,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191351"/>
              </p:ext>
            </p:extLst>
          </p:nvPr>
        </p:nvGraphicFramePr>
        <p:xfrm>
          <a:off x="858838" y="3759200"/>
          <a:ext cx="4178300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8" name="Формула" r:id="rId7" imgW="2565360" imgH="1790640" progId="Equation.3">
                  <p:embed/>
                </p:oleObj>
              </mc:Choice>
              <mc:Fallback>
                <p:oleObj name="Формула" r:id="rId7" imgW="2565360" imgH="1790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8838" y="3759200"/>
                        <a:ext cx="4178300" cy="2917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28456" y="4653136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12038"/>
              </p:ext>
            </p:extLst>
          </p:nvPr>
        </p:nvGraphicFramePr>
        <p:xfrm>
          <a:off x="5444480" y="5203081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3095" name="Picture 87"/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73016"/>
            <a:ext cx="5328592" cy="8060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3099" name="Picture 91"/>
          <p:cNvPicPr>
            <a:picLocks noChangeAspect="1" noChangeArrowheads="1"/>
          </p:cNvPicPr>
          <p:nvPr/>
        </p:nvPicPr>
        <p:blipFill>
          <a:blip r:embed="rId11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927" y="6093296"/>
            <a:ext cx="2812529" cy="4489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586118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78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№6.  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76280"/>
              </p:ext>
            </p:extLst>
          </p:nvPr>
        </p:nvGraphicFramePr>
        <p:xfrm>
          <a:off x="180580" y="2420888"/>
          <a:ext cx="4421188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7" name="Формула" r:id="rId3" imgW="2705040" imgH="1320480" progId="Equation.3">
                  <p:embed/>
                </p:oleObj>
              </mc:Choice>
              <mc:Fallback>
                <p:oleObj name="Формула" r:id="rId3" imgW="2705040" imgH="1320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580" y="2420888"/>
                        <a:ext cx="4421188" cy="2255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181572" y="959632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4652392" y="980728"/>
            <a:ext cx="855712" cy="67890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б). 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0072" y="5085184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562039"/>
              </p:ext>
            </p:extLst>
          </p:nvPr>
        </p:nvGraphicFramePr>
        <p:xfrm>
          <a:off x="5364089" y="5614431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13491" y="4973727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1971"/>
              </p:ext>
            </p:extLst>
          </p:nvPr>
        </p:nvGraphicFramePr>
        <p:xfrm>
          <a:off x="467544" y="5535195"/>
          <a:ext cx="3456383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93769"/>
                <a:gridCol w="493769"/>
                <a:gridCol w="493769"/>
                <a:gridCol w="493769"/>
                <a:gridCol w="493769"/>
                <a:gridCol w="493769"/>
                <a:gridCol w="493769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64" y="1196752"/>
            <a:ext cx="3703716" cy="936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69504" y="1196752"/>
            <a:ext cx="1104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Найдите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6016" y="1149551"/>
            <a:ext cx="0" cy="51227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09591"/>
            <a:ext cx="3749551" cy="8392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5311624" y="1169032"/>
            <a:ext cx="376539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Найдите значение выражения      </a:t>
            </a:r>
            <a:endParaRPr lang="ru-RU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206006"/>
              </p:ext>
            </p:extLst>
          </p:nvPr>
        </p:nvGraphicFramePr>
        <p:xfrm>
          <a:off x="5004048" y="2669505"/>
          <a:ext cx="3902075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Формула" r:id="rId9" imgW="2387520" imgH="1218960" progId="Equation.3">
                  <p:embed/>
                </p:oleObj>
              </mc:Choice>
              <mc:Fallback>
                <p:oleObj name="Формула" r:id="rId9" imgW="2387520" imgH="121896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669505"/>
                        <a:ext cx="3902075" cy="208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048973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748" y="404664"/>
            <a:ext cx="8964488" cy="6048672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Данным примером мы закончили краткий обзор задания В7 ЕГЭ по математике, проверяющего  умения проводить простые вычисления и находить значения выражений.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Несмотря на то, что сами вычисления не представляют особых сложностей., однако  для выполнения этих заданий требуется знать большое количество фактического материала ( определения, свойства, особенные значения….).  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В сегодняшней лекции я напомнила  формулы, наиболее часто встречающиеся в заданиях на вычисление значений тригонометрических выражений 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ОТКРЫТОГО БАНКА ЕГЭ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. Это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Табличные значения тригонометрических функций  из промежутка от 0 до 2п ( другие значения переводятся в данный промежуток с помощью формул периодичности)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Формулы приведения ( они встречаются как непосредственно проверяемый элемент, так и как возможность  упростить аргумент, делая вычисления более рациональными)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Основное тригонометрическое тождество,  для возможности </a:t>
            </a:r>
            <a:r>
              <a:rPr lang="ru-RU" sz="2400" dirty="0" err="1" smtClean="0">
                <a:solidFill>
                  <a:schemeClr val="tx1"/>
                </a:solidFill>
                <a:latin typeface="Cambria" pitchFamily="18" charset="0"/>
              </a:rPr>
              <a:t>нажлэдения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 синуса через косинус того же аргумента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определение тангенса 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Формулы двойного аргумента</a:t>
            </a:r>
          </a:p>
          <a:p>
            <a:pPr marL="342900" indent="-342900">
              <a:buFontTx/>
              <a:buChar char="-"/>
            </a:pP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НА следующем занятии мы рассмотрим заключительное задание алгебраического блока заданий ЕГЭ – текстовые задачи  - задачи, для решения которых необходимо составить уравнение или систему уравнений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До новых встреч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97947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1d61fdaf40ec9076a8a312c9c9b6ad8d5e968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676</TotalTime>
  <Words>289</Words>
  <Application>Microsoft Office PowerPoint</Application>
  <PresentationFormat>Экран (4:3)</PresentationFormat>
  <Paragraphs>74</Paragraphs>
  <Slides>10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Бумажная</vt:lpstr>
      <vt:lpstr>Формула</vt:lpstr>
      <vt:lpstr>Microsoft Equation 3.0</vt:lpstr>
      <vt:lpstr>Здравствуйте!  Мы продолжаем курс лекций по подготовке к ЕГЭ по математике.   На прошлом занятии мы рассмотрели задания В7,  направленных на проверку  умения  искать значения  различных выражений, среди которых мы увидели  числовые, целые , рациональных, степенные и логарифмические выражения,  А сегодня  мы рассмотрим тригонометрические  задания.  Прежде чем приступить непосредственно  к решению задач, вспомним  табличные значения тригонометрических функций и некоторые формулы тригонометрии, которые наиболее часто встречаются в заданиях открытого банка ЕГЭ. </vt:lpstr>
      <vt:lpstr>Презентация PowerPoint</vt:lpstr>
      <vt:lpstr>Задание №1.  Найдите   значение   выражения </vt:lpstr>
      <vt:lpstr>Задание №2.  Найдите   значение   выражения </vt:lpstr>
      <vt:lpstr>Задание №3.  Найдите   значение   выражения </vt:lpstr>
      <vt:lpstr>Задание №4.  Найдите значения выражений </vt:lpstr>
      <vt:lpstr>Задание №5.  Найдите значения выражений </vt:lpstr>
      <vt:lpstr>Задание №6. 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математике для урока по теме: «Нахождение значения выражения. Подготовка к ЕГЭ (задание В7).»</dc:title>
  <dc:creator>Алёна</dc:creator>
  <cp:lastModifiedBy>Светлана</cp:lastModifiedBy>
  <cp:revision>65</cp:revision>
  <dcterms:created xsi:type="dcterms:W3CDTF">2012-08-02T14:18:29Z</dcterms:created>
  <dcterms:modified xsi:type="dcterms:W3CDTF">2013-04-14T09:49:03Z</dcterms:modified>
</cp:coreProperties>
</file>