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2" r:id="rId3"/>
    <p:sldId id="285" r:id="rId4"/>
    <p:sldId id="283" r:id="rId5"/>
    <p:sldId id="284" r:id="rId6"/>
    <p:sldId id="286" r:id="rId7"/>
    <p:sldId id="287" r:id="rId8"/>
    <p:sldId id="288" r:id="rId9"/>
    <p:sldId id="264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48" autoAdjust="0"/>
  </p:normalViewPr>
  <p:slideViewPr>
    <p:cSldViewPr>
      <p:cViewPr>
        <p:scale>
          <a:sx n="75" d="100"/>
          <a:sy n="75" d="100"/>
        </p:scale>
        <p:origin x="-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8FCD-DB86-4887-A1B6-02AE3F7F7632}" type="datetimeFigureOut">
              <a:rPr lang="ru-RU" smtClean="0"/>
              <a:t>12.04.2013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09671-515E-4CCF-A257-8817CD331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606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Сейчас</a:t>
            </a:r>
            <a:r>
              <a:rPr lang="ru-RU" baseline="0" dirty="0" smtClean="0"/>
              <a:t> на экране пример на порядок действий с разными видами дробей ( и десятичными и обыкновенными). 1 способ…</a:t>
            </a:r>
          </a:p>
          <a:p>
            <a:r>
              <a:rPr lang="ru-RU" baseline="0" dirty="0" smtClean="0"/>
              <a:t>Но можно предложить и второй способ – более экономный, основанный на распределительном законе умножения… .</a:t>
            </a:r>
          </a:p>
          <a:p>
            <a:r>
              <a:rPr lang="ru-RU" baseline="0" dirty="0" smtClean="0"/>
              <a:t>Почти все трудоемкие вычислительные задания в банке ЕГЭ имеют второй , более рациональный способ решения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09671-515E-4CCF-A257-8817CD331BD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67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09671-515E-4CCF-A257-8817CD331BD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67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09671-515E-4CCF-A257-8817CD331BD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6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A0E135F-8060-4F2B-8823-AD65A31148A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3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3.bin"/><Relationship Id="rId3" Type="http://schemas.openxmlformats.org/officeDocument/2006/relationships/image" Target="../media/image17.jpeg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3.wmf"/><Relationship Id="rId4" Type="http://schemas.microsoft.com/office/2007/relationships/hdphoto" Target="../media/hdphoto1.wdp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11" Type="http://schemas.openxmlformats.org/officeDocument/2006/relationships/image" Target="../media/image28.png"/><Relationship Id="rId5" Type="http://schemas.openxmlformats.org/officeDocument/2006/relationships/oleObject" Target="../embeddings/oleObject20.bin"/><Relationship Id="rId15" Type="http://schemas.openxmlformats.org/officeDocument/2006/relationships/image" Target="../media/image27.wmf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image" Target="../media/image35.png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31.bin"/><Relationship Id="rId7" Type="http://schemas.openxmlformats.org/officeDocument/2006/relationships/image" Target="../media/image42.png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5.bin"/><Relationship Id="rId10" Type="http://schemas.microsoft.com/office/2007/relationships/hdphoto" Target="../media/hdphoto3.wdp"/><Relationship Id="rId4" Type="http://schemas.openxmlformats.org/officeDocument/2006/relationships/image" Target="../media/image36.wmf"/><Relationship Id="rId9" Type="http://schemas.openxmlformats.org/officeDocument/2006/relationships/image" Target="../media/image43.png"/><Relationship Id="rId14" Type="http://schemas.openxmlformats.org/officeDocument/2006/relationships/image" Target="../media/image3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560" y="692696"/>
            <a:ext cx="8964488" cy="47525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Здравствуйте!</a:t>
            </a:r>
            <a:b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	Мы продолжаем курс лекций по подготовке к ЕГЭ по математике. </a:t>
            </a:r>
            <a:b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	При первом знакомстве с содержанием </a:t>
            </a:r>
            <a:r>
              <a:rPr lang="ru-RU" sz="2400" dirty="0" err="1" smtClean="0">
                <a:solidFill>
                  <a:schemeClr val="tx1"/>
                </a:solidFill>
                <a:latin typeface="Cambria" pitchFamily="18" charset="0"/>
              </a:rPr>
              <a:t>КИМов</a:t>
            </a: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, мы отметили, что все задания первой части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( задания с кратким ответом)  </a:t>
            </a: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можно разделить на 4 группы, относящиеся к различным разделам математики :  алгебраические, геометрические, </a:t>
            </a:r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функциональные и </a:t>
            </a:r>
            <a:r>
              <a:rPr lang="ru-RU" sz="2400" dirty="0" err="1" smtClean="0">
                <a:solidFill>
                  <a:schemeClr val="tx1"/>
                </a:solidFill>
                <a:latin typeface="Cambria" pitchFamily="18" charset="0"/>
              </a:rPr>
              <a:t>практико</a:t>
            </a: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 ориентированные.  </a:t>
            </a:r>
            <a:b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	Сами задания  проверяют определенные умения на  большом количестве разнообразных задач, собранных в открытом банке ЕГЭ.  </a:t>
            </a:r>
            <a:b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 Так, например, в задании В5, направленном на проверку умения  решать простейшие уравнения были выделены целые, рациональные, иррациональные, показательные, логарифмические и тригонометрические уравнения</a:t>
            </a:r>
            <a:b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	Аналогичную классификацию можно провести в задании В7, где надо искать значения  различных выражений. В первом задании предложено числовое  выражение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>
          <a:xfrm>
            <a:off x="1923232" y="1052736"/>
            <a:ext cx="360040" cy="38965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№1.  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>Найдите   значение   выражения </a:t>
            </a:r>
            <a:endParaRPr lang="ru-RU" sz="27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347795"/>
              </p:ext>
            </p:extLst>
          </p:nvPr>
        </p:nvGraphicFramePr>
        <p:xfrm>
          <a:off x="3059832" y="1484784"/>
          <a:ext cx="5832648" cy="1493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7" name="Формула" r:id="rId4" imgW="3174840" imgH="812520" progId="Equation.3">
                  <p:embed/>
                </p:oleObj>
              </mc:Choice>
              <mc:Fallback>
                <p:oleObj name="Формула" r:id="rId4" imgW="3174840" imgH="81252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484784"/>
                        <a:ext cx="5832648" cy="149323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776711"/>
              </p:ext>
            </p:extLst>
          </p:nvPr>
        </p:nvGraphicFramePr>
        <p:xfrm>
          <a:off x="683568" y="1484784"/>
          <a:ext cx="1919763" cy="793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8" name="Формула" r:id="rId6" imgW="952200" imgH="393480" progId="Equation.3">
                  <p:embed/>
                </p:oleObj>
              </mc:Choice>
              <mc:Fallback>
                <p:oleObj name="Формула" r:id="rId6" imgW="9522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3568" y="1484784"/>
                        <a:ext cx="1919763" cy="79350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653170"/>
              </p:ext>
            </p:extLst>
          </p:nvPr>
        </p:nvGraphicFramePr>
        <p:xfrm>
          <a:off x="3131840" y="3645024"/>
          <a:ext cx="4641850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9" name="Формула" r:id="rId8" imgW="2527200" imgH="812520" progId="Equation.3">
                  <p:embed/>
                </p:oleObj>
              </mc:Choice>
              <mc:Fallback>
                <p:oleObj name="Формула" r:id="rId8" imgW="2527200" imgH="81252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645024"/>
                        <a:ext cx="4641850" cy="14906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131840" y="90872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способ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259632" y="1052736"/>
            <a:ext cx="360040" cy="38965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259632" y="98072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7704" y="98072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31840" y="314096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способ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565811"/>
              </p:ext>
            </p:extLst>
          </p:nvPr>
        </p:nvGraphicFramePr>
        <p:xfrm>
          <a:off x="804044" y="3602633"/>
          <a:ext cx="1919287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0" name="Формула" r:id="rId10" imgW="952200" imgH="393480" progId="Equation.3">
                  <p:embed/>
                </p:oleObj>
              </mc:Choice>
              <mc:Fallback>
                <p:oleObj name="Формула" r:id="rId10" imgW="952200" imgH="39348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44" y="3602633"/>
                        <a:ext cx="1919287" cy="7937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Выгнутая вверх стрелка 23"/>
          <p:cNvSpPr/>
          <p:nvPr/>
        </p:nvSpPr>
        <p:spPr>
          <a:xfrm flipH="1">
            <a:off x="1187624" y="3284984"/>
            <a:ext cx="1296144" cy="334540"/>
          </a:xfrm>
          <a:prstGeom prst="curved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Выгнутая вверх стрелка 25"/>
          <p:cNvSpPr/>
          <p:nvPr/>
        </p:nvSpPr>
        <p:spPr>
          <a:xfrm flipH="1">
            <a:off x="1666008" y="3140968"/>
            <a:ext cx="817760" cy="451072"/>
          </a:xfrm>
          <a:prstGeom prst="curved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64472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№2.  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>Найдите   значение   выражения </a:t>
            </a:r>
            <a:endParaRPr lang="ru-RU" sz="27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809493"/>
              </p:ext>
            </p:extLst>
          </p:nvPr>
        </p:nvGraphicFramePr>
        <p:xfrm>
          <a:off x="988120" y="1340768"/>
          <a:ext cx="78835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1" name="Формула" r:id="rId4" imgW="4292280" imgH="711000" progId="Equation.3">
                  <p:embed/>
                </p:oleObj>
              </mc:Choice>
              <mc:Fallback>
                <p:oleObj name="Формула" r:id="rId4" imgW="42922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120" y="1340768"/>
                        <a:ext cx="7883525" cy="1308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877417"/>
              </p:ext>
            </p:extLst>
          </p:nvPr>
        </p:nvGraphicFramePr>
        <p:xfrm>
          <a:off x="981100" y="1196752"/>
          <a:ext cx="17907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2" name="Формула" r:id="rId6" imgW="888840" imgH="253800" progId="Equation.3">
                  <p:embed/>
                </p:oleObj>
              </mc:Choice>
              <mc:Fallback>
                <p:oleObj name="Формула" r:id="rId6" imgW="8888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81100" y="1196752"/>
                        <a:ext cx="1790700" cy="51117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525168"/>
              </p:ext>
            </p:extLst>
          </p:nvPr>
        </p:nvGraphicFramePr>
        <p:xfrm>
          <a:off x="3995936" y="2564904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8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0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2635672" y="2676921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202680" y="1052736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07504" y="3356992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б).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340176"/>
              </p:ext>
            </p:extLst>
          </p:nvPr>
        </p:nvGraphicFramePr>
        <p:xfrm>
          <a:off x="2699792" y="3356992"/>
          <a:ext cx="3957637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3" name="Формула" r:id="rId8" imgW="2158920" imgH="685800" progId="Equation.3">
                  <p:embed/>
                </p:oleObj>
              </mc:Choice>
              <mc:Fallback>
                <p:oleObj name="Формула" r:id="rId8" imgW="215892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3356992"/>
                        <a:ext cx="3957637" cy="1260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281102"/>
              </p:ext>
            </p:extLst>
          </p:nvPr>
        </p:nvGraphicFramePr>
        <p:xfrm>
          <a:off x="1090564" y="3356992"/>
          <a:ext cx="14573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4" name="Формула" r:id="rId10" imgW="723600" imgH="482400" progId="Equation.3">
                  <p:embed/>
                </p:oleObj>
              </mc:Choice>
              <mc:Fallback>
                <p:oleObj name="Формула" r:id="rId10" imgW="72360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90564" y="3356992"/>
                        <a:ext cx="1457325" cy="9715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496491" y="4670336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580193"/>
              </p:ext>
            </p:extLst>
          </p:nvPr>
        </p:nvGraphicFramePr>
        <p:xfrm>
          <a:off x="4067944" y="4606319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4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549821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№3.  </a:t>
            </a:r>
            <a:r>
              <a:rPr lang="ru-RU" sz="2700" dirty="0" smtClean="0">
                <a:solidFill>
                  <a:schemeClr val="tx1"/>
                </a:solidFill>
              </a:rPr>
              <a:t>Найдите значения выражений </a:t>
            </a:r>
            <a:endParaRPr lang="ru-RU" sz="2700" dirty="0">
              <a:solidFill>
                <a:schemeClr val="tx1"/>
              </a:solidFill>
            </a:endParaRPr>
          </a:p>
        </p:txBody>
      </p:sp>
      <p:pic>
        <p:nvPicPr>
          <p:cNvPr id="38914" name="Picture 2" descr="http://dist-tutor.info/file.php?file=%2F8%2FObuchajushchie_uroki%2FSvoistva_stepeni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501008"/>
            <a:ext cx="2428875" cy="31718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036103"/>
              </p:ext>
            </p:extLst>
          </p:nvPr>
        </p:nvGraphicFramePr>
        <p:xfrm>
          <a:off x="3419871" y="2274655"/>
          <a:ext cx="4968553" cy="938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6" name="Формула" r:id="rId5" imgW="2082600" imgH="393480" progId="Equation.3">
                  <p:embed/>
                </p:oleObj>
              </mc:Choice>
              <mc:Fallback>
                <p:oleObj name="Формула" r:id="rId5" imgW="2082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1" y="2274655"/>
                        <a:ext cx="4968553" cy="93832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751962"/>
              </p:ext>
            </p:extLst>
          </p:nvPr>
        </p:nvGraphicFramePr>
        <p:xfrm>
          <a:off x="1033488" y="1412776"/>
          <a:ext cx="212423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7" name="Формула" r:id="rId7" imgW="749160" imgH="203040" progId="Equation.3">
                  <p:embed/>
                </p:oleObj>
              </mc:Choice>
              <mc:Fallback>
                <p:oleObj name="Формула" r:id="rId7" imgW="749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33488" y="1412776"/>
                        <a:ext cx="2124236" cy="576064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881270"/>
              </p:ext>
            </p:extLst>
          </p:nvPr>
        </p:nvGraphicFramePr>
        <p:xfrm>
          <a:off x="3385121" y="1236075"/>
          <a:ext cx="5075311" cy="896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8" name="Формула" r:id="rId9" imgW="2514600" imgH="444240" progId="Equation.3">
                  <p:embed/>
                </p:oleObj>
              </mc:Choice>
              <mc:Fallback>
                <p:oleObj name="Формула" r:id="rId9" imgW="25146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85121" y="1236075"/>
                        <a:ext cx="5075311" cy="89678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2"/>
          <p:cNvSpPr txBox="1">
            <a:spLocks/>
          </p:cNvSpPr>
          <p:nvPr/>
        </p:nvSpPr>
        <p:spPr>
          <a:xfrm>
            <a:off x="202680" y="1412776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181572" y="2348880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б).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380531"/>
              </p:ext>
            </p:extLst>
          </p:nvPr>
        </p:nvGraphicFramePr>
        <p:xfrm>
          <a:off x="1058392" y="2348880"/>
          <a:ext cx="2073448" cy="559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9" name="Формула" r:id="rId11" imgW="799920" imgH="215640" progId="Equation.3">
                  <p:embed/>
                </p:oleObj>
              </mc:Choice>
              <mc:Fallback>
                <p:oleObj name="Формула" r:id="rId11" imgW="7999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58392" y="2348880"/>
                        <a:ext cx="2073448" cy="55950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727499"/>
              </p:ext>
            </p:extLst>
          </p:nvPr>
        </p:nvGraphicFramePr>
        <p:xfrm>
          <a:off x="1058392" y="3861048"/>
          <a:ext cx="4694237" cy="276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0" name="Формула" r:id="rId13" imgW="2158920" imgH="1269720" progId="Equation.3">
                  <p:embed/>
                </p:oleObj>
              </mc:Choice>
              <mc:Fallback>
                <p:oleObj name="Формула" r:id="rId13" imgW="2158920" imgH="1269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392" y="3861048"/>
                        <a:ext cx="4694237" cy="27606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Заголовок 2"/>
          <p:cNvSpPr txBox="1">
            <a:spLocks/>
          </p:cNvSpPr>
          <p:nvPr/>
        </p:nvSpPr>
        <p:spPr>
          <a:xfrm>
            <a:off x="181572" y="3198068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в).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106971"/>
              </p:ext>
            </p:extLst>
          </p:nvPr>
        </p:nvGraphicFramePr>
        <p:xfrm>
          <a:off x="1058392" y="3140968"/>
          <a:ext cx="2073448" cy="84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1" name="Формула" r:id="rId15" imgW="812520" imgH="330120" progId="Equation.3">
                  <p:embed/>
                </p:oleObj>
              </mc:Choice>
              <mc:Fallback>
                <p:oleObj name="Формула" r:id="rId15" imgW="8125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58392" y="3140968"/>
                        <a:ext cx="2073448" cy="842338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3326622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№4.  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>Найдите   значение   выражения </a:t>
            </a:r>
            <a:endParaRPr lang="ru-RU" sz="27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080636"/>
              </p:ext>
            </p:extLst>
          </p:nvPr>
        </p:nvGraphicFramePr>
        <p:xfrm>
          <a:off x="2424483" y="1797124"/>
          <a:ext cx="604202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2" name="Формула" r:id="rId4" imgW="3288960" imgH="457200" progId="Equation.3">
                  <p:embed/>
                </p:oleObj>
              </mc:Choice>
              <mc:Fallback>
                <p:oleObj name="Формула" r:id="rId4" imgW="3288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483" y="1797124"/>
                        <a:ext cx="6042025" cy="839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99709"/>
              </p:ext>
            </p:extLst>
          </p:nvPr>
        </p:nvGraphicFramePr>
        <p:xfrm>
          <a:off x="1056904" y="1162000"/>
          <a:ext cx="4784726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3" name="Формула" r:id="rId6" imgW="2374560" imgH="228600" progId="Equation.3">
                  <p:embed/>
                </p:oleObj>
              </mc:Choice>
              <mc:Fallback>
                <p:oleObj name="Формула" r:id="rId6" imgW="23745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56904" y="1162000"/>
                        <a:ext cx="4784726" cy="46037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2424483" y="2870136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946220"/>
              </p:ext>
            </p:extLst>
          </p:nvPr>
        </p:nvGraphicFramePr>
        <p:xfrm>
          <a:off x="3995936" y="2825531"/>
          <a:ext cx="3456383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493769"/>
                <a:gridCol w="493769"/>
                <a:gridCol w="493769"/>
                <a:gridCol w="493769"/>
                <a:gridCol w="493769"/>
                <a:gridCol w="493769"/>
                <a:gridCol w="493769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-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7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3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8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9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Заголовок 2"/>
          <p:cNvSpPr txBox="1">
            <a:spLocks/>
          </p:cNvSpPr>
          <p:nvPr/>
        </p:nvSpPr>
        <p:spPr>
          <a:xfrm>
            <a:off x="202680" y="980728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1" name="Заголовок 2"/>
          <p:cNvSpPr txBox="1">
            <a:spLocks/>
          </p:cNvSpPr>
          <p:nvPr/>
        </p:nvSpPr>
        <p:spPr>
          <a:xfrm>
            <a:off x="187896" y="3470176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б).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42" name="Объект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447697"/>
              </p:ext>
            </p:extLst>
          </p:nvPr>
        </p:nvGraphicFramePr>
        <p:xfrm>
          <a:off x="3716913" y="3566467"/>
          <a:ext cx="4805363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4" name="Формула" r:id="rId8" imgW="2616120" imgH="634680" progId="Equation.3">
                  <p:embed/>
                </p:oleObj>
              </mc:Choice>
              <mc:Fallback>
                <p:oleObj name="Формула" r:id="rId8" imgW="26161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913" y="3566467"/>
                        <a:ext cx="4805363" cy="1165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2576883" y="5366108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78760"/>
              </p:ext>
            </p:extLst>
          </p:nvPr>
        </p:nvGraphicFramePr>
        <p:xfrm>
          <a:off x="4148336" y="5321503"/>
          <a:ext cx="3456383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493769"/>
                <a:gridCol w="493769"/>
                <a:gridCol w="493769"/>
                <a:gridCol w="493769"/>
                <a:gridCol w="493769"/>
                <a:gridCol w="493769"/>
                <a:gridCol w="493769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0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136896"/>
              </p:ext>
            </p:extLst>
          </p:nvPr>
        </p:nvGraphicFramePr>
        <p:xfrm>
          <a:off x="1037928" y="3664570"/>
          <a:ext cx="23796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5" name="Формула" r:id="rId10" imgW="1180800" imgH="419040" progId="Equation.3">
                  <p:embed/>
                </p:oleObj>
              </mc:Choice>
              <mc:Fallback>
                <p:oleObj name="Формула" r:id="rId10" imgW="1180800" imgH="41904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7928" y="3664570"/>
                        <a:ext cx="2379663" cy="844550"/>
                      </a:xfrm>
                      <a:prstGeom prst="rect">
                        <a:avLst/>
                      </a:prstGeom>
                      <a:solidFill>
                        <a:srgbClr val="FDEDDA"/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8577717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445603"/>
              </p:ext>
            </p:extLst>
          </p:nvPr>
        </p:nvGraphicFramePr>
        <p:xfrm>
          <a:off x="3203848" y="1844824"/>
          <a:ext cx="57959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6" name="Формула" r:id="rId3" imgW="2158920" imgH="241200" progId="Equation.3">
                  <p:embed/>
                </p:oleObj>
              </mc:Choice>
              <mc:Fallback>
                <p:oleObj name="Формула" r:id="rId3" imgW="21589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848" y="1844824"/>
                        <a:ext cx="5795962" cy="647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№5.  </a:t>
            </a:r>
            <a:r>
              <a:rPr lang="ru-RU" sz="2700" dirty="0" smtClean="0">
                <a:solidFill>
                  <a:schemeClr val="tx1"/>
                </a:solidFill>
              </a:rPr>
              <a:t>Найдите значения выражений </a:t>
            </a:r>
            <a:endParaRPr lang="ru-RU" sz="27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112005"/>
              </p:ext>
            </p:extLst>
          </p:nvPr>
        </p:nvGraphicFramePr>
        <p:xfrm>
          <a:off x="973784" y="1340768"/>
          <a:ext cx="2688796" cy="577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7" name="Формула" r:id="rId5" imgW="1066680" imgH="228600" progId="Equation.3">
                  <p:embed/>
                </p:oleObj>
              </mc:Choice>
              <mc:Fallback>
                <p:oleObj name="Формула" r:id="rId5" imgW="1066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3784" y="1340768"/>
                        <a:ext cx="2688796" cy="577279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2"/>
          <p:cNvSpPr txBox="1">
            <a:spLocks/>
          </p:cNvSpPr>
          <p:nvPr/>
        </p:nvSpPr>
        <p:spPr>
          <a:xfrm>
            <a:off x="202680" y="1340768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181572" y="2636912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б).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497115"/>
              </p:ext>
            </p:extLst>
          </p:nvPr>
        </p:nvGraphicFramePr>
        <p:xfrm>
          <a:off x="3131840" y="2636912"/>
          <a:ext cx="3960440" cy="951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8" name="Формула" r:id="rId7" imgW="1638000" imgH="393480" progId="Equation.3">
                  <p:embed/>
                </p:oleObj>
              </mc:Choice>
              <mc:Fallback>
                <p:oleObj name="Формула" r:id="rId7" imgW="1638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636912"/>
                        <a:ext cx="3960440" cy="95128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Заголовок 2"/>
          <p:cNvSpPr txBox="1">
            <a:spLocks/>
          </p:cNvSpPr>
          <p:nvPr/>
        </p:nvSpPr>
        <p:spPr>
          <a:xfrm>
            <a:off x="181572" y="3825552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в).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838465"/>
              </p:ext>
            </p:extLst>
          </p:nvPr>
        </p:nvGraphicFramePr>
        <p:xfrm>
          <a:off x="1023096" y="2733203"/>
          <a:ext cx="1717675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9" name="Формула" r:id="rId9" imgW="672840" imgH="228600" progId="Equation.3">
                  <p:embed/>
                </p:oleObj>
              </mc:Choice>
              <mc:Fallback>
                <p:oleObj name="Формула" r:id="rId9" imgW="6728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23096" y="2733203"/>
                        <a:ext cx="1717675" cy="58261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11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872" y="4869160"/>
            <a:ext cx="4838700" cy="1857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531474"/>
              </p:ext>
            </p:extLst>
          </p:nvPr>
        </p:nvGraphicFramePr>
        <p:xfrm>
          <a:off x="1058516" y="3822104"/>
          <a:ext cx="14049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0" name="Формула" r:id="rId12" imgW="495000" imgH="241200" progId="Equation.3">
                  <p:embed/>
                </p:oleObj>
              </mc:Choice>
              <mc:Fallback>
                <p:oleObj name="Формула" r:id="rId12" imgW="495000" imgH="241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516" y="3822104"/>
                        <a:ext cx="1404937" cy="685800"/>
                      </a:xfrm>
                      <a:prstGeom prst="rect">
                        <a:avLst/>
                      </a:prstGeom>
                      <a:solidFill>
                        <a:srgbClr val="FDEDDA"/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960949"/>
              </p:ext>
            </p:extLst>
          </p:nvPr>
        </p:nvGraphicFramePr>
        <p:xfrm>
          <a:off x="3131841" y="3761805"/>
          <a:ext cx="3303518" cy="90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1" name="Формула" r:id="rId14" imgW="1434960" imgH="393480" progId="Equation.3">
                  <p:embed/>
                </p:oleObj>
              </mc:Choice>
              <mc:Fallback>
                <p:oleObj name="Формула" r:id="rId14" imgW="1434960" imgH="39348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1" y="3761805"/>
                        <a:ext cx="3303518" cy="9072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5586118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987842"/>
              </p:ext>
            </p:extLst>
          </p:nvPr>
        </p:nvGraphicFramePr>
        <p:xfrm>
          <a:off x="2811463" y="1196975"/>
          <a:ext cx="2520950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0" name="Формула" r:id="rId3" imgW="1218960" imgH="583920" progId="Equation.3">
                  <p:embed/>
                </p:oleObj>
              </mc:Choice>
              <mc:Fallback>
                <p:oleObj name="Формула" r:id="rId3" imgW="121896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11463" y="1196975"/>
                        <a:ext cx="2520950" cy="1208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№5.  </a:t>
            </a:r>
            <a:r>
              <a:rPr lang="ru-RU" sz="2700" dirty="0" smtClean="0">
                <a:solidFill>
                  <a:schemeClr val="tx1"/>
                </a:solidFill>
              </a:rPr>
              <a:t>Найдите значения выражений </a:t>
            </a:r>
            <a:endParaRPr lang="ru-RU" sz="27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341713"/>
              </p:ext>
            </p:extLst>
          </p:nvPr>
        </p:nvGraphicFramePr>
        <p:xfrm>
          <a:off x="1036044" y="1177687"/>
          <a:ext cx="1447724" cy="1200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1" name="Формула" r:id="rId5" imgW="520560" imgH="431640" progId="Equation.3">
                  <p:embed/>
                </p:oleObj>
              </mc:Choice>
              <mc:Fallback>
                <p:oleObj name="Формула" r:id="rId5" imgW="5205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6044" y="1177687"/>
                        <a:ext cx="1447724" cy="120089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2"/>
          <p:cNvSpPr txBox="1">
            <a:spLocks/>
          </p:cNvSpPr>
          <p:nvPr/>
        </p:nvSpPr>
        <p:spPr>
          <a:xfrm>
            <a:off x="202680" y="1340768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г).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181572" y="2636912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д).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613936"/>
              </p:ext>
            </p:extLst>
          </p:nvPr>
        </p:nvGraphicFramePr>
        <p:xfrm>
          <a:off x="3492326" y="2619772"/>
          <a:ext cx="5544616" cy="802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2" name="Формула" r:id="rId7" imgW="2717640" imgH="393480" progId="Equation.3">
                  <p:embed/>
                </p:oleObj>
              </mc:Choice>
              <mc:Fallback>
                <p:oleObj name="Формула" r:id="rId7" imgW="271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326" y="2619772"/>
                        <a:ext cx="5544616" cy="8024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Заголовок 2"/>
          <p:cNvSpPr txBox="1">
            <a:spLocks/>
          </p:cNvSpPr>
          <p:nvPr/>
        </p:nvSpPr>
        <p:spPr>
          <a:xfrm>
            <a:off x="181572" y="3825552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е).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405684"/>
              </p:ext>
            </p:extLst>
          </p:nvPr>
        </p:nvGraphicFramePr>
        <p:xfrm>
          <a:off x="1010396" y="2636912"/>
          <a:ext cx="2236787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3" name="Формула" r:id="rId9" imgW="876240" imgH="228600" progId="Equation.3">
                  <p:embed/>
                </p:oleObj>
              </mc:Choice>
              <mc:Fallback>
                <p:oleObj name="Формула" r:id="rId9" imgW="8762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10396" y="2636912"/>
                        <a:ext cx="2236787" cy="58261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268172"/>
              </p:ext>
            </p:extLst>
          </p:nvPr>
        </p:nvGraphicFramePr>
        <p:xfrm>
          <a:off x="1037284" y="3825552"/>
          <a:ext cx="2304256" cy="934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4" name="Формула" r:id="rId11" imgW="1066680" imgH="431640" progId="Equation.3">
                  <p:embed/>
                </p:oleObj>
              </mc:Choice>
              <mc:Fallback>
                <p:oleObj name="Формула" r:id="rId11" imgW="1066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7284" y="3825552"/>
                        <a:ext cx="2304256" cy="934518"/>
                      </a:xfrm>
                      <a:prstGeom prst="rect">
                        <a:avLst/>
                      </a:prstGeom>
                      <a:solidFill>
                        <a:srgbClr val="FDEDDA"/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860968"/>
              </p:ext>
            </p:extLst>
          </p:nvPr>
        </p:nvGraphicFramePr>
        <p:xfrm>
          <a:off x="323528" y="4941168"/>
          <a:ext cx="3185567" cy="890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5" name="Формула" r:id="rId13" imgW="1638000" imgH="457200" progId="Equation.3">
                  <p:embed/>
                </p:oleObj>
              </mc:Choice>
              <mc:Fallback>
                <p:oleObj name="Формула" r:id="rId13" imgW="1638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941168"/>
                        <a:ext cx="3185567" cy="89024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15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280" y="3573016"/>
            <a:ext cx="5257006" cy="30948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55596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320897"/>
              </p:ext>
            </p:extLst>
          </p:nvPr>
        </p:nvGraphicFramePr>
        <p:xfrm>
          <a:off x="2674267" y="1461914"/>
          <a:ext cx="2710760" cy="670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2" name="Формула" r:id="rId3" imgW="1079280" imgH="266400" progId="Equation.3">
                  <p:embed/>
                </p:oleObj>
              </mc:Choice>
              <mc:Fallback>
                <p:oleObj name="Формула" r:id="rId3" imgW="107928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74267" y="1461914"/>
                        <a:ext cx="2710760" cy="67094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№5.  </a:t>
            </a:r>
            <a:r>
              <a:rPr lang="ru-RU" sz="2700" dirty="0" smtClean="0">
                <a:solidFill>
                  <a:schemeClr val="tx1"/>
                </a:solidFill>
              </a:rPr>
              <a:t>Найдите значения выражений </a:t>
            </a:r>
            <a:endParaRPr lang="ru-RU" sz="27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761856"/>
              </p:ext>
            </p:extLst>
          </p:nvPr>
        </p:nvGraphicFramePr>
        <p:xfrm>
          <a:off x="1230313" y="1495425"/>
          <a:ext cx="105886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3" name="Формула" r:id="rId5" imgW="380880" imgH="203040" progId="Equation.3">
                  <p:embed/>
                </p:oleObj>
              </mc:Choice>
              <mc:Fallback>
                <p:oleObj name="Формула" r:id="rId5" imgW="3808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30313" y="1495425"/>
                        <a:ext cx="1058862" cy="5651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2"/>
          <p:cNvSpPr txBox="1">
            <a:spLocks/>
          </p:cNvSpPr>
          <p:nvPr/>
        </p:nvSpPr>
        <p:spPr>
          <a:xfrm>
            <a:off x="202680" y="1340768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ж).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181572" y="2636912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з).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181572" y="3825552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и).  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5064" name="Picture 8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589240"/>
            <a:ext cx="6969992" cy="76633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5" name="Picture 9"/>
          <p:cNvPicPr>
            <a:picLocks noChangeAspect="1" noChangeArrowheads="1"/>
          </p:cNvPicPr>
          <p:nvPr/>
        </p:nvPicPr>
        <p:blipFill>
          <a:blip r:embed="rId9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73016"/>
            <a:ext cx="2678406" cy="16123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764523"/>
              </p:ext>
            </p:extLst>
          </p:nvPr>
        </p:nvGraphicFramePr>
        <p:xfrm>
          <a:off x="2699792" y="2772221"/>
          <a:ext cx="34432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4" name="Формула" r:id="rId11" imgW="1371600" imgH="203040" progId="Equation.3">
                  <p:embed/>
                </p:oleObj>
              </mc:Choice>
              <mc:Fallback>
                <p:oleObj name="Формула" r:id="rId11" imgW="1371600" imgH="20304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772221"/>
                        <a:ext cx="3443288" cy="512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523670"/>
              </p:ext>
            </p:extLst>
          </p:nvPr>
        </p:nvGraphicFramePr>
        <p:xfrm>
          <a:off x="1189038" y="2751138"/>
          <a:ext cx="12001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5" name="Формула" r:id="rId13" imgW="431640" imgH="203040" progId="Equation.3">
                  <p:embed/>
                </p:oleObj>
              </mc:Choice>
              <mc:Fallback>
                <p:oleObj name="Формула" r:id="rId13" imgW="431640" imgH="2030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2751138"/>
                        <a:ext cx="1200150" cy="565150"/>
                      </a:xfrm>
                      <a:prstGeom prst="rect">
                        <a:avLst/>
                      </a:prstGeom>
                      <a:solidFill>
                        <a:srgbClr val="FDEDDA"/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656501"/>
              </p:ext>
            </p:extLst>
          </p:nvPr>
        </p:nvGraphicFramePr>
        <p:xfrm>
          <a:off x="2771800" y="3742370"/>
          <a:ext cx="2096621" cy="845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6" name="Формула" r:id="rId15" imgW="1041120" imgH="419040" progId="Equation.3">
                  <p:embed/>
                </p:oleObj>
              </mc:Choice>
              <mc:Fallback>
                <p:oleObj name="Формула" r:id="rId15" imgW="1041120" imgH="41904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42370"/>
                        <a:ext cx="2096621" cy="84526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679654"/>
              </p:ext>
            </p:extLst>
          </p:nvPr>
        </p:nvGraphicFramePr>
        <p:xfrm>
          <a:off x="1189038" y="3883025"/>
          <a:ext cx="12001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7" name="Формула" r:id="rId17" imgW="431640" imgH="203040" progId="Equation.3">
                  <p:embed/>
                </p:oleObj>
              </mc:Choice>
              <mc:Fallback>
                <p:oleObj name="Формула" r:id="rId17" imgW="431640" imgH="2030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3883025"/>
                        <a:ext cx="1200150" cy="565150"/>
                      </a:xfrm>
                      <a:prstGeom prst="rect">
                        <a:avLst/>
                      </a:prstGeom>
                      <a:solidFill>
                        <a:srgbClr val="FDEDDA"/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6041078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64704"/>
            <a:ext cx="6552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Вычислением логарифмических  выражений   заканчивается сегодняшний урок На следующей лекции мы продолжим разбор заданий В7. И речь пойдет о тригонометрических выражениях, которые в большом количестве собраны в открытом банке ЕГЭ по математике .</a:t>
            </a:r>
          </a:p>
          <a:p>
            <a:r>
              <a:rPr lang="ru-RU" sz="2000" dirty="0" smtClean="0"/>
              <a:t>До новых встреч</a:t>
            </a:r>
            <a:endParaRPr lang="ru-RU" sz="20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c38b79b13749fc54c76d64aba320ea17e8ea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582</TotalTime>
  <Words>201</Words>
  <Application>Microsoft Office PowerPoint</Application>
  <PresentationFormat>Экран (4:3)</PresentationFormat>
  <Paragraphs>52</Paragraphs>
  <Slides>9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Бумажная</vt:lpstr>
      <vt:lpstr>Формула</vt:lpstr>
      <vt:lpstr>Microsoft Equation 3.0</vt:lpstr>
      <vt:lpstr>Здравствуйте!  Мы продолжаем курс лекций по подготовке к ЕГЭ по математике.   При первом знакомстве с содержанием КИМов, мы отметили, что все задания первой части  ( задания с кратким ответом)  можно разделить на 4 группы, относящиеся к различным разделам математики :  алгебраические, геометрические,  функциональные и практико ориентированные.    Сами задания  проверяют определенные умения на  большом количестве разнообразных задач, собранных в открытом банке ЕГЭ.     Так, например, в задании В5, направленном на проверку умения  решать простейшие уравнения были выделены целые, рациональные, иррациональные, показательные, логарифмические и тригонометрические уравнения  Аналогичную классификацию можно провести в задании В7, где надо искать значения  различных выражений. В первом задании предложено числовое  выражение</vt:lpstr>
      <vt:lpstr>Задание №1.  Найдите   значение   выражения </vt:lpstr>
      <vt:lpstr>Задание №2.  Найдите   значение   выражения </vt:lpstr>
      <vt:lpstr>Задание №3.  Найдите значения выражений </vt:lpstr>
      <vt:lpstr>Задание №4.  Найдите   значение   выражения </vt:lpstr>
      <vt:lpstr>Задание №5.  Найдите значения выражений </vt:lpstr>
      <vt:lpstr>Задание №5.  Найдите значения выражений </vt:lpstr>
      <vt:lpstr>Задание №5.  Найдите значения выражений 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математике для урока по теме: «Нахождение значения выражения. Подготовка к ЕГЭ (задание В7).»</dc:title>
  <dc:creator>Алёна</dc:creator>
  <cp:lastModifiedBy>Светлана</cp:lastModifiedBy>
  <cp:revision>54</cp:revision>
  <dcterms:created xsi:type="dcterms:W3CDTF">2012-08-02T14:18:29Z</dcterms:created>
  <dcterms:modified xsi:type="dcterms:W3CDTF">2013-04-11T21:04:08Z</dcterms:modified>
</cp:coreProperties>
</file>