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28" r:id="rId2"/>
  </p:sldMasterIdLst>
  <p:notesMasterIdLst>
    <p:notesMasterId r:id="rId17"/>
  </p:notesMasterIdLst>
  <p:sldIdLst>
    <p:sldId id="256" r:id="rId3"/>
    <p:sldId id="259" r:id="rId4"/>
    <p:sldId id="280" r:id="rId5"/>
    <p:sldId id="415" r:id="rId6"/>
    <p:sldId id="416" r:id="rId7"/>
    <p:sldId id="417" r:id="rId8"/>
    <p:sldId id="418" r:id="rId9"/>
    <p:sldId id="419" r:id="rId10"/>
    <p:sldId id="420" r:id="rId11"/>
    <p:sldId id="424" r:id="rId12"/>
    <p:sldId id="421" r:id="rId13"/>
    <p:sldId id="422" r:id="rId14"/>
    <p:sldId id="423" r:id="rId15"/>
    <p:sldId id="425" r:id="rId16"/>
  </p:sldIdLst>
  <p:sldSz cx="9144000" cy="6858000" type="screen4x3"/>
  <p:notesSz cx="6858000" cy="9144000"/>
  <p:custDataLst>
    <p:tags r:id="rId18"/>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474" autoAdjust="0"/>
  </p:normalViewPr>
  <p:slideViewPr>
    <p:cSldViewPr>
      <p:cViewPr varScale="1">
        <p:scale>
          <a:sx n="67" d="100"/>
          <a:sy n="67" d="100"/>
        </p:scale>
        <p:origin x="-147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jpeg"/><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43.wmf"/><Relationship Id="rId1" Type="http://schemas.openxmlformats.org/officeDocument/2006/relationships/image" Target="../media/image4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2AC16-64C1-450E-AEC7-0D65643E8FAD}" type="datetimeFigureOut">
              <a:rPr lang="ru-RU" smtClean="0"/>
              <a:t>18.04.2013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541869-57A7-41FE-8BFE-37DA79656792}" type="slidenum">
              <a:rPr lang="ru-RU" smtClean="0"/>
              <a:t>‹#›</a:t>
            </a:fld>
            <a:endParaRPr lang="ru-RU"/>
          </a:p>
        </p:txBody>
      </p:sp>
    </p:spTree>
    <p:extLst>
      <p:ext uri="{BB962C8B-B14F-4D97-AF65-F5344CB8AC3E}">
        <p14:creationId xmlns:p14="http://schemas.microsoft.com/office/powerpoint/2010/main" val="39646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раз слайда 1"/>
          <p:cNvSpPr>
            <a:spLocks noGrp="1" noRot="1" noChangeAspect="1" noTextEdit="1"/>
          </p:cNvSpPr>
          <p:nvPr>
            <p:ph type="sldImg"/>
          </p:nvPr>
        </p:nvSpPr>
        <p:spPr bwMode="auto">
          <a:noFill/>
          <a:ln>
            <a:solidFill>
              <a:srgbClr val="000000"/>
            </a:solidFill>
            <a:miter lim="800000"/>
            <a:headEnd/>
            <a:tailEnd/>
          </a:ln>
        </p:spPr>
      </p:sp>
      <p:sp>
        <p:nvSpPr>
          <p:cNvPr id="4813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813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248EDF-7116-4A01-905E-C96A4E92274D}" type="slidenum">
              <a:rPr lang="ru-RU" smtClean="0">
                <a:solidFill>
                  <a:prstClr val="black"/>
                </a:solidFill>
              </a:rPr>
              <a:pPr/>
              <a:t>2</a:t>
            </a:fld>
            <a:endParaRPr lang="ru-RU"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p:cNvSpPr>
            <a:spLocks noGrp="1" noRot="1" noChangeAspect="1" noTextEdit="1"/>
          </p:cNvSpPr>
          <p:nvPr>
            <p:ph type="sldImg"/>
          </p:nvPr>
        </p:nvSpPr>
        <p:spPr bwMode="auto">
          <a:noFill/>
          <a:ln>
            <a:solidFill>
              <a:srgbClr val="000000"/>
            </a:solidFill>
            <a:miter lim="800000"/>
            <a:headEnd/>
            <a:tailEnd/>
          </a:ln>
        </p:spPr>
      </p:sp>
      <p:sp>
        <p:nvSpPr>
          <p:cNvPr id="3686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686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21008B1-A8DE-41AA-A382-210E830EA1D2}" type="slidenum">
              <a:rPr lang="ru-RU" smtClean="0">
                <a:solidFill>
                  <a:prstClr val="black"/>
                </a:solidFill>
              </a:rPr>
              <a:pPr/>
              <a:t>3</a:t>
            </a:fld>
            <a:endParaRPr lang="ru-RU"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раз слайда 1"/>
          <p:cNvSpPr>
            <a:spLocks noGrp="1" noRot="1" noChangeAspect="1" noTextEdit="1"/>
          </p:cNvSpPr>
          <p:nvPr>
            <p:ph type="sldImg"/>
          </p:nvPr>
        </p:nvSpPr>
        <p:spPr bwMode="auto">
          <a:noFill/>
          <a:ln>
            <a:solidFill>
              <a:srgbClr val="000000"/>
            </a:solidFill>
            <a:miter lim="800000"/>
            <a:headEnd/>
            <a:tailEnd/>
          </a:ln>
        </p:spPr>
      </p:sp>
      <p:sp>
        <p:nvSpPr>
          <p:cNvPr id="48131" name="Заметки 2"/>
          <p:cNvSpPr>
            <a:spLocks noGrp="1"/>
          </p:cNvSpPr>
          <p:nvPr>
            <p:ph type="body" idx="1"/>
          </p:nvPr>
        </p:nvSpPr>
        <p:spPr bwMode="auto">
          <a:noFill/>
        </p:spPr>
        <p:txBody>
          <a:bodyPr wrap="square" numCol="1" anchor="t" anchorCtr="0" compatLnSpc="1">
            <a:prstTxWarp prst="textNoShape">
              <a:avLst/>
            </a:prstTxWarp>
          </a:bodyPr>
          <a:lstStyle/>
          <a:p>
            <a:pPr>
              <a:buFont typeface="Wingdings 2"/>
              <a:buNone/>
              <a:defRPr/>
            </a:pPr>
            <a:r>
              <a:rPr lang="ru-RU" dirty="0" smtClean="0"/>
              <a:t>2</a:t>
            </a:r>
            <a:r>
              <a:rPr lang="ru-RU" sz="1200" dirty="0" smtClean="0"/>
              <a:t>(биссектриса, медиана, высота , </a:t>
            </a:r>
          </a:p>
          <a:p>
            <a:pPr>
              <a:buFont typeface="Wingdings 2"/>
              <a:buNone/>
              <a:defRPr/>
            </a:pPr>
            <a:r>
              <a:rPr lang="ru-RU" sz="1200" dirty="0" smtClean="0"/>
              <a:t>средняя линия) </a:t>
            </a:r>
            <a:endParaRPr lang="ru-RU" dirty="0" smtClean="0"/>
          </a:p>
        </p:txBody>
      </p:sp>
      <p:sp>
        <p:nvSpPr>
          <p:cNvPr id="4813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248EDF-7116-4A01-905E-C96A4E92274D}" type="slidenum">
              <a:rPr lang="ru-RU" smtClean="0">
                <a:solidFill>
                  <a:prstClr val="black"/>
                </a:solidFill>
              </a:rPr>
              <a:pPr/>
              <a:t>6</a:t>
            </a:fld>
            <a:endParaRPr lang="ru-RU" smtClean="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раз слайда 1"/>
          <p:cNvSpPr>
            <a:spLocks noGrp="1" noRot="1" noChangeAspect="1" noTextEdit="1"/>
          </p:cNvSpPr>
          <p:nvPr>
            <p:ph type="sldImg"/>
          </p:nvPr>
        </p:nvSpPr>
        <p:spPr bwMode="auto">
          <a:noFill/>
          <a:ln>
            <a:solidFill>
              <a:srgbClr val="000000"/>
            </a:solidFill>
            <a:miter lim="800000"/>
            <a:headEnd/>
            <a:tailEnd/>
          </a:ln>
        </p:spPr>
      </p:sp>
      <p:sp>
        <p:nvSpPr>
          <p:cNvPr id="48131" name="Заметки 2"/>
          <p:cNvSpPr>
            <a:spLocks noGrp="1"/>
          </p:cNvSpPr>
          <p:nvPr>
            <p:ph type="body" idx="1"/>
          </p:nvPr>
        </p:nvSpPr>
        <p:spPr bwMode="auto">
          <a:noFill/>
        </p:spPr>
        <p:txBody>
          <a:bodyPr wrap="square" numCol="1" anchor="t" anchorCtr="0" compatLnSpc="1">
            <a:prstTxWarp prst="textNoShape">
              <a:avLst/>
            </a:prstTxWarp>
          </a:bodyPr>
          <a:lstStyle/>
          <a:p>
            <a:pPr>
              <a:buFont typeface="Wingdings 2"/>
              <a:buNone/>
              <a:defRPr/>
            </a:pPr>
            <a:r>
              <a:rPr lang="ru-RU" dirty="0" smtClean="0"/>
              <a:t>2</a:t>
            </a:r>
            <a:r>
              <a:rPr lang="ru-RU" sz="1200" dirty="0" smtClean="0"/>
              <a:t>(биссектриса, медиана, высота , </a:t>
            </a:r>
          </a:p>
          <a:p>
            <a:pPr>
              <a:buFont typeface="Wingdings 2"/>
              <a:buNone/>
              <a:defRPr/>
            </a:pPr>
            <a:r>
              <a:rPr lang="ru-RU" sz="1200" dirty="0" smtClean="0"/>
              <a:t>средняя линия) </a:t>
            </a:r>
            <a:endParaRPr lang="ru-RU" dirty="0" smtClean="0"/>
          </a:p>
        </p:txBody>
      </p:sp>
      <p:sp>
        <p:nvSpPr>
          <p:cNvPr id="4813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248EDF-7116-4A01-905E-C96A4E92274D}" type="slidenum">
              <a:rPr lang="ru-RU" smtClean="0">
                <a:solidFill>
                  <a:prstClr val="black"/>
                </a:solidFill>
              </a:rPr>
              <a:pPr/>
              <a:t>11</a:t>
            </a:fld>
            <a:endParaRPr lang="ru-RU"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8B9D5AA-6388-449C-AA81-E225B2A1C225}" type="datetimeFigureOut">
              <a:rPr lang="ru-RU" smtClean="0"/>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23203055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8B9D5AA-6388-449C-AA81-E225B2A1C225}" type="datetimeFigureOut">
              <a:rPr lang="ru-RU" smtClean="0"/>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1671418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8B9D5AA-6388-449C-AA81-E225B2A1C225}" type="datetimeFigureOut">
              <a:rPr lang="ru-RU" smtClean="0"/>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3324948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pPr>
              <a:defRPr/>
            </a:pPr>
            <a:endParaRPr lang="ru-RU">
              <a:solidFill>
                <a:srgbClr val="000000"/>
              </a:solidFill>
            </a:endParaRPr>
          </a:p>
        </p:txBody>
      </p:sp>
      <p:sp>
        <p:nvSpPr>
          <p:cNvPr id="17" name="Нижний колонтитул 16"/>
          <p:cNvSpPr>
            <a:spLocks noGrp="1"/>
          </p:cNvSpPr>
          <p:nvPr>
            <p:ph type="ftr" sz="quarter" idx="11"/>
          </p:nvPr>
        </p:nvSpPr>
        <p:spPr/>
        <p:txBody>
          <a:bodyPr/>
          <a:lstStyle/>
          <a:p>
            <a:pPr>
              <a:defRPr/>
            </a:pPr>
            <a:endParaRPr lang="ru-RU">
              <a:solidFill>
                <a:srgbClr val="000000"/>
              </a:solidFill>
            </a:endParaRPr>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A6460EFF-8A1F-48D1-B1B4-597BD3836694}" type="slidenum">
              <a:rPr lang="ru-RU" smtClean="0">
                <a:solidFill>
                  <a:srgbClr val="000000"/>
                </a:solidFill>
              </a:rPr>
              <a:pPr>
                <a:defRPr/>
              </a:pPr>
              <a:t>‹#›</a:t>
            </a:fld>
            <a:endParaRPr lang="ru-RU">
              <a:solidFill>
                <a:srgbClr val="000000"/>
              </a:solidFill>
            </a:endParaRPr>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pPr>
              <a:defRPr/>
            </a:pPr>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endParaRPr lang="ru-RU">
              <a:solidFill>
                <a:srgbClr val="000000"/>
              </a:solidFill>
            </a:endParaRPr>
          </a:p>
        </p:txBody>
      </p:sp>
      <p:sp>
        <p:nvSpPr>
          <p:cNvPr id="6" name="Номер слайда 5"/>
          <p:cNvSpPr>
            <a:spLocks noGrp="1"/>
          </p:cNvSpPr>
          <p:nvPr>
            <p:ph type="sldNum" sz="quarter" idx="12"/>
          </p:nvPr>
        </p:nvSpPr>
        <p:spPr/>
        <p:txBody>
          <a:bodyPr/>
          <a:lstStyle/>
          <a:p>
            <a:pPr>
              <a:defRPr/>
            </a:pPr>
            <a:fld id="{CCE6C42E-2141-4118-A20B-D5EA3543ADBF}" type="slidenum">
              <a:rPr lang="ru-RU" smtClean="0">
                <a:solidFill>
                  <a:srgbClr val="000000"/>
                </a:solidFill>
              </a:rPr>
              <a:pPr>
                <a:defRPr/>
              </a:pPr>
              <a:t>‹#›</a:t>
            </a:fld>
            <a:endParaRPr lang="ru-RU">
              <a:solidFill>
                <a:srgbClr val="000000"/>
              </a:solidFill>
            </a:endParaRPr>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endParaRPr lang="ru-RU">
              <a:solidFill>
                <a:srgbClr val="000000"/>
              </a:solidFill>
            </a:endParaRPr>
          </a:p>
        </p:txBody>
      </p:sp>
      <p:sp>
        <p:nvSpPr>
          <p:cNvPr id="5" name="Нижний колонтитул 4"/>
          <p:cNvSpPr>
            <a:spLocks noGrp="1"/>
          </p:cNvSpPr>
          <p:nvPr>
            <p:ph type="ftr" sz="quarter" idx="11"/>
          </p:nvPr>
        </p:nvSpPr>
        <p:spPr>
          <a:xfrm>
            <a:off x="800100" y="6172200"/>
            <a:ext cx="4000500" cy="457200"/>
          </a:xfrm>
        </p:spPr>
        <p:txBody>
          <a:bodyPr/>
          <a:lstStyle/>
          <a:p>
            <a:pPr>
              <a:defRPr/>
            </a:pPr>
            <a:endParaRPr lang="ru-RU">
              <a:solidFill>
                <a:srgbClr val="000000"/>
              </a:solidFill>
            </a:endParaRPr>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pPr>
              <a:defRPr/>
            </a:pPr>
            <a:fld id="{CFEF6F88-DEB1-403B-B48A-B2C7749351A0}" type="slidenum">
              <a:rPr lang="ru-RU" smtClean="0">
                <a:solidFill>
                  <a:srgbClr val="000000"/>
                </a:solidFill>
              </a:rPr>
              <a:pPr>
                <a:defRPr/>
              </a:pPr>
              <a:t>‹#›</a:t>
            </a:fld>
            <a:endParaRPr lang="ru-RU">
              <a:solidFill>
                <a:srgbClr val="000000"/>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pPr>
              <a:defRPr/>
            </a:pPr>
            <a:endParaRPr lang="ru-RU">
              <a:solidFill>
                <a:srgbClr val="000000"/>
              </a:solidFill>
            </a:endParaRPr>
          </a:p>
        </p:txBody>
      </p:sp>
      <p:sp>
        <p:nvSpPr>
          <p:cNvPr id="6" name="Нижний колонтитул 5"/>
          <p:cNvSpPr>
            <a:spLocks noGrp="1"/>
          </p:cNvSpPr>
          <p:nvPr>
            <p:ph type="ftr" sz="quarter" idx="11"/>
          </p:nvPr>
        </p:nvSpPr>
        <p:spPr/>
        <p:txBody>
          <a:bodyPr/>
          <a:lstStyle/>
          <a:p>
            <a:pPr>
              <a:defRPr/>
            </a:pPr>
            <a:endParaRPr lang="ru-RU">
              <a:solidFill>
                <a:srgbClr val="000000"/>
              </a:solidFill>
            </a:endParaRPr>
          </a:p>
        </p:txBody>
      </p:sp>
      <p:sp>
        <p:nvSpPr>
          <p:cNvPr id="7" name="Номер слайда 6"/>
          <p:cNvSpPr>
            <a:spLocks noGrp="1"/>
          </p:cNvSpPr>
          <p:nvPr>
            <p:ph type="sldNum" sz="quarter" idx="12"/>
          </p:nvPr>
        </p:nvSpPr>
        <p:spPr/>
        <p:txBody>
          <a:bodyPr/>
          <a:lstStyle/>
          <a:p>
            <a:pPr>
              <a:defRPr/>
            </a:pPr>
            <a:fld id="{3F1D35D8-9479-44ED-88BA-4A3B8E8C06DA}" type="slidenum">
              <a:rPr lang="ru-RU" smtClean="0">
                <a:solidFill>
                  <a:srgbClr val="000000"/>
                </a:solidFill>
              </a:rPr>
              <a:pPr>
                <a:defRPr/>
              </a:pPr>
              <a:t>‹#›</a:t>
            </a:fld>
            <a:endParaRPr lang="ru-RU">
              <a:solidFill>
                <a:srgbClr val="000000"/>
              </a:solidFill>
            </a:endParaRPr>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pPr>
              <a:defRPr/>
            </a:pPr>
            <a:endParaRPr lang="ru-RU">
              <a:solidFill>
                <a:srgbClr val="000000"/>
              </a:solidFill>
            </a:endParaRPr>
          </a:p>
        </p:txBody>
      </p:sp>
      <p:sp>
        <p:nvSpPr>
          <p:cNvPr id="8" name="Нижний колонтитул 7"/>
          <p:cNvSpPr>
            <a:spLocks noGrp="1"/>
          </p:cNvSpPr>
          <p:nvPr>
            <p:ph type="ftr" sz="quarter" idx="11"/>
          </p:nvPr>
        </p:nvSpPr>
        <p:spPr/>
        <p:txBody>
          <a:bodyPr/>
          <a:lstStyle/>
          <a:p>
            <a:pPr>
              <a:defRPr/>
            </a:pPr>
            <a:endParaRPr lang="ru-RU">
              <a:solidFill>
                <a:srgbClr val="000000"/>
              </a:solidFill>
            </a:endParaRPr>
          </a:p>
        </p:txBody>
      </p:sp>
      <p:sp>
        <p:nvSpPr>
          <p:cNvPr id="9" name="Номер слайда 8"/>
          <p:cNvSpPr>
            <a:spLocks noGrp="1"/>
          </p:cNvSpPr>
          <p:nvPr>
            <p:ph type="sldNum" sz="quarter" idx="12"/>
          </p:nvPr>
        </p:nvSpPr>
        <p:spPr/>
        <p:txBody>
          <a:bodyPr/>
          <a:lstStyle/>
          <a:p>
            <a:pPr>
              <a:defRPr/>
            </a:pPr>
            <a:fld id="{F02A19C6-9810-4366-B9C2-3DE0FA79D224}" type="slidenum">
              <a:rPr lang="ru-RU" smtClean="0">
                <a:solidFill>
                  <a:srgbClr val="000000"/>
                </a:solidFill>
              </a:rPr>
              <a:pPr>
                <a:defRPr/>
              </a:pPr>
              <a:t>‹#›</a:t>
            </a:fld>
            <a:endParaRPr lang="ru-RU">
              <a:solidFill>
                <a:srgbClr val="000000"/>
              </a:solidFill>
            </a:endParaRPr>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endParaRPr lang="ru-RU">
              <a:solidFill>
                <a:srgbClr val="000000"/>
              </a:solidFill>
            </a:endParaRPr>
          </a:p>
        </p:txBody>
      </p:sp>
      <p:sp>
        <p:nvSpPr>
          <p:cNvPr id="4" name="Нижний колонтитул 3"/>
          <p:cNvSpPr>
            <a:spLocks noGrp="1"/>
          </p:cNvSpPr>
          <p:nvPr>
            <p:ph type="ftr" sz="quarter" idx="11"/>
          </p:nvPr>
        </p:nvSpPr>
        <p:spPr/>
        <p:txBody>
          <a:bodyPr/>
          <a:lstStyle/>
          <a:p>
            <a:pPr>
              <a:defRPr/>
            </a:pPr>
            <a:endParaRPr lang="ru-RU">
              <a:solidFill>
                <a:srgbClr val="000000"/>
              </a:solidFill>
            </a:endParaRPr>
          </a:p>
        </p:txBody>
      </p:sp>
      <p:sp>
        <p:nvSpPr>
          <p:cNvPr id="5" name="Номер слайда 4"/>
          <p:cNvSpPr>
            <a:spLocks noGrp="1"/>
          </p:cNvSpPr>
          <p:nvPr>
            <p:ph type="sldNum" sz="quarter" idx="12"/>
          </p:nvPr>
        </p:nvSpPr>
        <p:spPr/>
        <p:txBody>
          <a:bodyPr/>
          <a:lstStyle/>
          <a:p>
            <a:pPr>
              <a:defRPr/>
            </a:pPr>
            <a:fld id="{E7F10C58-1C42-4A23-922A-F192DAEEDC08}" type="slidenum">
              <a:rPr lang="ru-RU" smtClean="0">
                <a:solidFill>
                  <a:srgbClr val="000000"/>
                </a:solidFill>
              </a:rPr>
              <a:pPr>
                <a:defRPr/>
              </a:pPr>
              <a:t>‹#›</a:t>
            </a:fld>
            <a:endParaRPr lang="ru-RU">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solidFill>
                <a:srgbClr val="000000"/>
              </a:solidFill>
            </a:endParaRPr>
          </a:p>
        </p:txBody>
      </p:sp>
      <p:sp>
        <p:nvSpPr>
          <p:cNvPr id="3" name="Нижний колонтитул 2"/>
          <p:cNvSpPr>
            <a:spLocks noGrp="1"/>
          </p:cNvSpPr>
          <p:nvPr>
            <p:ph type="ftr" sz="quarter" idx="11"/>
          </p:nvPr>
        </p:nvSpPr>
        <p:spPr/>
        <p:txBody>
          <a:bodyPr/>
          <a:lstStyle/>
          <a:p>
            <a:pPr>
              <a:defRPr/>
            </a:pPr>
            <a:endParaRPr lang="ru-RU">
              <a:solidFill>
                <a:srgbClr val="000000"/>
              </a:solidFill>
            </a:endParaRPr>
          </a:p>
        </p:txBody>
      </p:sp>
      <p:sp>
        <p:nvSpPr>
          <p:cNvPr id="4" name="Номер слайда 3"/>
          <p:cNvSpPr>
            <a:spLocks noGrp="1"/>
          </p:cNvSpPr>
          <p:nvPr>
            <p:ph type="sldNum" sz="quarter" idx="12"/>
          </p:nvPr>
        </p:nvSpPr>
        <p:spPr/>
        <p:txBody>
          <a:bodyPr/>
          <a:lstStyle/>
          <a:p>
            <a:pPr>
              <a:defRPr/>
            </a:pPr>
            <a:fld id="{67B75BE5-CF87-4D22-8391-E1AF355D2B05}" type="slidenum">
              <a:rPr lang="ru-RU" smtClean="0">
                <a:solidFill>
                  <a:srgbClr val="000000"/>
                </a:solidFill>
              </a:rPr>
              <a:pPr>
                <a:defRPr/>
              </a:pPr>
              <a:t>‹#›</a:t>
            </a:fld>
            <a:endParaRPr lang="ru-RU">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endParaRPr lang="ru-RU">
              <a:solidFill>
                <a:srgbClr val="000000"/>
              </a:solidFill>
            </a:endParaRPr>
          </a:p>
        </p:txBody>
      </p:sp>
      <p:sp>
        <p:nvSpPr>
          <p:cNvPr id="6" name="Нижний колонтитул 5"/>
          <p:cNvSpPr>
            <a:spLocks noGrp="1"/>
          </p:cNvSpPr>
          <p:nvPr>
            <p:ph type="ftr" sz="quarter" idx="11"/>
          </p:nvPr>
        </p:nvSpPr>
        <p:spPr/>
        <p:txBody>
          <a:bodyPr/>
          <a:lstStyle/>
          <a:p>
            <a:pPr>
              <a:defRPr/>
            </a:pPr>
            <a:endParaRPr lang="ru-RU">
              <a:solidFill>
                <a:srgbClr val="000000"/>
              </a:solidFill>
            </a:endParaRPr>
          </a:p>
        </p:txBody>
      </p:sp>
      <p:sp>
        <p:nvSpPr>
          <p:cNvPr id="7" name="Номер слайда 6"/>
          <p:cNvSpPr>
            <a:spLocks noGrp="1"/>
          </p:cNvSpPr>
          <p:nvPr>
            <p:ph type="sldNum" sz="quarter" idx="12"/>
          </p:nvPr>
        </p:nvSpPr>
        <p:spPr/>
        <p:txBody>
          <a:bodyPr/>
          <a:lstStyle/>
          <a:p>
            <a:pPr>
              <a:defRPr/>
            </a:pPr>
            <a:fld id="{978CD21D-30AA-4DBF-B14C-D83D8833D2C9}" type="slidenum">
              <a:rPr lang="ru-RU" smtClean="0">
                <a:solidFill>
                  <a:srgbClr val="000000"/>
                </a:solidFill>
              </a:rPr>
              <a:pPr>
                <a:defRPr/>
              </a:pPr>
              <a:t>‹#›</a:t>
            </a:fld>
            <a:endParaRPr lang="ru-RU">
              <a:solidFill>
                <a:srgbClr val="000000"/>
              </a:solidFill>
            </a:endParaRPr>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8B9D5AA-6388-449C-AA81-E225B2A1C225}" type="datetimeFigureOut">
              <a:rPr lang="ru-RU" smtClean="0"/>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2913757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endParaRPr lang="ru-RU">
              <a:solidFill>
                <a:srgbClr val="000000"/>
              </a:solidFill>
            </a:endParaRPr>
          </a:p>
        </p:txBody>
      </p:sp>
      <p:sp>
        <p:nvSpPr>
          <p:cNvPr id="6" name="Нижний колонтитул 5"/>
          <p:cNvSpPr>
            <a:spLocks noGrp="1"/>
          </p:cNvSpPr>
          <p:nvPr>
            <p:ph type="ftr" sz="quarter" idx="11"/>
          </p:nvPr>
        </p:nvSpPr>
        <p:spPr>
          <a:xfrm>
            <a:off x="914400" y="6172200"/>
            <a:ext cx="3886200" cy="457200"/>
          </a:xfrm>
        </p:spPr>
        <p:txBody>
          <a:bodyPr/>
          <a:lstStyle/>
          <a:p>
            <a:pPr>
              <a:defRPr/>
            </a:pPr>
            <a:endParaRPr lang="ru-RU">
              <a:solidFill>
                <a:srgbClr val="000000"/>
              </a:solidFill>
            </a:endParaRPr>
          </a:p>
        </p:txBody>
      </p:sp>
      <p:sp>
        <p:nvSpPr>
          <p:cNvPr id="7" name="Номер слайда 6"/>
          <p:cNvSpPr>
            <a:spLocks noGrp="1"/>
          </p:cNvSpPr>
          <p:nvPr>
            <p:ph type="sldNum" sz="quarter" idx="12"/>
          </p:nvPr>
        </p:nvSpPr>
        <p:spPr>
          <a:xfrm>
            <a:off x="146304" y="6208776"/>
            <a:ext cx="457200" cy="457200"/>
          </a:xfrm>
        </p:spPr>
        <p:txBody>
          <a:bodyPr/>
          <a:lstStyle/>
          <a:p>
            <a:pPr>
              <a:defRPr/>
            </a:pPr>
            <a:fld id="{7F9E5669-A263-46F6-B199-AECC35DA92A7}" type="slidenum">
              <a:rPr lang="ru-RU" smtClean="0">
                <a:solidFill>
                  <a:srgbClr val="000000"/>
                </a:solidFill>
              </a:rPr>
              <a:pPr>
                <a:defRPr/>
              </a:pPr>
              <a:t>‹#›</a:t>
            </a:fld>
            <a:endParaRPr lang="ru-RU">
              <a:solidFill>
                <a:srgbClr val="000000"/>
              </a:solidFill>
            </a:endParaRPr>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endParaRPr lang="ru-RU">
              <a:solidFill>
                <a:srgbClr val="000000"/>
              </a:solidFill>
            </a:endParaRPr>
          </a:p>
        </p:txBody>
      </p:sp>
      <p:sp>
        <p:nvSpPr>
          <p:cNvPr id="6" name="Номер слайда 5"/>
          <p:cNvSpPr>
            <a:spLocks noGrp="1"/>
          </p:cNvSpPr>
          <p:nvPr>
            <p:ph type="sldNum" sz="quarter" idx="12"/>
          </p:nvPr>
        </p:nvSpPr>
        <p:spPr/>
        <p:txBody>
          <a:bodyPr/>
          <a:lstStyle/>
          <a:p>
            <a:pPr>
              <a:defRPr/>
            </a:pPr>
            <a:fld id="{7938C6DE-2FCF-47C9-BAE9-A676EBE3B174}" type="slidenum">
              <a:rPr lang="ru-RU" smtClean="0">
                <a:solidFill>
                  <a:srgbClr val="000000"/>
                </a:solidFill>
              </a:rPr>
              <a:pPr>
                <a:defRPr/>
              </a:pPr>
              <a:t>‹#›</a:t>
            </a:fld>
            <a:endParaRPr lang="ru-RU">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solidFill>
                <a:srgbClr val="000000"/>
              </a:solidFill>
            </a:endParaRPr>
          </a:p>
        </p:txBody>
      </p:sp>
      <p:sp>
        <p:nvSpPr>
          <p:cNvPr id="5" name="Нижний колонтитул 4"/>
          <p:cNvSpPr>
            <a:spLocks noGrp="1"/>
          </p:cNvSpPr>
          <p:nvPr>
            <p:ph type="ftr" sz="quarter" idx="11"/>
          </p:nvPr>
        </p:nvSpPr>
        <p:spPr/>
        <p:txBody>
          <a:bodyPr/>
          <a:lstStyle/>
          <a:p>
            <a:pPr>
              <a:defRPr/>
            </a:pPr>
            <a:endParaRPr lang="ru-RU">
              <a:solidFill>
                <a:srgbClr val="000000"/>
              </a:solidFill>
            </a:endParaRPr>
          </a:p>
        </p:txBody>
      </p:sp>
      <p:sp>
        <p:nvSpPr>
          <p:cNvPr id="6" name="Номер слайда 5"/>
          <p:cNvSpPr>
            <a:spLocks noGrp="1"/>
          </p:cNvSpPr>
          <p:nvPr>
            <p:ph type="sldNum" sz="quarter" idx="12"/>
          </p:nvPr>
        </p:nvSpPr>
        <p:spPr/>
        <p:txBody>
          <a:bodyPr/>
          <a:lstStyle/>
          <a:p>
            <a:pPr>
              <a:defRPr/>
            </a:pPr>
            <a:fld id="{6893E49F-037D-44BD-BBA6-6C15278A7763}" type="slidenum">
              <a:rPr lang="ru-RU" smtClean="0">
                <a:solidFill>
                  <a:srgbClr val="000000"/>
                </a:solidFill>
              </a:rPr>
              <a:pPr>
                <a:defRPr/>
              </a:pPr>
              <a:t>‹#›</a:t>
            </a:fld>
            <a:endParaRPr lang="ru-RU">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8B9D5AA-6388-449C-AA81-E225B2A1C225}" type="datetimeFigureOut">
              <a:rPr lang="ru-RU" smtClean="0"/>
              <a:t>18.04.2013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2110318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8B9D5AA-6388-449C-AA81-E225B2A1C225}" type="datetimeFigureOut">
              <a:rPr lang="ru-RU" smtClean="0"/>
              <a:t>18.04.2013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2785898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8B9D5AA-6388-449C-AA81-E225B2A1C225}" type="datetimeFigureOut">
              <a:rPr lang="ru-RU" smtClean="0"/>
              <a:t>18.04.2013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3083706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8B9D5AA-6388-449C-AA81-E225B2A1C225}" type="datetimeFigureOut">
              <a:rPr lang="ru-RU" smtClean="0"/>
              <a:t>18.04.2013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22196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8B9D5AA-6388-449C-AA81-E225B2A1C225}" type="datetimeFigureOut">
              <a:rPr lang="ru-RU" smtClean="0"/>
              <a:t>18.04.2013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3291410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B9D5AA-6388-449C-AA81-E225B2A1C225}" type="datetimeFigureOut">
              <a:rPr lang="ru-RU" smtClean="0"/>
              <a:t>18.04.2013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2831586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B9D5AA-6388-449C-AA81-E225B2A1C225}" type="datetimeFigureOut">
              <a:rPr lang="ru-RU" smtClean="0"/>
              <a:t>18.04.2013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DD5647-3091-45FC-8C26-2402BAE3D5F6}" type="slidenum">
              <a:rPr lang="ru-RU" smtClean="0"/>
              <a:t>‹#›</a:t>
            </a:fld>
            <a:endParaRPr lang="ru-RU"/>
          </a:p>
        </p:txBody>
      </p:sp>
    </p:spTree>
    <p:extLst>
      <p:ext uri="{BB962C8B-B14F-4D97-AF65-F5344CB8AC3E}">
        <p14:creationId xmlns:p14="http://schemas.microsoft.com/office/powerpoint/2010/main" val="4141461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9D5AA-6388-449C-AA81-E225B2A1C225}" type="datetimeFigureOut">
              <a:rPr lang="ru-RU" smtClean="0"/>
              <a:t>18.04.2013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DD5647-3091-45FC-8C26-2402BAE3D5F6}" type="slidenum">
              <a:rPr lang="ru-RU" smtClean="0"/>
              <a:t>‹#›</a:t>
            </a:fld>
            <a:endParaRPr lang="ru-RU"/>
          </a:p>
        </p:txBody>
      </p:sp>
    </p:spTree>
    <p:extLst>
      <p:ext uri="{BB962C8B-B14F-4D97-AF65-F5344CB8AC3E}">
        <p14:creationId xmlns:p14="http://schemas.microsoft.com/office/powerpoint/2010/main" val="3130418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8B9D5AA-6388-449C-AA81-E225B2A1C225}" type="datetimeFigureOut">
              <a:rPr lang="ru-RU" smtClean="0"/>
              <a:t>18.04.2013</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DDD5647-3091-45FC-8C26-2402BAE3D5F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image" Target="../media/image37.wmf"/><Relationship Id="rId5" Type="http://schemas.openxmlformats.org/officeDocument/2006/relationships/oleObject" Target="../embeddings/oleObject23.bin"/><Relationship Id="rId4" Type="http://schemas.microsoft.com/office/2007/relationships/hdphoto" Target="../media/hdphoto6.wdp"/></Relationships>
</file>

<file path=ppt/slides/_rels/slide11.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1.wmf"/><Relationship Id="rId3" Type="http://schemas.openxmlformats.org/officeDocument/2006/relationships/notesSlide" Target="../notesSlides/notesSlide4.xml"/><Relationship Id="rId7" Type="http://schemas.openxmlformats.org/officeDocument/2006/relationships/image" Target="../media/image26.png"/><Relationship Id="rId12" Type="http://schemas.openxmlformats.org/officeDocument/2006/relationships/oleObject" Target="../embeddings/oleObject26.bin"/><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image" Target="../media/image39.wmf"/><Relationship Id="rId11" Type="http://schemas.openxmlformats.org/officeDocument/2006/relationships/image" Target="../media/image40.wmf"/><Relationship Id="rId5" Type="http://schemas.openxmlformats.org/officeDocument/2006/relationships/oleObject" Target="../embeddings/oleObject24.bin"/><Relationship Id="rId10" Type="http://schemas.openxmlformats.org/officeDocument/2006/relationships/oleObject" Target="../embeddings/oleObject25.bin"/><Relationship Id="rId4" Type="http://schemas.openxmlformats.org/officeDocument/2006/relationships/image" Target="../media/image12.jpeg"/><Relationship Id="rId9" Type="http://schemas.openxmlformats.org/officeDocument/2006/relationships/image" Target="../media/image44.png"/></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image" Target="../media/image45.png"/><Relationship Id="rId7" Type="http://schemas.openxmlformats.org/officeDocument/2006/relationships/image" Target="../media/image42.wmf"/><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oleObject" Target="../embeddings/oleObject27.bin"/><Relationship Id="rId11" Type="http://schemas.openxmlformats.org/officeDocument/2006/relationships/image" Target="../media/image31.wmf"/><Relationship Id="rId5" Type="http://schemas.openxmlformats.org/officeDocument/2006/relationships/image" Target="../media/image46.jpeg"/><Relationship Id="rId10" Type="http://schemas.openxmlformats.org/officeDocument/2006/relationships/oleObject" Target="../embeddings/oleObject29.bin"/><Relationship Id="rId4" Type="http://schemas.microsoft.com/office/2007/relationships/hdphoto" Target="../media/hdphoto7.wdp"/><Relationship Id="rId9" Type="http://schemas.openxmlformats.org/officeDocument/2006/relationships/image" Target="../media/image43.wmf"/></Relationships>
</file>

<file path=ppt/slides/_rels/slide13.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image" Target="../media/image47.wmf"/><Relationship Id="rId5" Type="http://schemas.openxmlformats.org/officeDocument/2006/relationships/oleObject" Target="../embeddings/oleObject30.bin"/><Relationship Id="rId4" Type="http://schemas.openxmlformats.org/officeDocument/2006/relationships/image" Target="../media/image4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oleObject" Target="../embeddings/oleObject4.bin"/><Relationship Id="rId18" Type="http://schemas.openxmlformats.org/officeDocument/2006/relationships/image" Target="../media/image8.wmf"/><Relationship Id="rId3" Type="http://schemas.openxmlformats.org/officeDocument/2006/relationships/notesSlide" Target="../notesSlides/notesSlide1.xml"/><Relationship Id="rId21" Type="http://schemas.openxmlformats.org/officeDocument/2006/relationships/image" Target="../media/image14.png"/><Relationship Id="rId7" Type="http://schemas.openxmlformats.org/officeDocument/2006/relationships/image" Target="../media/image13.png"/><Relationship Id="rId12" Type="http://schemas.openxmlformats.org/officeDocument/2006/relationships/image" Target="../media/image5.wmf"/><Relationship Id="rId17" Type="http://schemas.openxmlformats.org/officeDocument/2006/relationships/oleObject" Target="../embeddings/oleObject6.bin"/><Relationship Id="rId25" Type="http://schemas.openxmlformats.org/officeDocument/2006/relationships/image" Target="../media/image11.wmf"/><Relationship Id="rId2" Type="http://schemas.openxmlformats.org/officeDocument/2006/relationships/slideLayout" Target="../slideLayouts/slideLayout13.xml"/><Relationship Id="rId16" Type="http://schemas.openxmlformats.org/officeDocument/2006/relationships/image" Target="../media/image7.wmf"/><Relationship Id="rId20" Type="http://schemas.openxmlformats.org/officeDocument/2006/relationships/image" Target="../media/image9.wmf"/><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3.bin"/><Relationship Id="rId24" Type="http://schemas.openxmlformats.org/officeDocument/2006/relationships/oleObject" Target="../embeddings/oleObject9.bin"/><Relationship Id="rId5" Type="http://schemas.openxmlformats.org/officeDocument/2006/relationships/oleObject" Target="../embeddings/oleObject1.bin"/><Relationship Id="rId15" Type="http://schemas.openxmlformats.org/officeDocument/2006/relationships/oleObject" Target="../embeddings/oleObject5.bin"/><Relationship Id="rId23" Type="http://schemas.openxmlformats.org/officeDocument/2006/relationships/image" Target="../media/image10.wmf"/><Relationship Id="rId10" Type="http://schemas.openxmlformats.org/officeDocument/2006/relationships/image" Target="../media/image3.jpeg"/><Relationship Id="rId19" Type="http://schemas.openxmlformats.org/officeDocument/2006/relationships/oleObject" Target="../embeddings/oleObject7.bin"/><Relationship Id="rId4" Type="http://schemas.openxmlformats.org/officeDocument/2006/relationships/image" Target="../media/image12.jpeg"/><Relationship Id="rId9" Type="http://schemas.openxmlformats.org/officeDocument/2006/relationships/image" Target="../media/image4.wmf"/><Relationship Id="rId14" Type="http://schemas.openxmlformats.org/officeDocument/2006/relationships/image" Target="../media/image6.wmf"/><Relationship Id="rId22" Type="http://schemas.openxmlformats.org/officeDocument/2006/relationships/oleObject" Target="../embeddings/oleObject8.bin"/></Relationships>
</file>

<file path=ppt/slides/_rels/slide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7" Type="http://schemas.microsoft.com/office/2007/relationships/hdphoto" Target="../media/hdphoto1.wdp"/><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18.png"/><Relationship Id="rId5" Type="http://schemas.openxmlformats.org/officeDocument/2006/relationships/image" Target="../media/image16.wmf"/><Relationship Id="rId4"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image" Target="../media/image17.png"/><Relationship Id="rId7" Type="http://schemas.openxmlformats.org/officeDocument/2006/relationships/image" Target="../media/image19.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11.bin"/><Relationship Id="rId5" Type="http://schemas.microsoft.com/office/2007/relationships/hdphoto" Target="../media/hdphoto2.wdp"/><Relationship Id="rId4" Type="http://schemas.openxmlformats.org/officeDocument/2006/relationships/image" Target="../media/image21.png"/><Relationship Id="rId9" Type="http://schemas.openxmlformats.org/officeDocument/2006/relationships/image" Target="../media/image20.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oleObject" Target="../embeddings/oleObject16.bin"/><Relationship Id="rId3" Type="http://schemas.openxmlformats.org/officeDocument/2006/relationships/notesSlide" Target="../notesSlides/notesSlide3.xml"/><Relationship Id="rId7" Type="http://schemas.openxmlformats.org/officeDocument/2006/relationships/image" Target="../media/image26.png"/><Relationship Id="rId12" Type="http://schemas.openxmlformats.org/officeDocument/2006/relationships/image" Target="../media/image24.wmf"/><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22.wmf"/><Relationship Id="rId11" Type="http://schemas.openxmlformats.org/officeDocument/2006/relationships/oleObject" Target="../embeddings/oleObject15.bin"/><Relationship Id="rId5" Type="http://schemas.openxmlformats.org/officeDocument/2006/relationships/oleObject" Target="../embeddings/oleObject13.bin"/><Relationship Id="rId10" Type="http://schemas.openxmlformats.org/officeDocument/2006/relationships/image" Target="../media/image27.jpeg"/><Relationship Id="rId4" Type="http://schemas.openxmlformats.org/officeDocument/2006/relationships/image" Target="../media/image12.jpeg"/><Relationship Id="rId9" Type="http://schemas.openxmlformats.org/officeDocument/2006/relationships/image" Target="../media/image23.wmf"/><Relationship Id="rId14" Type="http://schemas.openxmlformats.org/officeDocument/2006/relationships/image" Target="../media/image25.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image" Target="../media/image30.png"/><Relationship Id="rId7" Type="http://schemas.openxmlformats.org/officeDocument/2006/relationships/image" Target="../media/image28.wmf"/><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oleObject" Target="../embeddings/oleObject17.bin"/><Relationship Id="rId5" Type="http://schemas.openxmlformats.org/officeDocument/2006/relationships/image" Target="../media/image27.jpeg"/><Relationship Id="rId4" Type="http://schemas.microsoft.com/office/2007/relationships/hdphoto" Target="../media/hdphoto3.wdp"/><Relationship Id="rId9" Type="http://schemas.openxmlformats.org/officeDocument/2006/relationships/image" Target="../media/image29.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27.jpeg"/><Relationship Id="rId7" Type="http://schemas.openxmlformats.org/officeDocument/2006/relationships/image" Target="../media/image31.wmf"/><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microsoft.com/office/2007/relationships/hdphoto" Target="../media/hdphoto4.wdp"/><Relationship Id="rId4" Type="http://schemas.openxmlformats.org/officeDocument/2006/relationships/image" Target="../media/image33.png"/><Relationship Id="rId9" Type="http://schemas.openxmlformats.org/officeDocument/2006/relationships/image" Target="../media/image32.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image" Target="../media/image36.png"/><Relationship Id="rId7" Type="http://schemas.openxmlformats.org/officeDocument/2006/relationships/image" Target="../media/image34.wmf"/><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17.png"/><Relationship Id="rId4" Type="http://schemas.microsoft.com/office/2007/relationships/hdphoto" Target="../media/hdphoto5.wdp"/><Relationship Id="rId9" Type="http://schemas.openxmlformats.org/officeDocument/2006/relationships/image" Target="../media/image3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548680"/>
            <a:ext cx="8784976" cy="4824536"/>
          </a:xfrm>
        </p:spPr>
        <p:txBody>
          <a:bodyPr>
            <a:noAutofit/>
          </a:bodyPr>
          <a:lstStyle/>
          <a:p>
            <a:pPr algn="l"/>
            <a:r>
              <a:rPr lang="ru-RU" sz="2000" dirty="0" smtClean="0">
                <a:latin typeface="Cambria" pitchFamily="18" charset="0"/>
              </a:rPr>
              <a:t>Здравствуйте!</a:t>
            </a:r>
            <a:br>
              <a:rPr lang="ru-RU" sz="2000" dirty="0" smtClean="0">
                <a:latin typeface="Cambria" pitchFamily="18" charset="0"/>
              </a:rPr>
            </a:br>
            <a:r>
              <a:rPr lang="ru-RU" sz="2000" dirty="0" smtClean="0">
                <a:latin typeface="Cambria" pitchFamily="18" charset="0"/>
              </a:rPr>
              <a:t>	Продолжаем курс лекций по подготовке к ЕГЭ по математике. </a:t>
            </a:r>
            <a:br>
              <a:rPr lang="ru-RU" sz="2000" dirty="0" smtClean="0">
                <a:latin typeface="Cambria" pitchFamily="18" charset="0"/>
              </a:rPr>
            </a:br>
            <a:r>
              <a:rPr lang="ru-RU" sz="2000" dirty="0">
                <a:latin typeface="Cambria" pitchFamily="18" charset="0"/>
              </a:rPr>
              <a:t>	</a:t>
            </a:r>
            <a:r>
              <a:rPr lang="ru-RU" sz="2000" dirty="0" smtClean="0">
                <a:latin typeface="Cambria" pitchFamily="18" charset="0"/>
              </a:rPr>
              <a:t>Сегодняшнее занятие будет посвящено  заданию В6 – базовые задачи по планиметрии.  Это задание тестовое ( требуется только краткий ответ) и оценивается 1 баллом</a:t>
            </a:r>
            <a:br>
              <a:rPr lang="ru-RU" sz="2000" dirty="0" smtClean="0">
                <a:latin typeface="Cambria" pitchFamily="18" charset="0"/>
              </a:rPr>
            </a:br>
            <a:r>
              <a:rPr lang="ru-RU" sz="2000" dirty="0">
                <a:latin typeface="Cambria" pitchFamily="18" charset="0"/>
              </a:rPr>
              <a:t>	</a:t>
            </a:r>
            <a:r>
              <a:rPr lang="ru-RU" sz="2000" dirty="0" smtClean="0">
                <a:latin typeface="Cambria" pitchFamily="18" charset="0"/>
              </a:rPr>
              <a:t>В открытом банке заданий ЕГЭ представлено  почти 5 сотен  прототипов  и более 10 тысяч аналогичных им задач. </a:t>
            </a:r>
            <a:r>
              <a:rPr lang="ru-RU" sz="2000" dirty="0">
                <a:latin typeface="Cambria" pitchFamily="18" charset="0"/>
              </a:rPr>
              <a:t> </a:t>
            </a:r>
            <a:r>
              <a:rPr lang="ru-RU" sz="2000" dirty="0" smtClean="0">
                <a:latin typeface="Cambria" pitchFamily="18" charset="0"/>
              </a:rPr>
              <a:t>	Будем классифицировать все задания по фигурам и отмечать основные факты, которые встречаются при решении задач данной категории.</a:t>
            </a:r>
            <a:br>
              <a:rPr lang="ru-RU" sz="2000" dirty="0" smtClean="0">
                <a:latin typeface="Cambria" pitchFamily="18" charset="0"/>
              </a:rPr>
            </a:br>
            <a:r>
              <a:rPr lang="ru-RU" sz="2000" dirty="0" smtClean="0">
                <a:latin typeface="Cambria" pitchFamily="18" charset="0"/>
              </a:rPr>
              <a:t>	Начнем с рассмотрения прямоугольного треугольника.  Я буду показывать только по одному способу решения для каждой задачи, тот способ, который, на мой взгляд, является  наиболее рациональным.  Однако для задач данного раздела понятие «рациональный способ решения»  является  достаточно субъективным. </a:t>
            </a:r>
            <a:r>
              <a:rPr lang="ru-RU" sz="2000" dirty="0">
                <a:latin typeface="Cambria" pitchFamily="18" charset="0"/>
              </a:rPr>
              <a:t/>
            </a:r>
            <a:br>
              <a:rPr lang="ru-RU" sz="2000" dirty="0">
                <a:latin typeface="Cambria" pitchFamily="18" charset="0"/>
              </a:rPr>
            </a:br>
            <a:r>
              <a:rPr lang="ru-RU" sz="2000" dirty="0" smtClean="0">
                <a:latin typeface="Cambria" pitchFamily="18" charset="0"/>
              </a:rPr>
              <a:t>	Итак, основные факты, связанные с прямоугольным треугольником, наиболее часто встречающиеся в заданиях ЕГЭ….</a:t>
            </a:r>
            <a:endParaRPr lang="ru-RU" sz="2000" dirty="0">
              <a:latin typeface="Cambria" pitchFamily="18" charset="0"/>
            </a:endParaRPr>
          </a:p>
        </p:txBody>
      </p:sp>
    </p:spTree>
    <p:extLst>
      <p:ext uri="{BB962C8B-B14F-4D97-AF65-F5344CB8AC3E}">
        <p14:creationId xmlns:p14="http://schemas.microsoft.com/office/powerpoint/2010/main" val="3296872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31840" y="1844824"/>
            <a:ext cx="6012160" cy="4464496"/>
          </a:xfrm>
          <a:prstGeom prst="rect">
            <a:avLst/>
          </a:prstGeom>
          <a:solidFill>
            <a:srgbClr val="6CE4F4">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5" name="Заголовок 1"/>
          <p:cNvSpPr>
            <a:spLocks noGrp="1"/>
          </p:cNvSpPr>
          <p:nvPr>
            <p:ph type="title"/>
          </p:nvPr>
        </p:nvSpPr>
        <p:spPr>
          <a:xfrm>
            <a:off x="107504" y="22895"/>
            <a:ext cx="2592288" cy="922114"/>
          </a:xfrm>
        </p:spPr>
        <p:txBody>
          <a:bodyPr>
            <a:normAutofit/>
          </a:bodyPr>
          <a:lstStyle/>
          <a:p>
            <a:r>
              <a:rPr lang="ru-RU" sz="3200" b="1" dirty="0" smtClean="0">
                <a:solidFill>
                  <a:srgbClr val="C00000"/>
                </a:solidFill>
              </a:rPr>
              <a:t>Задание №</a:t>
            </a:r>
            <a:r>
              <a:rPr lang="en-US" sz="3200" b="1" dirty="0" smtClean="0">
                <a:solidFill>
                  <a:srgbClr val="C00000"/>
                </a:solidFill>
              </a:rPr>
              <a:t>6</a:t>
            </a:r>
            <a:endParaRPr lang="ru-RU" sz="3200" b="1" dirty="0">
              <a:solidFill>
                <a:srgbClr val="C00000"/>
              </a:solidFill>
            </a:endParaRPr>
          </a:p>
        </p:txBody>
      </p:sp>
      <p:sp>
        <p:nvSpPr>
          <p:cNvPr id="6" name="TextBox 5"/>
          <p:cNvSpPr txBox="1"/>
          <p:nvPr/>
        </p:nvSpPr>
        <p:spPr>
          <a:xfrm>
            <a:off x="467544" y="1628800"/>
            <a:ext cx="2232248" cy="369332"/>
          </a:xfrm>
          <a:prstGeom prst="rect">
            <a:avLst/>
          </a:prstGeom>
          <a:noFill/>
        </p:spPr>
        <p:txBody>
          <a:bodyPr wrap="square" rtlCol="0">
            <a:spAutoFit/>
          </a:bodyPr>
          <a:lstStyle/>
          <a:p>
            <a:endParaRPr lang="ru-RU" dirty="0">
              <a:solidFill>
                <a:prstClr val="black"/>
              </a:solidFill>
            </a:endParaRPr>
          </a:p>
        </p:txBody>
      </p:sp>
      <p:sp>
        <p:nvSpPr>
          <p:cNvPr id="9" name="TextBox 8"/>
          <p:cNvSpPr txBox="1"/>
          <p:nvPr/>
        </p:nvSpPr>
        <p:spPr>
          <a:xfrm>
            <a:off x="251520" y="5157192"/>
            <a:ext cx="2232248" cy="707886"/>
          </a:xfrm>
          <a:prstGeom prst="rect">
            <a:avLst/>
          </a:prstGeom>
          <a:noFill/>
        </p:spPr>
        <p:txBody>
          <a:bodyPr wrap="square" rtlCol="0">
            <a:spAutoFit/>
          </a:bodyPr>
          <a:lstStyle/>
          <a:p>
            <a:r>
              <a:rPr lang="ru-RU" sz="4000" dirty="0">
                <a:solidFill>
                  <a:prstClr val="black"/>
                </a:solidFill>
                <a:effectLst>
                  <a:outerShdw blurRad="38100" dist="38100" dir="2700000" algn="tl">
                    <a:srgbClr val="000000">
                      <a:alpha val="43137"/>
                    </a:srgbClr>
                  </a:outerShdw>
                </a:effectLst>
              </a:rPr>
              <a:t>Ответ.</a:t>
            </a:r>
          </a:p>
        </p:txBody>
      </p:sp>
      <p:graphicFrame>
        <p:nvGraphicFramePr>
          <p:cNvPr id="10" name="Таблица 9"/>
          <p:cNvGraphicFramePr>
            <a:graphicFrameLocks noGrp="1"/>
          </p:cNvGraphicFramePr>
          <p:nvPr>
            <p:extLst>
              <p:ext uri="{D42A27DB-BD31-4B8C-83A1-F6EECF244321}">
                <p14:modId xmlns:p14="http://schemas.microsoft.com/office/powerpoint/2010/main" val="495050736"/>
              </p:ext>
            </p:extLst>
          </p:nvPr>
        </p:nvGraphicFramePr>
        <p:xfrm>
          <a:off x="179512" y="5877272"/>
          <a:ext cx="2627784" cy="518160"/>
        </p:xfrm>
        <a:graphic>
          <a:graphicData uri="http://schemas.openxmlformats.org/drawingml/2006/table">
            <a:tbl>
              <a:tblPr firstRow="1" bandRow="1">
                <a:tableStyleId>{2D5ABB26-0587-4C30-8999-92F81FD0307C}</a:tableStyleId>
              </a:tblPr>
              <a:tblGrid>
                <a:gridCol w="437964"/>
                <a:gridCol w="437964"/>
                <a:gridCol w="437964"/>
                <a:gridCol w="437964"/>
                <a:gridCol w="437964"/>
                <a:gridCol w="437964"/>
              </a:tblGrid>
              <a:tr h="370840">
                <a:tc>
                  <a:txBody>
                    <a:bodyPr/>
                    <a:lstStyle/>
                    <a:p>
                      <a:pPr algn="ctr"/>
                      <a:r>
                        <a:rPr lang="ru-RU" sz="2800" b="1" dirty="0" smtClean="0">
                          <a:solidFill>
                            <a:srgbClr val="C00000"/>
                          </a:solidFill>
                        </a:rPr>
                        <a:t>4</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9" name="Picture 8"/>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Lst>
          </a:blip>
          <a:srcRect/>
          <a:stretch>
            <a:fillRect/>
          </a:stretch>
        </p:blipFill>
        <p:spPr bwMode="auto">
          <a:xfrm>
            <a:off x="611560" y="910826"/>
            <a:ext cx="8208912" cy="1805279"/>
          </a:xfrm>
          <a:prstGeom prst="rect">
            <a:avLst/>
          </a:prstGeom>
          <a:noFill/>
          <a:ln>
            <a:noFill/>
          </a:ln>
        </p:spPr>
      </p:pic>
      <p:graphicFrame>
        <p:nvGraphicFramePr>
          <p:cNvPr id="11" name="Объект 10"/>
          <p:cNvGraphicFramePr>
            <a:graphicFrameLocks noChangeAspect="1"/>
          </p:cNvGraphicFramePr>
          <p:nvPr>
            <p:extLst>
              <p:ext uri="{D42A27DB-BD31-4B8C-83A1-F6EECF244321}">
                <p14:modId xmlns:p14="http://schemas.microsoft.com/office/powerpoint/2010/main" val="3754002852"/>
              </p:ext>
            </p:extLst>
          </p:nvPr>
        </p:nvGraphicFramePr>
        <p:xfrm>
          <a:off x="3339157" y="2996952"/>
          <a:ext cx="5597525" cy="2719388"/>
        </p:xfrm>
        <a:graphic>
          <a:graphicData uri="http://schemas.openxmlformats.org/presentationml/2006/ole">
            <mc:AlternateContent xmlns:mc="http://schemas.openxmlformats.org/markup-compatibility/2006">
              <mc:Choice xmlns:v="urn:schemas-microsoft-com:vml" Requires="v">
                <p:oleObj spid="_x0000_s96262" name="Формула" r:id="rId5" imgW="2616120" imgH="1269720" progId="Equation.3">
                  <p:embed/>
                </p:oleObj>
              </mc:Choice>
              <mc:Fallback>
                <p:oleObj name="Формула" r:id="rId5" imgW="2616120" imgH="1269720" progId="Equation.3">
                  <p:embed/>
                  <p:pic>
                    <p:nvPicPr>
                      <p:cNvPr id="0" name="Object 5"/>
                      <p:cNvPicPr>
                        <a:picLocks noChangeAspect="1" noChangeArrowheads="1"/>
                      </p:cNvPicPr>
                      <p:nvPr/>
                    </p:nvPicPr>
                    <p:blipFill>
                      <a:blip r:embed="rId6"/>
                      <a:srcRect/>
                      <a:stretch>
                        <a:fillRect/>
                      </a:stretch>
                    </p:blipFill>
                    <p:spPr bwMode="auto">
                      <a:xfrm>
                        <a:off x="3339157" y="2996952"/>
                        <a:ext cx="5597525" cy="271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955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077" name="Rectangle 5"/>
          <p:cNvSpPr>
            <a:spLocks noGrp="1" noChangeArrowheads="1"/>
          </p:cNvSpPr>
          <p:nvPr>
            <p:ph sz="quarter" idx="1"/>
          </p:nvPr>
        </p:nvSpPr>
        <p:spPr>
          <a:xfrm>
            <a:off x="107503" y="260648"/>
            <a:ext cx="8080871" cy="1080120"/>
          </a:xfrm>
        </p:spPr>
        <p:txBody>
          <a:bodyPr>
            <a:normAutofit/>
          </a:bodyPr>
          <a:lstStyle/>
          <a:p>
            <a:pPr marL="0" indent="0">
              <a:buNone/>
            </a:pPr>
            <a:r>
              <a:rPr lang="ru-RU" sz="2200" dirty="0" smtClean="0"/>
              <a:t>  </a:t>
            </a:r>
            <a:r>
              <a:rPr lang="ru-RU" sz="2200" b="1" dirty="0" smtClean="0"/>
              <a:t> 1.  </a:t>
            </a:r>
            <a:r>
              <a:rPr lang="ru-RU" sz="2200" dirty="0"/>
              <a:t>Внешним </a:t>
            </a:r>
            <a:r>
              <a:rPr lang="ru-RU" sz="2200" dirty="0" smtClean="0"/>
              <a:t>называется угол</a:t>
            </a:r>
            <a:r>
              <a:rPr lang="ru-RU" sz="2200" dirty="0"/>
              <a:t>, смежный </a:t>
            </a:r>
            <a:r>
              <a:rPr lang="ru-RU" sz="2200" dirty="0" smtClean="0"/>
              <a:t>   с </a:t>
            </a:r>
            <a:r>
              <a:rPr lang="ru-RU" sz="2200" dirty="0"/>
              <a:t>внутренним углом треугольника</a:t>
            </a:r>
          </a:p>
        </p:txBody>
      </p:sp>
      <p:graphicFrame>
        <p:nvGraphicFramePr>
          <p:cNvPr id="14" name="Объект 13"/>
          <p:cNvGraphicFramePr>
            <a:graphicFrameLocks noChangeAspect="1"/>
          </p:cNvGraphicFramePr>
          <p:nvPr>
            <p:extLst>
              <p:ext uri="{D42A27DB-BD31-4B8C-83A1-F6EECF244321}">
                <p14:modId xmlns:p14="http://schemas.microsoft.com/office/powerpoint/2010/main" val="2609086023"/>
              </p:ext>
            </p:extLst>
          </p:nvPr>
        </p:nvGraphicFramePr>
        <p:xfrm>
          <a:off x="774270" y="2421518"/>
          <a:ext cx="2686050" cy="471488"/>
        </p:xfrm>
        <a:graphic>
          <a:graphicData uri="http://schemas.openxmlformats.org/presentationml/2006/ole">
            <mc:AlternateContent xmlns:mc="http://schemas.openxmlformats.org/markup-compatibility/2006">
              <mc:Choice xmlns:v="urn:schemas-microsoft-com:vml" Requires="v">
                <p:oleObj spid="_x0000_s93204" name="Формула" r:id="rId5" imgW="1295280" imgH="228600" progId="Equation.3">
                  <p:embed/>
                </p:oleObj>
              </mc:Choice>
              <mc:Fallback>
                <p:oleObj name="Формула" r:id="rId5" imgW="1295280" imgH="228600" progId="Equation.3">
                  <p:embed/>
                  <p:pic>
                    <p:nvPicPr>
                      <p:cNvPr id="0" name=""/>
                      <p:cNvPicPr>
                        <a:picLocks noChangeAspect="1" noChangeArrowheads="1"/>
                      </p:cNvPicPr>
                      <p:nvPr/>
                    </p:nvPicPr>
                    <p:blipFill>
                      <a:blip r:embed="rId6"/>
                      <a:srcRect/>
                      <a:stretch>
                        <a:fillRect/>
                      </a:stretch>
                    </p:blipFill>
                    <p:spPr bwMode="auto">
                      <a:xfrm>
                        <a:off x="774270" y="2421518"/>
                        <a:ext cx="2686050" cy="471488"/>
                      </a:xfrm>
                      <a:prstGeom prst="rect">
                        <a:avLst/>
                      </a:prstGeom>
                      <a:noFill/>
                      <a:ln w="9525">
                        <a:solidFill>
                          <a:schemeClr val="accent1"/>
                        </a:solidFill>
                        <a:miter lim="800000"/>
                        <a:headEnd/>
                        <a:tailEnd/>
                      </a:ln>
                    </p:spPr>
                  </p:pic>
                </p:oleObj>
              </mc:Fallback>
            </mc:AlternateContent>
          </a:graphicData>
        </a:graphic>
      </p:graphicFrame>
      <p:sp>
        <p:nvSpPr>
          <p:cNvPr id="23" name="Прямоугольник 22"/>
          <p:cNvSpPr/>
          <p:nvPr/>
        </p:nvSpPr>
        <p:spPr>
          <a:xfrm>
            <a:off x="179512" y="2420888"/>
            <a:ext cx="542136" cy="430887"/>
          </a:xfrm>
          <a:prstGeom prst="rect">
            <a:avLst/>
          </a:prstGeom>
        </p:spPr>
        <p:txBody>
          <a:bodyPr wrap="none">
            <a:spAutoFit/>
          </a:bodyPr>
          <a:lstStyle/>
          <a:p>
            <a:r>
              <a:rPr lang="ru-RU" sz="2200" b="1" dirty="0" smtClean="0"/>
              <a:t> 3. </a:t>
            </a:r>
            <a:endParaRPr lang="ru-RU" sz="2200" dirty="0"/>
          </a:p>
        </p:txBody>
      </p:sp>
      <p:pic>
        <p:nvPicPr>
          <p:cNvPr id="21" name="Picture 1"/>
          <p:cNvPicPr>
            <a:picLocks noChangeAspect="1" noChangeArrowheads="1"/>
          </p:cNvPicPr>
          <p:nvPr/>
        </p:nvPicPr>
        <p:blipFill>
          <a:blip r:embed="rId7" cstate="print"/>
          <a:srcRect/>
          <a:stretch>
            <a:fillRect/>
          </a:stretch>
        </p:blipFill>
        <p:spPr bwMode="auto">
          <a:xfrm>
            <a:off x="3738376" y="2708920"/>
            <a:ext cx="4449999" cy="2520280"/>
          </a:xfrm>
          <a:prstGeom prst="rect">
            <a:avLst/>
          </a:prstGeom>
          <a:ln>
            <a:noFill/>
          </a:ln>
          <a:effectLst>
            <a:outerShdw blurRad="292100" dist="139700" dir="2700000" algn="tl" rotWithShape="0">
              <a:srgbClr val="333333">
                <a:alpha val="65000"/>
              </a:srgbClr>
            </a:outerShdw>
          </a:effectLst>
        </p:spPr>
      </p:pic>
      <p:sp>
        <p:nvSpPr>
          <p:cNvPr id="22" name="Rectangle 5"/>
          <p:cNvSpPr txBox="1">
            <a:spLocks noChangeArrowheads="1"/>
          </p:cNvSpPr>
          <p:nvPr/>
        </p:nvSpPr>
        <p:spPr>
          <a:xfrm>
            <a:off x="-36512" y="1268760"/>
            <a:ext cx="9180512" cy="927720"/>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ru-RU" sz="2200" dirty="0" smtClean="0"/>
              <a:t>  </a:t>
            </a:r>
            <a:r>
              <a:rPr lang="ru-RU" sz="2200" b="1" dirty="0" smtClean="0"/>
              <a:t> 2</a:t>
            </a:r>
            <a:r>
              <a:rPr lang="ru-RU" sz="2200" dirty="0" smtClean="0"/>
              <a:t>.  Внешний </a:t>
            </a:r>
            <a:r>
              <a:rPr lang="ru-RU" sz="2200" dirty="0"/>
              <a:t>угол треугольника равен сумме </a:t>
            </a:r>
            <a:r>
              <a:rPr lang="ru-RU" sz="2200" dirty="0" smtClean="0"/>
              <a:t>внутренних</a:t>
            </a:r>
          </a:p>
          <a:p>
            <a:pPr marL="0" indent="0">
              <a:buNone/>
            </a:pPr>
            <a:r>
              <a:rPr lang="ru-RU" sz="2200" dirty="0"/>
              <a:t> </a:t>
            </a:r>
            <a:r>
              <a:rPr lang="ru-RU" sz="2200" dirty="0" smtClean="0"/>
              <a:t>       </a:t>
            </a:r>
            <a:r>
              <a:rPr lang="ru-RU" sz="2200" dirty="0"/>
              <a:t>углов треугольника, </a:t>
            </a:r>
            <a:r>
              <a:rPr lang="ru-RU" sz="2200" dirty="0" smtClean="0"/>
              <a:t> не </a:t>
            </a:r>
            <a:r>
              <a:rPr lang="ru-RU" sz="2200" dirty="0"/>
              <a:t>смежных с данным</a:t>
            </a:r>
          </a:p>
        </p:txBody>
      </p:sp>
      <p:cxnSp>
        <p:nvCxnSpPr>
          <p:cNvPr id="5" name="Прямая соединительная линия 4"/>
          <p:cNvCxnSpPr/>
          <p:nvPr/>
        </p:nvCxnSpPr>
        <p:spPr>
          <a:xfrm>
            <a:off x="4307191" y="4581128"/>
            <a:ext cx="4657297" cy="0"/>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TextBox 36"/>
              <p:cNvSpPr txBox="1"/>
              <p:nvPr/>
            </p:nvSpPr>
            <p:spPr>
              <a:xfrm>
                <a:off x="6876256" y="4077072"/>
                <a:ext cx="469982"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ru-RU" sz="2400" i="1" smtClean="0">
                          <a:solidFill>
                            <a:srgbClr val="FF0000"/>
                          </a:solidFill>
                          <a:latin typeface="Cambria Math"/>
                          <a:ea typeface="Cambria Math"/>
                        </a:rPr>
                        <m:t>𝛼</m:t>
                      </m:r>
                    </m:oMath>
                  </m:oMathPara>
                </a14:m>
                <a:endParaRPr lang="ru-RU" sz="2400" dirty="0">
                  <a:solidFill>
                    <a:srgbClr val="FF0000"/>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6876256" y="4077072"/>
                <a:ext cx="469982" cy="461665"/>
              </a:xfrm>
              <a:prstGeom prst="rect">
                <a:avLst/>
              </a:prstGeom>
              <a:blipFill rotWithShape="1">
                <a:blip r:embed="rId8"/>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7562262" y="4077072"/>
                <a:ext cx="1581738" cy="461665"/>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ru-RU" sz="2400" b="0" i="1" smtClean="0">
                          <a:solidFill>
                            <a:srgbClr val="FF0000"/>
                          </a:solidFill>
                          <a:latin typeface="Cambria Math"/>
                          <a:ea typeface="Cambria Math"/>
                        </a:rPr>
                        <m:t>180° −</m:t>
                      </m:r>
                      <m:r>
                        <a:rPr lang="ru-RU" sz="2400" i="1" smtClean="0">
                          <a:solidFill>
                            <a:srgbClr val="FF0000"/>
                          </a:solidFill>
                          <a:latin typeface="Cambria Math"/>
                          <a:ea typeface="Cambria Math"/>
                        </a:rPr>
                        <m:t>𝛼</m:t>
                      </m:r>
                    </m:oMath>
                  </m:oMathPara>
                </a14:m>
                <a:endParaRPr lang="ru-RU" sz="2400" dirty="0">
                  <a:solidFill>
                    <a:srgbClr val="FF0000"/>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7562262" y="4077072"/>
                <a:ext cx="1581738" cy="461665"/>
              </a:xfrm>
              <a:prstGeom prst="rect">
                <a:avLst/>
              </a:prstGeom>
              <a:blipFill rotWithShape="1">
                <a:blip r:embed="rId9"/>
                <a:stretch>
                  <a:fillRect/>
                </a:stretch>
              </a:blipFill>
            </p:spPr>
            <p:txBody>
              <a:bodyPr/>
              <a:lstStyle/>
              <a:p>
                <a:r>
                  <a:rPr lang="ru-RU">
                    <a:noFill/>
                  </a:rPr>
                  <a:t> </a:t>
                </a:r>
              </a:p>
            </p:txBody>
          </p:sp>
        </mc:Fallback>
      </mc:AlternateContent>
      <p:graphicFrame>
        <p:nvGraphicFramePr>
          <p:cNvPr id="8" name="Объект 7"/>
          <p:cNvGraphicFramePr>
            <a:graphicFrameLocks noChangeAspect="1"/>
          </p:cNvGraphicFramePr>
          <p:nvPr>
            <p:extLst>
              <p:ext uri="{D42A27DB-BD31-4B8C-83A1-F6EECF244321}">
                <p14:modId xmlns:p14="http://schemas.microsoft.com/office/powerpoint/2010/main" val="859353488"/>
              </p:ext>
            </p:extLst>
          </p:nvPr>
        </p:nvGraphicFramePr>
        <p:xfrm>
          <a:off x="746389" y="3037022"/>
          <a:ext cx="3001963" cy="471487"/>
        </p:xfrm>
        <a:graphic>
          <a:graphicData uri="http://schemas.openxmlformats.org/presentationml/2006/ole">
            <mc:AlternateContent xmlns:mc="http://schemas.openxmlformats.org/markup-compatibility/2006">
              <mc:Choice xmlns:v="urn:schemas-microsoft-com:vml" Requires="v">
                <p:oleObj spid="_x0000_s93205" name="Формула" r:id="rId10" imgW="1447560" imgH="228600" progId="Equation.3">
                  <p:embed/>
                </p:oleObj>
              </mc:Choice>
              <mc:Fallback>
                <p:oleObj name="Формула" r:id="rId10" imgW="1447560" imgH="228600" progId="Equation.3">
                  <p:embed/>
                  <p:pic>
                    <p:nvPicPr>
                      <p:cNvPr id="0" name="Объект 13"/>
                      <p:cNvPicPr>
                        <a:picLocks noChangeAspect="1" noChangeArrowheads="1"/>
                      </p:cNvPicPr>
                      <p:nvPr/>
                    </p:nvPicPr>
                    <p:blipFill>
                      <a:blip r:embed="rId11"/>
                      <a:srcRect/>
                      <a:stretch>
                        <a:fillRect/>
                      </a:stretch>
                    </p:blipFill>
                    <p:spPr bwMode="auto">
                      <a:xfrm>
                        <a:off x="746389" y="3037022"/>
                        <a:ext cx="3001963" cy="4714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2217166884"/>
              </p:ext>
            </p:extLst>
          </p:nvPr>
        </p:nvGraphicFramePr>
        <p:xfrm>
          <a:off x="780050" y="3685094"/>
          <a:ext cx="2608262" cy="471488"/>
        </p:xfrm>
        <a:graphic>
          <a:graphicData uri="http://schemas.openxmlformats.org/presentationml/2006/ole">
            <mc:AlternateContent xmlns:mc="http://schemas.openxmlformats.org/markup-compatibility/2006">
              <mc:Choice xmlns:v="urn:schemas-microsoft-com:vml" Requires="v">
                <p:oleObj spid="_x0000_s93206" name="Формула" r:id="rId12" imgW="1257120" imgH="228600" progId="Equation.3">
                  <p:embed/>
                </p:oleObj>
              </mc:Choice>
              <mc:Fallback>
                <p:oleObj name="Формула" r:id="rId12" imgW="1257120" imgH="228600" progId="Equation.3">
                  <p:embed/>
                  <p:pic>
                    <p:nvPicPr>
                      <p:cNvPr id="0" name="Объект 13"/>
                      <p:cNvPicPr>
                        <a:picLocks noChangeAspect="1" noChangeArrowheads="1"/>
                      </p:cNvPicPr>
                      <p:nvPr/>
                    </p:nvPicPr>
                    <p:blipFill>
                      <a:blip r:embed="rId13"/>
                      <a:srcRect/>
                      <a:stretch>
                        <a:fillRect/>
                      </a:stretch>
                    </p:blipFill>
                    <p:spPr bwMode="auto">
                      <a:xfrm>
                        <a:off x="780050" y="3685094"/>
                        <a:ext cx="2608262" cy="4714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74976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31840" y="1844824"/>
            <a:ext cx="6012160" cy="4464496"/>
          </a:xfrm>
          <a:prstGeom prst="rect">
            <a:avLst/>
          </a:prstGeom>
          <a:solidFill>
            <a:srgbClr val="6CE4F4">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5" name="Заголовок 1"/>
          <p:cNvSpPr>
            <a:spLocks noGrp="1"/>
          </p:cNvSpPr>
          <p:nvPr>
            <p:ph type="title"/>
          </p:nvPr>
        </p:nvSpPr>
        <p:spPr>
          <a:xfrm>
            <a:off x="107504" y="22895"/>
            <a:ext cx="2592288" cy="922114"/>
          </a:xfrm>
        </p:spPr>
        <p:txBody>
          <a:bodyPr>
            <a:normAutofit/>
          </a:bodyPr>
          <a:lstStyle/>
          <a:p>
            <a:r>
              <a:rPr lang="ru-RU" sz="3200" b="1" dirty="0" smtClean="0">
                <a:solidFill>
                  <a:srgbClr val="C00000"/>
                </a:solidFill>
              </a:rPr>
              <a:t>Задание №</a:t>
            </a:r>
            <a:r>
              <a:rPr lang="en-US" sz="3200" b="1" dirty="0" smtClean="0">
                <a:solidFill>
                  <a:srgbClr val="C00000"/>
                </a:solidFill>
              </a:rPr>
              <a:t>7</a:t>
            </a:r>
            <a:endParaRPr lang="ru-RU" sz="3200" b="1" dirty="0">
              <a:solidFill>
                <a:srgbClr val="C00000"/>
              </a:solidFill>
            </a:endParaRPr>
          </a:p>
        </p:txBody>
      </p:sp>
      <p:sp>
        <p:nvSpPr>
          <p:cNvPr id="9" name="TextBox 8"/>
          <p:cNvSpPr txBox="1"/>
          <p:nvPr/>
        </p:nvSpPr>
        <p:spPr>
          <a:xfrm>
            <a:off x="251520" y="5157192"/>
            <a:ext cx="2232248" cy="707886"/>
          </a:xfrm>
          <a:prstGeom prst="rect">
            <a:avLst/>
          </a:prstGeom>
          <a:noFill/>
        </p:spPr>
        <p:txBody>
          <a:bodyPr wrap="square" rtlCol="0">
            <a:spAutoFit/>
          </a:bodyPr>
          <a:lstStyle/>
          <a:p>
            <a:r>
              <a:rPr lang="ru-RU" sz="4000" dirty="0">
                <a:solidFill>
                  <a:prstClr val="black"/>
                </a:solidFill>
                <a:effectLst>
                  <a:outerShdw blurRad="38100" dist="38100" dir="2700000" algn="tl">
                    <a:srgbClr val="000000">
                      <a:alpha val="43137"/>
                    </a:srgbClr>
                  </a:outerShdw>
                </a:effectLst>
              </a:rPr>
              <a:t>Ответ.</a:t>
            </a:r>
          </a:p>
        </p:txBody>
      </p:sp>
      <p:graphicFrame>
        <p:nvGraphicFramePr>
          <p:cNvPr id="10" name="Таблица 9"/>
          <p:cNvGraphicFramePr>
            <a:graphicFrameLocks noGrp="1"/>
          </p:cNvGraphicFramePr>
          <p:nvPr>
            <p:extLst>
              <p:ext uri="{D42A27DB-BD31-4B8C-83A1-F6EECF244321}">
                <p14:modId xmlns:p14="http://schemas.microsoft.com/office/powerpoint/2010/main" val="2905612070"/>
              </p:ext>
            </p:extLst>
          </p:nvPr>
        </p:nvGraphicFramePr>
        <p:xfrm>
          <a:off x="179512" y="5877272"/>
          <a:ext cx="2627784" cy="518160"/>
        </p:xfrm>
        <a:graphic>
          <a:graphicData uri="http://schemas.openxmlformats.org/drawingml/2006/table">
            <a:tbl>
              <a:tblPr firstRow="1" bandRow="1">
                <a:tableStyleId>{2D5ABB26-0587-4C30-8999-92F81FD0307C}</a:tableStyleId>
              </a:tblPr>
              <a:tblGrid>
                <a:gridCol w="437964"/>
                <a:gridCol w="437964"/>
                <a:gridCol w="437964"/>
                <a:gridCol w="437964"/>
                <a:gridCol w="437964"/>
                <a:gridCol w="437964"/>
              </a:tblGrid>
              <a:tr h="370840">
                <a:tc>
                  <a:txBody>
                    <a:bodyPr/>
                    <a:lstStyle/>
                    <a:p>
                      <a:pPr algn="ctr"/>
                      <a:r>
                        <a:rPr lang="en-US" sz="2800" b="1" dirty="0" smtClean="0">
                          <a:solidFill>
                            <a:srgbClr val="C00000"/>
                          </a:solidFill>
                        </a:rPr>
                        <a:t>0</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800" b="1" dirty="0" smtClean="0">
                          <a:solidFill>
                            <a:srgbClr val="C00000"/>
                          </a:solidFill>
                        </a:rPr>
                        <a:t>,</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800" b="1" dirty="0" smtClean="0">
                          <a:solidFill>
                            <a:srgbClr val="C00000"/>
                          </a:solidFill>
                        </a:rPr>
                        <a:t>6</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9" name="Picture 7"/>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Lst>
          </a:blip>
          <a:srcRect/>
          <a:stretch>
            <a:fillRect/>
          </a:stretch>
        </p:blipFill>
        <p:spPr bwMode="auto">
          <a:xfrm>
            <a:off x="2580928" y="332656"/>
            <a:ext cx="6588224" cy="937293"/>
          </a:xfrm>
          <a:prstGeom prst="rect">
            <a:avLst/>
          </a:prstGeom>
          <a:noFill/>
          <a:ln>
            <a:noFill/>
          </a:ln>
        </p:spPr>
      </p:pic>
      <p:pic>
        <p:nvPicPr>
          <p:cNvPr id="94210" name="Picture 2" descr="G:\00. my_site\page1_EGE\КАРТИНКИ ОТКР БАНКА\Картинки ЕГЭ В6 планиметрия\i3644.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1556792"/>
            <a:ext cx="2232248" cy="29362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Объект 10"/>
          <p:cNvGraphicFramePr>
            <a:graphicFrameLocks noChangeAspect="1"/>
          </p:cNvGraphicFramePr>
          <p:nvPr>
            <p:extLst>
              <p:ext uri="{D42A27DB-BD31-4B8C-83A1-F6EECF244321}">
                <p14:modId xmlns:p14="http://schemas.microsoft.com/office/powerpoint/2010/main" val="3035293489"/>
              </p:ext>
            </p:extLst>
          </p:nvPr>
        </p:nvGraphicFramePr>
        <p:xfrm>
          <a:off x="3563888" y="2175105"/>
          <a:ext cx="3351213" cy="400050"/>
        </p:xfrm>
        <a:graphic>
          <a:graphicData uri="http://schemas.openxmlformats.org/presentationml/2006/ole">
            <mc:AlternateContent xmlns:mc="http://schemas.openxmlformats.org/markup-compatibility/2006">
              <mc:Choice xmlns:v="urn:schemas-microsoft-com:vml" Requires="v">
                <p:oleObj spid="_x0000_s94226" name="Формула" r:id="rId6" imgW="1701720" imgH="203040" progId="Equation.3">
                  <p:embed/>
                </p:oleObj>
              </mc:Choice>
              <mc:Fallback>
                <p:oleObj name="Формула" r:id="rId6" imgW="1701720" imgH="203040" progId="Equation.3">
                  <p:embed/>
                  <p:pic>
                    <p:nvPicPr>
                      <p:cNvPr id="0" name="Object 5"/>
                      <p:cNvPicPr>
                        <a:picLocks noChangeAspect="1" noChangeArrowheads="1"/>
                      </p:cNvPicPr>
                      <p:nvPr/>
                    </p:nvPicPr>
                    <p:blipFill>
                      <a:blip r:embed="rId7"/>
                      <a:srcRect/>
                      <a:stretch>
                        <a:fillRect/>
                      </a:stretch>
                    </p:blipFill>
                    <p:spPr bwMode="auto">
                      <a:xfrm>
                        <a:off x="3563888" y="2175105"/>
                        <a:ext cx="335121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1328988496"/>
              </p:ext>
            </p:extLst>
          </p:nvPr>
        </p:nvGraphicFramePr>
        <p:xfrm>
          <a:off x="3563888" y="2843138"/>
          <a:ext cx="4092575" cy="1377950"/>
        </p:xfrm>
        <a:graphic>
          <a:graphicData uri="http://schemas.openxmlformats.org/presentationml/2006/ole">
            <mc:AlternateContent xmlns:mc="http://schemas.openxmlformats.org/markup-compatibility/2006">
              <mc:Choice xmlns:v="urn:schemas-microsoft-com:vml" Requires="v">
                <p:oleObj spid="_x0000_s94227" name="Формула" r:id="rId8" imgW="2323800" imgH="749160" progId="Equation.3">
                  <p:embed/>
                </p:oleObj>
              </mc:Choice>
              <mc:Fallback>
                <p:oleObj name="Формула" r:id="rId8" imgW="2323800" imgH="749160" progId="Equation.3">
                  <p:embed/>
                  <p:pic>
                    <p:nvPicPr>
                      <p:cNvPr id="0" name="Object 9"/>
                      <p:cNvPicPr>
                        <a:picLocks noChangeAspect="1" noChangeArrowheads="1"/>
                      </p:cNvPicPr>
                      <p:nvPr/>
                    </p:nvPicPr>
                    <p:blipFill>
                      <a:blip r:embed="rId9"/>
                      <a:srcRect/>
                      <a:stretch>
                        <a:fillRect/>
                      </a:stretch>
                    </p:blipFill>
                    <p:spPr bwMode="auto">
                      <a:xfrm>
                        <a:off x="3563888" y="2843138"/>
                        <a:ext cx="4092575" cy="137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 name="Объект 12"/>
          <p:cNvGraphicFramePr>
            <a:graphicFrameLocks noChangeAspect="1"/>
          </p:cNvGraphicFramePr>
          <p:nvPr>
            <p:extLst>
              <p:ext uri="{D42A27DB-BD31-4B8C-83A1-F6EECF244321}">
                <p14:modId xmlns:p14="http://schemas.microsoft.com/office/powerpoint/2010/main" val="2723088811"/>
              </p:ext>
            </p:extLst>
          </p:nvPr>
        </p:nvGraphicFramePr>
        <p:xfrm>
          <a:off x="3419872" y="4564010"/>
          <a:ext cx="4672013" cy="842963"/>
        </p:xfrm>
        <a:graphic>
          <a:graphicData uri="http://schemas.openxmlformats.org/presentationml/2006/ole">
            <mc:AlternateContent xmlns:mc="http://schemas.openxmlformats.org/markup-compatibility/2006">
              <mc:Choice xmlns:v="urn:schemas-microsoft-com:vml" Requires="v">
                <p:oleObj spid="_x0000_s94228" name="Формула" r:id="rId10" imgW="2184400" imgH="393700" progId="Equation.3">
                  <p:embed/>
                </p:oleObj>
              </mc:Choice>
              <mc:Fallback>
                <p:oleObj name="Формула" r:id="rId10" imgW="2184400" imgH="393700"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19872" y="4564010"/>
                        <a:ext cx="4672013" cy="84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30" name="Прямая соединительная линия 29"/>
          <p:cNvCxnSpPr/>
          <p:nvPr/>
        </p:nvCxnSpPr>
        <p:spPr>
          <a:xfrm>
            <a:off x="251520" y="4221088"/>
            <a:ext cx="2448272" cy="0"/>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01426" y="2584283"/>
            <a:ext cx="1320327" cy="461665"/>
          </a:xfrm>
          <a:prstGeom prst="rect">
            <a:avLst/>
          </a:prstGeom>
          <a:noFill/>
        </p:spPr>
        <p:txBody>
          <a:bodyPr wrap="square" rtlCol="0">
            <a:spAutoFit/>
          </a:bodyPr>
          <a:lstStyle/>
          <a:p>
            <a:r>
              <a:rPr lang="ru-RU" sz="2400" b="1" dirty="0" smtClean="0">
                <a:solidFill>
                  <a:srgbClr val="0066FF"/>
                </a:solidFill>
              </a:rPr>
              <a:t>АС=</a:t>
            </a:r>
            <a:r>
              <a:rPr lang="en-US" sz="2400" b="1" dirty="0" smtClean="0">
                <a:solidFill>
                  <a:srgbClr val="0066FF"/>
                </a:solidFill>
              </a:rPr>
              <a:t>25</a:t>
            </a:r>
            <a:endParaRPr lang="ru-RU" sz="2400" b="1" dirty="0">
              <a:solidFill>
                <a:srgbClr val="0066FF"/>
              </a:solidFill>
            </a:endParaRPr>
          </a:p>
        </p:txBody>
      </p:sp>
      <p:sp>
        <p:nvSpPr>
          <p:cNvPr id="32" name="TextBox 31"/>
          <p:cNvSpPr txBox="1"/>
          <p:nvPr/>
        </p:nvSpPr>
        <p:spPr>
          <a:xfrm>
            <a:off x="715616" y="4407494"/>
            <a:ext cx="1284323" cy="461665"/>
          </a:xfrm>
          <a:prstGeom prst="rect">
            <a:avLst/>
          </a:prstGeom>
          <a:noFill/>
        </p:spPr>
        <p:txBody>
          <a:bodyPr wrap="square" rtlCol="0">
            <a:spAutoFit/>
          </a:bodyPr>
          <a:lstStyle/>
          <a:p>
            <a:r>
              <a:rPr lang="ru-RU" sz="2400" b="1" dirty="0" smtClean="0">
                <a:solidFill>
                  <a:srgbClr val="0066FF"/>
                </a:solidFill>
              </a:rPr>
              <a:t>АН=</a:t>
            </a:r>
            <a:r>
              <a:rPr lang="en-US" sz="2400" b="1" dirty="0" smtClean="0">
                <a:solidFill>
                  <a:srgbClr val="0066FF"/>
                </a:solidFill>
              </a:rPr>
              <a:t>20</a:t>
            </a:r>
            <a:endParaRPr lang="ru-RU" sz="2400" b="1" dirty="0">
              <a:solidFill>
                <a:srgbClr val="0066FF"/>
              </a:solidFill>
            </a:endParaRPr>
          </a:p>
        </p:txBody>
      </p:sp>
      <p:cxnSp>
        <p:nvCxnSpPr>
          <p:cNvPr id="33" name="Прямая соединительная линия 32"/>
          <p:cNvCxnSpPr/>
          <p:nvPr/>
        </p:nvCxnSpPr>
        <p:spPr>
          <a:xfrm>
            <a:off x="2003895" y="1844824"/>
            <a:ext cx="0" cy="2289578"/>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015716" y="4221088"/>
            <a:ext cx="479873" cy="461665"/>
          </a:xfrm>
          <a:prstGeom prst="rect">
            <a:avLst/>
          </a:prstGeom>
          <a:noFill/>
        </p:spPr>
        <p:txBody>
          <a:bodyPr wrap="square" rtlCol="0">
            <a:spAutoFit/>
          </a:bodyPr>
          <a:lstStyle/>
          <a:p>
            <a:r>
              <a:rPr lang="ru-RU" sz="2400" b="1" dirty="0">
                <a:solidFill>
                  <a:srgbClr val="C00000"/>
                </a:solidFill>
              </a:rPr>
              <a:t>Н</a:t>
            </a:r>
          </a:p>
        </p:txBody>
      </p:sp>
      <p:sp>
        <p:nvSpPr>
          <p:cNvPr id="35" name="TextBox 34"/>
          <p:cNvSpPr txBox="1"/>
          <p:nvPr/>
        </p:nvSpPr>
        <p:spPr>
          <a:xfrm>
            <a:off x="161489" y="3742257"/>
            <a:ext cx="479873" cy="461665"/>
          </a:xfrm>
          <a:prstGeom prst="rect">
            <a:avLst/>
          </a:prstGeom>
          <a:noFill/>
        </p:spPr>
        <p:txBody>
          <a:bodyPr wrap="square" rtlCol="0">
            <a:spAutoFit/>
          </a:bodyPr>
          <a:lstStyle/>
          <a:p>
            <a:r>
              <a:rPr lang="en-US" sz="2400" b="1" dirty="0" smtClean="0">
                <a:solidFill>
                  <a:srgbClr val="C00000"/>
                </a:solidFill>
              </a:rPr>
              <a:t>D</a:t>
            </a:r>
            <a:endParaRPr lang="ru-RU" sz="2400" b="1" dirty="0">
              <a:solidFill>
                <a:srgbClr val="C00000"/>
              </a:solidFill>
            </a:endParaRPr>
          </a:p>
        </p:txBody>
      </p:sp>
      <p:sp>
        <p:nvSpPr>
          <p:cNvPr id="36" name="Арка 35"/>
          <p:cNvSpPr/>
          <p:nvPr/>
        </p:nvSpPr>
        <p:spPr>
          <a:xfrm rot="19085237">
            <a:off x="1016238" y="3815523"/>
            <a:ext cx="468338" cy="36825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7" name="Арка 36"/>
          <p:cNvSpPr/>
          <p:nvPr/>
        </p:nvSpPr>
        <p:spPr>
          <a:xfrm rot="2493074">
            <a:off x="1357777" y="3912312"/>
            <a:ext cx="379773" cy="291513"/>
          </a:xfrm>
          <a:prstGeom prst="blockArc">
            <a:avLst/>
          </a:prstGeom>
          <a:solidFill>
            <a:srgbClr val="0033CC"/>
          </a:solid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620038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87824" y="1844824"/>
            <a:ext cx="6012160" cy="4464496"/>
          </a:xfrm>
          <a:prstGeom prst="rect">
            <a:avLst/>
          </a:prstGeom>
          <a:solidFill>
            <a:srgbClr val="6CE4F4">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5" name="Заголовок 1"/>
          <p:cNvSpPr>
            <a:spLocks noGrp="1"/>
          </p:cNvSpPr>
          <p:nvPr>
            <p:ph type="title"/>
          </p:nvPr>
        </p:nvSpPr>
        <p:spPr>
          <a:xfrm>
            <a:off x="107504" y="22895"/>
            <a:ext cx="2592288" cy="922114"/>
          </a:xfrm>
        </p:spPr>
        <p:txBody>
          <a:bodyPr>
            <a:normAutofit/>
          </a:bodyPr>
          <a:lstStyle/>
          <a:p>
            <a:r>
              <a:rPr lang="ru-RU" sz="3200" b="1" dirty="0" smtClean="0">
                <a:solidFill>
                  <a:srgbClr val="C00000"/>
                </a:solidFill>
              </a:rPr>
              <a:t>Задание №</a:t>
            </a:r>
            <a:r>
              <a:rPr lang="en-US" sz="3200" b="1" dirty="0" smtClean="0">
                <a:solidFill>
                  <a:srgbClr val="C00000"/>
                </a:solidFill>
              </a:rPr>
              <a:t>8</a:t>
            </a:r>
            <a:endParaRPr lang="ru-RU" sz="3200" b="1" dirty="0">
              <a:solidFill>
                <a:srgbClr val="C00000"/>
              </a:solidFill>
            </a:endParaRPr>
          </a:p>
        </p:txBody>
      </p:sp>
      <p:sp>
        <p:nvSpPr>
          <p:cNvPr id="9" name="TextBox 8"/>
          <p:cNvSpPr txBox="1"/>
          <p:nvPr/>
        </p:nvSpPr>
        <p:spPr>
          <a:xfrm>
            <a:off x="251520" y="5157192"/>
            <a:ext cx="2232248" cy="707886"/>
          </a:xfrm>
          <a:prstGeom prst="rect">
            <a:avLst/>
          </a:prstGeom>
          <a:noFill/>
        </p:spPr>
        <p:txBody>
          <a:bodyPr wrap="square" rtlCol="0">
            <a:spAutoFit/>
          </a:bodyPr>
          <a:lstStyle/>
          <a:p>
            <a:r>
              <a:rPr lang="ru-RU" sz="4000" dirty="0">
                <a:solidFill>
                  <a:prstClr val="black"/>
                </a:solidFill>
                <a:effectLst>
                  <a:outerShdw blurRad="38100" dist="38100" dir="2700000" algn="tl">
                    <a:srgbClr val="000000">
                      <a:alpha val="43137"/>
                    </a:srgbClr>
                  </a:outerShdw>
                </a:effectLst>
              </a:rPr>
              <a:t>Ответ.</a:t>
            </a:r>
          </a:p>
        </p:txBody>
      </p:sp>
      <p:graphicFrame>
        <p:nvGraphicFramePr>
          <p:cNvPr id="10" name="Таблица 9"/>
          <p:cNvGraphicFramePr>
            <a:graphicFrameLocks noGrp="1"/>
          </p:cNvGraphicFramePr>
          <p:nvPr>
            <p:extLst>
              <p:ext uri="{D42A27DB-BD31-4B8C-83A1-F6EECF244321}">
                <p14:modId xmlns:p14="http://schemas.microsoft.com/office/powerpoint/2010/main" val="2577975066"/>
              </p:ext>
            </p:extLst>
          </p:nvPr>
        </p:nvGraphicFramePr>
        <p:xfrm>
          <a:off x="179512" y="5877272"/>
          <a:ext cx="2627784" cy="518160"/>
        </p:xfrm>
        <a:graphic>
          <a:graphicData uri="http://schemas.openxmlformats.org/drawingml/2006/table">
            <a:tbl>
              <a:tblPr firstRow="1" bandRow="1">
                <a:tableStyleId>{2D5ABB26-0587-4C30-8999-92F81FD0307C}</a:tableStyleId>
              </a:tblPr>
              <a:tblGrid>
                <a:gridCol w="437964"/>
                <a:gridCol w="437964"/>
                <a:gridCol w="437964"/>
                <a:gridCol w="437964"/>
                <a:gridCol w="437964"/>
                <a:gridCol w="437964"/>
              </a:tblGrid>
              <a:tr h="370840">
                <a:tc>
                  <a:txBody>
                    <a:bodyPr/>
                    <a:lstStyle/>
                    <a:p>
                      <a:pPr algn="ctr"/>
                      <a:r>
                        <a:rPr lang="en-US" sz="2800" b="1" dirty="0" smtClean="0">
                          <a:solidFill>
                            <a:srgbClr val="C00000"/>
                          </a:solidFill>
                        </a:rPr>
                        <a:t>5</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800" b="1" dirty="0" smtClean="0">
                          <a:solidFill>
                            <a:srgbClr val="C00000"/>
                          </a:solidFill>
                        </a:rPr>
                        <a:t>1</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952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908720"/>
            <a:ext cx="8856984"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523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2204864"/>
            <a:ext cx="3168352" cy="237626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6" name="Объект 5"/>
          <p:cNvGraphicFramePr>
            <a:graphicFrameLocks noChangeAspect="1"/>
          </p:cNvGraphicFramePr>
          <p:nvPr>
            <p:extLst>
              <p:ext uri="{D42A27DB-BD31-4B8C-83A1-F6EECF244321}">
                <p14:modId xmlns:p14="http://schemas.microsoft.com/office/powerpoint/2010/main" val="4168498561"/>
              </p:ext>
            </p:extLst>
          </p:nvPr>
        </p:nvGraphicFramePr>
        <p:xfrm>
          <a:off x="4067944" y="2204864"/>
          <a:ext cx="4608351" cy="2530276"/>
        </p:xfrm>
        <a:graphic>
          <a:graphicData uri="http://schemas.openxmlformats.org/presentationml/2006/ole">
            <mc:AlternateContent xmlns:mc="http://schemas.openxmlformats.org/markup-compatibility/2006">
              <mc:Choice xmlns:v="urn:schemas-microsoft-com:vml" Requires="v">
                <p:oleObj spid="_x0000_s95240" name="Формула" r:id="rId5" imgW="1663700" imgH="914400" progId="Equation.3">
                  <p:embed/>
                </p:oleObj>
              </mc:Choice>
              <mc:Fallback>
                <p:oleObj name="Формула" r:id="rId5" imgW="1663700" imgH="9144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944" y="2204864"/>
                        <a:ext cx="4608351" cy="2530276"/>
                      </a:xfrm>
                      <a:prstGeom prst="rect">
                        <a:avLst/>
                      </a:prstGeom>
                      <a:noFill/>
                      <a:ln>
                        <a:noFill/>
                      </a:ln>
                      <a:effectLst/>
                    </p:spPr>
                  </p:pic>
                </p:oleObj>
              </mc:Fallback>
            </mc:AlternateContent>
          </a:graphicData>
        </a:graphic>
      </p:graphicFrame>
      <p:sp>
        <p:nvSpPr>
          <p:cNvPr id="25" name="TextBox 24"/>
          <p:cNvSpPr txBox="1"/>
          <p:nvPr/>
        </p:nvSpPr>
        <p:spPr>
          <a:xfrm>
            <a:off x="2345642" y="3830197"/>
            <a:ext cx="786198" cy="461665"/>
          </a:xfrm>
          <a:prstGeom prst="rect">
            <a:avLst/>
          </a:prstGeom>
          <a:noFill/>
        </p:spPr>
        <p:txBody>
          <a:bodyPr wrap="square" rtlCol="0">
            <a:spAutoFit/>
          </a:bodyPr>
          <a:lstStyle/>
          <a:p>
            <a:r>
              <a:rPr lang="en-US" sz="2400" b="1" dirty="0" smtClean="0">
                <a:solidFill>
                  <a:srgbClr val="0066FF"/>
                </a:solidFill>
              </a:rPr>
              <a:t>85</a:t>
            </a:r>
            <a:r>
              <a:rPr lang="en-US" sz="2400" b="1" dirty="0" smtClean="0">
                <a:solidFill>
                  <a:srgbClr val="0066FF"/>
                </a:solidFill>
                <a:latin typeface="Calibri"/>
                <a:cs typeface="Calibri"/>
              </a:rPr>
              <a:t>⁰</a:t>
            </a:r>
            <a:endParaRPr lang="ru-RU" sz="2400" b="1" dirty="0">
              <a:solidFill>
                <a:srgbClr val="0066FF"/>
              </a:solidFill>
            </a:endParaRPr>
          </a:p>
        </p:txBody>
      </p:sp>
      <p:sp>
        <p:nvSpPr>
          <p:cNvPr id="26" name="TextBox 25"/>
          <p:cNvSpPr txBox="1"/>
          <p:nvPr/>
        </p:nvSpPr>
        <p:spPr>
          <a:xfrm>
            <a:off x="947417" y="3846239"/>
            <a:ext cx="1320327" cy="461665"/>
          </a:xfrm>
          <a:prstGeom prst="rect">
            <a:avLst/>
          </a:prstGeom>
          <a:noFill/>
        </p:spPr>
        <p:txBody>
          <a:bodyPr wrap="square" rtlCol="0">
            <a:spAutoFit/>
          </a:bodyPr>
          <a:lstStyle/>
          <a:p>
            <a:r>
              <a:rPr lang="en-US" sz="2400" b="1" dirty="0" smtClean="0">
                <a:solidFill>
                  <a:srgbClr val="0066FF"/>
                </a:solidFill>
              </a:rPr>
              <a:t>2x</a:t>
            </a:r>
            <a:endParaRPr lang="ru-RU" sz="2400" b="1" dirty="0">
              <a:solidFill>
                <a:srgbClr val="0066FF"/>
              </a:solidFill>
            </a:endParaRPr>
          </a:p>
        </p:txBody>
      </p:sp>
      <p:sp>
        <p:nvSpPr>
          <p:cNvPr id="27" name="TextBox 26"/>
          <p:cNvSpPr txBox="1"/>
          <p:nvPr/>
        </p:nvSpPr>
        <p:spPr>
          <a:xfrm>
            <a:off x="1955529" y="2815115"/>
            <a:ext cx="1320327" cy="461665"/>
          </a:xfrm>
          <a:prstGeom prst="rect">
            <a:avLst/>
          </a:prstGeom>
          <a:noFill/>
        </p:spPr>
        <p:txBody>
          <a:bodyPr wrap="square" rtlCol="0">
            <a:spAutoFit/>
          </a:bodyPr>
          <a:lstStyle/>
          <a:p>
            <a:r>
              <a:rPr lang="en-US" sz="2400" b="1" dirty="0" smtClean="0">
                <a:solidFill>
                  <a:srgbClr val="0066FF"/>
                </a:solidFill>
              </a:rPr>
              <a:t>3x</a:t>
            </a:r>
            <a:endParaRPr lang="ru-RU" sz="2400" b="1" dirty="0">
              <a:solidFill>
                <a:srgbClr val="0066FF"/>
              </a:solidFill>
            </a:endParaRPr>
          </a:p>
        </p:txBody>
      </p:sp>
    </p:spTree>
    <p:extLst>
      <p:ext uri="{BB962C8B-B14F-4D97-AF65-F5344CB8AC3E}">
        <p14:creationId xmlns:p14="http://schemas.microsoft.com/office/powerpoint/2010/main" val="32539408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ru-RU"/>
          </a:p>
        </p:txBody>
      </p:sp>
    </p:spTree>
    <p:extLst>
      <p:ext uri="{BB962C8B-B14F-4D97-AF65-F5344CB8AC3E}">
        <p14:creationId xmlns:p14="http://schemas.microsoft.com/office/powerpoint/2010/main" val="3197953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077" name="Rectangle 5"/>
          <p:cNvSpPr>
            <a:spLocks noGrp="1" noChangeArrowheads="1"/>
          </p:cNvSpPr>
          <p:nvPr>
            <p:ph sz="quarter" idx="1"/>
          </p:nvPr>
        </p:nvSpPr>
        <p:spPr>
          <a:xfrm>
            <a:off x="-5828" y="260648"/>
            <a:ext cx="6810075" cy="1008112"/>
          </a:xfrm>
        </p:spPr>
        <p:txBody>
          <a:bodyPr>
            <a:normAutofit/>
          </a:bodyPr>
          <a:lstStyle/>
          <a:p>
            <a:pPr eaLnBrk="1" hangingPunct="1">
              <a:buFontTx/>
              <a:buNone/>
              <a:defRPr/>
            </a:pPr>
            <a:r>
              <a:rPr lang="ru-RU" sz="2400" dirty="0" smtClean="0"/>
              <a:t>  </a:t>
            </a:r>
            <a:r>
              <a:rPr lang="ru-RU" sz="2400" b="1" dirty="0" smtClean="0"/>
              <a:t> 1.   </a:t>
            </a:r>
            <a:r>
              <a:rPr lang="ru-RU" sz="2400" u="sng" dirty="0" smtClean="0"/>
              <a:t>В прямоугольном треугольнике </a:t>
            </a:r>
            <a:r>
              <a:rPr lang="ru-RU" sz="2400" dirty="0" smtClean="0"/>
              <a:t>квадрат гипотенузы равен сумме квадратов катетов </a:t>
            </a:r>
          </a:p>
        </p:txBody>
      </p:sp>
      <p:graphicFrame>
        <p:nvGraphicFramePr>
          <p:cNvPr id="14342" name="Object 6"/>
          <p:cNvGraphicFramePr>
            <a:graphicFrameLocks noChangeAspect="1"/>
          </p:cNvGraphicFramePr>
          <p:nvPr>
            <p:extLst>
              <p:ext uri="{D42A27DB-BD31-4B8C-83A1-F6EECF244321}">
                <p14:modId xmlns:p14="http://schemas.microsoft.com/office/powerpoint/2010/main" val="1064707393"/>
              </p:ext>
            </p:extLst>
          </p:nvPr>
        </p:nvGraphicFramePr>
        <p:xfrm>
          <a:off x="6660232" y="332656"/>
          <a:ext cx="2177492" cy="504056"/>
        </p:xfrm>
        <a:graphic>
          <a:graphicData uri="http://schemas.openxmlformats.org/presentationml/2006/ole">
            <mc:AlternateContent xmlns:mc="http://schemas.openxmlformats.org/markup-compatibility/2006">
              <mc:Choice xmlns:v="urn:schemas-microsoft-com:vml" Requires="v">
                <p:oleObj spid="_x0000_s1148" name="Формула" r:id="rId5" imgW="787058" imgH="203112" progId="Equation.3">
                  <p:embed/>
                </p:oleObj>
              </mc:Choice>
              <mc:Fallback>
                <p:oleObj name="Формула" r:id="rId5" imgW="787058" imgH="20311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60232" y="332656"/>
                        <a:ext cx="2177492" cy="504056"/>
                      </a:xfrm>
                      <a:prstGeom prst="rect">
                        <a:avLst/>
                      </a:prstGeom>
                      <a:noFill/>
                      <a:ln>
                        <a:solidFill>
                          <a:schemeClr val="accent1"/>
                        </a:solidFill>
                      </a:ln>
                      <a:extLst/>
                    </p:spPr>
                  </p:pic>
                </p:oleObj>
              </mc:Fallback>
            </mc:AlternateContent>
          </a:graphicData>
        </a:graphic>
      </p:graphicFrame>
      <p:pic>
        <p:nvPicPr>
          <p:cNvPr id="14344" name="Picture 8"/>
          <p:cNvPicPr>
            <a:picLocks noChangeAspect="1" noChangeArrowheads="1"/>
          </p:cNvPicPr>
          <p:nvPr/>
        </p:nvPicPr>
        <p:blipFill>
          <a:blip r:embed="rId7" cstate="print"/>
          <a:srcRect/>
          <a:stretch>
            <a:fillRect/>
          </a:stretch>
        </p:blipFill>
        <p:spPr bwMode="auto">
          <a:xfrm>
            <a:off x="251520" y="4323786"/>
            <a:ext cx="3273362" cy="2057542"/>
          </a:xfrm>
          <a:prstGeom prst="rect">
            <a:avLst/>
          </a:prstGeom>
          <a:ln>
            <a:noFill/>
          </a:ln>
          <a:effectLst>
            <a:outerShdw blurRad="292100" dist="139700" dir="2700000" algn="tl" rotWithShape="0">
              <a:srgbClr val="333333">
                <a:alpha val="65000"/>
              </a:srgbClr>
            </a:outerShdw>
          </a:effectLst>
        </p:spPr>
      </p:pic>
      <p:graphicFrame>
        <p:nvGraphicFramePr>
          <p:cNvPr id="4" name="Объект 3"/>
          <p:cNvGraphicFramePr>
            <a:graphicFrameLocks noChangeAspect="1"/>
          </p:cNvGraphicFramePr>
          <p:nvPr>
            <p:extLst>
              <p:ext uri="{D42A27DB-BD31-4B8C-83A1-F6EECF244321}">
                <p14:modId xmlns:p14="http://schemas.microsoft.com/office/powerpoint/2010/main" val="2100027565"/>
              </p:ext>
            </p:extLst>
          </p:nvPr>
        </p:nvGraphicFramePr>
        <p:xfrm>
          <a:off x="683568" y="1268760"/>
          <a:ext cx="1500061" cy="792088"/>
        </p:xfrm>
        <a:graphic>
          <a:graphicData uri="http://schemas.openxmlformats.org/presentationml/2006/ole">
            <mc:AlternateContent xmlns:mc="http://schemas.openxmlformats.org/markup-compatibility/2006">
              <mc:Choice xmlns:v="urn:schemas-microsoft-com:vml" Requires="v">
                <p:oleObj spid="_x0000_s1149" name="Формула" r:id="rId8" imgW="736280" imgH="393529" progId="Equation.3">
                  <p:embed/>
                </p:oleObj>
              </mc:Choice>
              <mc:Fallback>
                <p:oleObj name="Формула" r:id="rId8" imgW="736280" imgH="393529" progId="Equation.3">
                  <p:embed/>
                  <p:pic>
                    <p:nvPicPr>
                      <p:cNvPr id="0" name="Object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3568" y="1268760"/>
                        <a:ext cx="1500061" cy="792088"/>
                      </a:xfrm>
                      <a:prstGeom prst="rect">
                        <a:avLst/>
                      </a:prstGeom>
                      <a:blipFill dpi="0" rotWithShape="0">
                        <a:blip r:embed="rId10"/>
                        <a:srcRect/>
                        <a:tile tx="0" ty="0" sx="100000" sy="100000" flip="none" algn="tl"/>
                      </a:blipFill>
                      <a:ln w="12700">
                        <a:solidFill>
                          <a:srgbClr val="0066FF"/>
                        </a:solidFill>
                        <a:miter lim="800000"/>
                        <a:headEnd/>
                        <a:tailEnd/>
                      </a:ln>
                    </p:spPr>
                  </p:pic>
                </p:oleObj>
              </mc:Fallback>
            </mc:AlternateContent>
          </a:graphicData>
        </a:graphic>
      </p:graphicFrame>
      <p:graphicFrame>
        <p:nvGraphicFramePr>
          <p:cNvPr id="5" name="Объект 4"/>
          <p:cNvGraphicFramePr>
            <a:graphicFrameLocks noChangeAspect="1"/>
          </p:cNvGraphicFramePr>
          <p:nvPr>
            <p:extLst>
              <p:ext uri="{D42A27DB-BD31-4B8C-83A1-F6EECF244321}">
                <p14:modId xmlns:p14="http://schemas.microsoft.com/office/powerpoint/2010/main" val="4089040665"/>
              </p:ext>
            </p:extLst>
          </p:nvPr>
        </p:nvGraphicFramePr>
        <p:xfrm>
          <a:off x="2411760" y="1245598"/>
          <a:ext cx="3957670" cy="792088"/>
        </p:xfrm>
        <a:graphic>
          <a:graphicData uri="http://schemas.openxmlformats.org/presentationml/2006/ole">
            <mc:AlternateContent xmlns:mc="http://schemas.openxmlformats.org/markup-compatibility/2006">
              <mc:Choice xmlns:v="urn:schemas-microsoft-com:vml" Requires="v">
                <p:oleObj spid="_x0000_s1150" name="Формула" r:id="rId11" imgW="2095500" imgH="419100" progId="Equation.3">
                  <p:embed/>
                </p:oleObj>
              </mc:Choice>
              <mc:Fallback>
                <p:oleObj name="Формула" r:id="rId11" imgW="2095500" imgH="419100" progId="Equation.3">
                  <p:embed/>
                  <p:pic>
                    <p:nvPicPr>
                      <p:cNvPr id="0" name="Object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11760" y="1245598"/>
                        <a:ext cx="3957670" cy="792088"/>
                      </a:xfrm>
                      <a:prstGeom prst="rect">
                        <a:avLst/>
                      </a:prstGeom>
                      <a:noFill/>
                      <a:ln>
                        <a:noFill/>
                      </a:ln>
                    </p:spPr>
                  </p:pic>
                </p:oleObj>
              </mc:Fallback>
            </mc:AlternateContent>
          </a:graphicData>
        </a:graphic>
      </p:graphicFrame>
      <p:sp>
        <p:nvSpPr>
          <p:cNvPr id="6" name="Прямоугольник 5"/>
          <p:cNvSpPr/>
          <p:nvPr/>
        </p:nvSpPr>
        <p:spPr>
          <a:xfrm>
            <a:off x="90003" y="1262900"/>
            <a:ext cx="611065" cy="461665"/>
          </a:xfrm>
          <a:prstGeom prst="rect">
            <a:avLst/>
          </a:prstGeom>
        </p:spPr>
        <p:txBody>
          <a:bodyPr wrap="none">
            <a:spAutoFit/>
          </a:bodyPr>
          <a:lstStyle/>
          <a:p>
            <a:r>
              <a:rPr lang="ru-RU" sz="2400" b="1" dirty="0" smtClean="0"/>
              <a:t> 2. </a:t>
            </a:r>
            <a:endParaRPr lang="ru-RU" sz="2400" dirty="0"/>
          </a:p>
        </p:txBody>
      </p:sp>
      <p:graphicFrame>
        <p:nvGraphicFramePr>
          <p:cNvPr id="9" name="Объект 8" descr="Голубая тисненая бумага"/>
          <p:cNvGraphicFramePr>
            <a:graphicFrameLocks noChangeAspect="1"/>
          </p:cNvGraphicFramePr>
          <p:nvPr>
            <p:extLst>
              <p:ext uri="{D42A27DB-BD31-4B8C-83A1-F6EECF244321}">
                <p14:modId xmlns:p14="http://schemas.microsoft.com/office/powerpoint/2010/main" val="2183656889"/>
              </p:ext>
            </p:extLst>
          </p:nvPr>
        </p:nvGraphicFramePr>
        <p:xfrm>
          <a:off x="683568" y="2204863"/>
          <a:ext cx="1527721" cy="779730"/>
        </p:xfrm>
        <a:graphic>
          <a:graphicData uri="http://schemas.openxmlformats.org/presentationml/2006/ole">
            <mc:AlternateContent xmlns:mc="http://schemas.openxmlformats.org/markup-compatibility/2006">
              <mc:Choice xmlns:v="urn:schemas-microsoft-com:vml" Requires="v">
                <p:oleObj spid="_x0000_s1151" name="Формула" r:id="rId13" imgW="761669" imgH="393529" progId="Equation.3">
                  <p:embed/>
                </p:oleObj>
              </mc:Choice>
              <mc:Fallback>
                <p:oleObj name="Формула" r:id="rId13" imgW="761669" imgH="393529" progId="Equation.3">
                  <p:embed/>
                  <p:pic>
                    <p:nvPicPr>
                      <p:cNvPr id="0" name="Object 4" descr="Голубая тисненая бумага"/>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3568" y="2204863"/>
                        <a:ext cx="1527721" cy="779730"/>
                      </a:xfrm>
                      <a:prstGeom prst="rect">
                        <a:avLst/>
                      </a:prstGeom>
                      <a:blipFill dpi="0" rotWithShape="0">
                        <a:blip r:embed="rId10"/>
                        <a:srcRect/>
                        <a:tile tx="0" ty="0" sx="100000" sy="100000" flip="none" algn="tl"/>
                      </a:blipFill>
                      <a:ln w="12700">
                        <a:solidFill>
                          <a:srgbClr val="0066FF"/>
                        </a:solidFill>
                        <a:miter lim="800000"/>
                        <a:headEnd/>
                        <a:tailEnd/>
                      </a:ln>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1683800551"/>
              </p:ext>
            </p:extLst>
          </p:nvPr>
        </p:nvGraphicFramePr>
        <p:xfrm>
          <a:off x="2411760" y="2132856"/>
          <a:ext cx="3358066" cy="792088"/>
        </p:xfrm>
        <a:graphic>
          <a:graphicData uri="http://schemas.openxmlformats.org/presentationml/2006/ole">
            <mc:AlternateContent xmlns:mc="http://schemas.openxmlformats.org/markup-compatibility/2006">
              <mc:Choice xmlns:v="urn:schemas-microsoft-com:vml" Requires="v">
                <p:oleObj spid="_x0000_s1152" name="Формула" r:id="rId15" imgW="1778000" imgH="419100" progId="Equation.3">
                  <p:embed/>
                </p:oleObj>
              </mc:Choice>
              <mc:Fallback>
                <p:oleObj name="Формула" r:id="rId15" imgW="1778000" imgH="419100" progId="Equation.3">
                  <p:embed/>
                  <p:pic>
                    <p:nvPicPr>
                      <p:cNvPr id="0" name="Object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11760" y="2132856"/>
                        <a:ext cx="3358066" cy="792088"/>
                      </a:xfrm>
                      <a:prstGeom prst="rect">
                        <a:avLst/>
                      </a:prstGeom>
                      <a:noFill/>
                      <a:ln>
                        <a:noFill/>
                      </a:ln>
                    </p:spPr>
                  </p:pic>
                </p:oleObj>
              </mc:Fallback>
            </mc:AlternateContent>
          </a:graphicData>
        </a:graphic>
      </p:graphicFrame>
      <p:graphicFrame>
        <p:nvGraphicFramePr>
          <p:cNvPr id="11" name="Объект 10" descr="Голубая тисненая бумага"/>
          <p:cNvGraphicFramePr>
            <a:graphicFrameLocks noChangeAspect="1"/>
          </p:cNvGraphicFramePr>
          <p:nvPr>
            <p:extLst>
              <p:ext uri="{D42A27DB-BD31-4B8C-83A1-F6EECF244321}">
                <p14:modId xmlns:p14="http://schemas.microsoft.com/office/powerpoint/2010/main" val="1424157163"/>
              </p:ext>
            </p:extLst>
          </p:nvPr>
        </p:nvGraphicFramePr>
        <p:xfrm>
          <a:off x="683568" y="3140966"/>
          <a:ext cx="1512168" cy="926653"/>
        </p:xfrm>
        <a:graphic>
          <a:graphicData uri="http://schemas.openxmlformats.org/presentationml/2006/ole">
            <mc:AlternateContent xmlns:mc="http://schemas.openxmlformats.org/markup-compatibility/2006">
              <mc:Choice xmlns:v="urn:schemas-microsoft-com:vml" Requires="v">
                <p:oleObj spid="_x0000_s1153" name="Формула" r:id="rId17" imgW="634725" imgH="393529" progId="Equation.3">
                  <p:embed/>
                </p:oleObj>
              </mc:Choice>
              <mc:Fallback>
                <p:oleObj name="Формула" r:id="rId17" imgW="634725" imgH="393529" progId="Equation.3">
                  <p:embed/>
                  <p:pic>
                    <p:nvPicPr>
                      <p:cNvPr id="0" name="Object 2" descr="Голубая тисненая бумага"/>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3568" y="3140966"/>
                        <a:ext cx="1512168" cy="926653"/>
                      </a:xfrm>
                      <a:prstGeom prst="rect">
                        <a:avLst/>
                      </a:prstGeom>
                      <a:blipFill dpi="0" rotWithShape="0">
                        <a:blip r:embed="rId10"/>
                        <a:srcRect/>
                        <a:tile tx="0" ty="0" sx="100000" sy="100000" flip="none" algn="tl"/>
                      </a:blipFill>
                      <a:ln w="12700">
                        <a:solidFill>
                          <a:srgbClr val="0066FF"/>
                        </a:solidFill>
                        <a:miter lim="800000"/>
                        <a:headEnd/>
                        <a:tailEnd/>
                      </a:ln>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2321549376"/>
              </p:ext>
            </p:extLst>
          </p:nvPr>
        </p:nvGraphicFramePr>
        <p:xfrm>
          <a:off x="2483769" y="3140968"/>
          <a:ext cx="3744416" cy="792674"/>
        </p:xfrm>
        <a:graphic>
          <a:graphicData uri="http://schemas.openxmlformats.org/presentationml/2006/ole">
            <mc:AlternateContent xmlns:mc="http://schemas.openxmlformats.org/markup-compatibility/2006">
              <mc:Choice xmlns:v="urn:schemas-microsoft-com:vml" Requires="v">
                <p:oleObj spid="_x0000_s1154" name="Формула" r:id="rId19" imgW="1981200" imgH="419100" progId="Equation.3">
                  <p:embed/>
                </p:oleObj>
              </mc:Choice>
              <mc:Fallback>
                <p:oleObj name="Формула" r:id="rId19" imgW="1981200" imgH="419100" progId="Equation.3">
                  <p:embed/>
                  <p:pic>
                    <p:nvPicPr>
                      <p:cNvPr id="0" name="Object 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483769" y="3140968"/>
                        <a:ext cx="3744416" cy="792674"/>
                      </a:xfrm>
                      <a:prstGeom prst="rect">
                        <a:avLst/>
                      </a:prstGeom>
                      <a:noFill/>
                      <a:ln>
                        <a:noFill/>
                      </a:ln>
                    </p:spPr>
                  </p:pic>
                </p:oleObj>
              </mc:Fallback>
            </mc:AlternateContent>
          </a:graphicData>
        </a:graphic>
      </p:graphicFrame>
      <p:sp>
        <p:nvSpPr>
          <p:cNvPr id="17" name="Rectangle 5"/>
          <p:cNvSpPr txBox="1">
            <a:spLocks noChangeArrowheads="1"/>
          </p:cNvSpPr>
          <p:nvPr/>
        </p:nvSpPr>
        <p:spPr>
          <a:xfrm>
            <a:off x="3736302" y="4065151"/>
            <a:ext cx="5544616" cy="1512168"/>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buFont typeface="Wingdings 2"/>
              <a:buNone/>
            </a:pPr>
            <a:r>
              <a:rPr lang="ru-RU" sz="2400" dirty="0" smtClean="0"/>
              <a:t>    В прямоугольном треугольнике напротив угла в 30º лежит </a:t>
            </a:r>
            <a:r>
              <a:rPr lang="ru-RU" sz="2400" i="1" dirty="0" smtClean="0">
                <a:solidFill>
                  <a:srgbClr val="0070C0"/>
                </a:solidFill>
              </a:rPr>
              <a:t>катет, равный половине гипотенузы</a:t>
            </a:r>
            <a:endParaRPr lang="ru-RU" sz="2400" b="1" dirty="0" smtClean="0">
              <a:solidFill>
                <a:srgbClr val="0070C0"/>
              </a:solidFill>
              <a:latin typeface="+mj-lt"/>
              <a:ea typeface="+mj-ea"/>
              <a:cs typeface="+mj-cs"/>
            </a:endParaRPr>
          </a:p>
        </p:txBody>
      </p:sp>
      <p:sp>
        <p:nvSpPr>
          <p:cNvPr id="18" name="Прямоугольник 17"/>
          <p:cNvSpPr/>
          <p:nvPr/>
        </p:nvSpPr>
        <p:spPr>
          <a:xfrm>
            <a:off x="3547409" y="4099035"/>
            <a:ext cx="574196" cy="461665"/>
          </a:xfrm>
          <a:prstGeom prst="rect">
            <a:avLst/>
          </a:prstGeom>
        </p:spPr>
        <p:txBody>
          <a:bodyPr wrap="none">
            <a:spAutoFit/>
          </a:bodyPr>
          <a:lstStyle/>
          <a:p>
            <a:r>
              <a:rPr lang="ru-RU" sz="2400" b="1" dirty="0" smtClean="0"/>
              <a:t> 4. </a:t>
            </a:r>
            <a:endParaRPr lang="ru-RU" sz="2400" dirty="0"/>
          </a:p>
        </p:txBody>
      </p:sp>
      <p:sp>
        <p:nvSpPr>
          <p:cNvPr id="19" name="Прямоугольник 18"/>
          <p:cNvSpPr/>
          <p:nvPr/>
        </p:nvSpPr>
        <p:spPr>
          <a:xfrm>
            <a:off x="3635896" y="5229200"/>
            <a:ext cx="506870" cy="461665"/>
          </a:xfrm>
          <a:prstGeom prst="rect">
            <a:avLst/>
          </a:prstGeom>
        </p:spPr>
        <p:txBody>
          <a:bodyPr wrap="none">
            <a:spAutoFit/>
          </a:bodyPr>
          <a:lstStyle/>
          <a:p>
            <a:r>
              <a:rPr lang="ru-RU" sz="2400" b="1" dirty="0" smtClean="0"/>
              <a:t>5. </a:t>
            </a:r>
            <a:endParaRPr lang="ru-RU" sz="2400" dirty="0"/>
          </a:p>
        </p:txBody>
      </p:sp>
      <mc:AlternateContent xmlns:mc="http://schemas.openxmlformats.org/markup-compatibility/2006" xmlns:a14="http://schemas.microsoft.com/office/drawing/2010/main">
        <mc:Choice Requires="a14">
          <p:sp>
            <p:nvSpPr>
              <p:cNvPr id="20" name="Rectangle 5"/>
              <p:cNvSpPr txBox="1">
                <a:spLocks noChangeArrowheads="1"/>
              </p:cNvSpPr>
              <p:nvPr/>
            </p:nvSpPr>
            <p:spPr>
              <a:xfrm>
                <a:off x="3911162" y="5247756"/>
                <a:ext cx="4981318" cy="1748851"/>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buFont typeface="Wingdings 2"/>
                  <a:buNone/>
                </a:pPr>
                <a:r>
                  <a:rPr lang="ru-RU" sz="2400" dirty="0" smtClean="0"/>
                  <a:t>   </a:t>
                </a:r>
                <a:r>
                  <a:rPr lang="ru-RU" sz="2400" b="1" i="1" dirty="0" smtClean="0"/>
                  <a:t> </a:t>
                </a:r>
                <a:r>
                  <a:rPr lang="ru-RU" sz="2400" dirty="0" smtClean="0"/>
                  <a:t>В прямоугольном треугольнике с углом в 45º</a:t>
                </a:r>
                <a:r>
                  <a:rPr lang="en-US" sz="2400" dirty="0" smtClean="0"/>
                  <a:t> </a:t>
                </a:r>
                <a:r>
                  <a:rPr lang="ru-RU" sz="2400" i="1" dirty="0" smtClean="0">
                    <a:solidFill>
                      <a:srgbClr val="0070C0"/>
                    </a:solidFill>
                  </a:rPr>
                  <a:t>гипотенуза больше каждого катета в </a:t>
                </a:r>
                <a:r>
                  <a:rPr lang="en-US" sz="2400" i="1" dirty="0" smtClean="0">
                    <a:solidFill>
                      <a:srgbClr val="0070C0"/>
                    </a:solidFill>
                  </a:rPr>
                  <a:t> </a:t>
                </a:r>
                <a14:m>
                  <m:oMath xmlns:m="http://schemas.openxmlformats.org/officeDocument/2006/math">
                    <m:rad>
                      <m:radPr>
                        <m:degHide m:val="on"/>
                        <m:ctrlPr>
                          <a:rPr lang="en-US" sz="2400" i="1" smtClean="0">
                            <a:solidFill>
                              <a:srgbClr val="0070C0"/>
                            </a:solidFill>
                            <a:latin typeface="Cambria Math"/>
                          </a:rPr>
                        </m:ctrlPr>
                      </m:radPr>
                      <m:deg/>
                      <m:e>
                        <m:r>
                          <a:rPr lang="ru-RU" sz="2400" b="0" i="1" smtClean="0">
                            <a:solidFill>
                              <a:srgbClr val="0070C0"/>
                            </a:solidFill>
                            <a:latin typeface="Cambria Math"/>
                          </a:rPr>
                          <m:t>2</m:t>
                        </m:r>
                      </m:e>
                    </m:rad>
                  </m:oMath>
                </a14:m>
                <a:r>
                  <a:rPr lang="en-US" sz="2400" i="1" dirty="0" smtClean="0">
                    <a:solidFill>
                      <a:srgbClr val="0070C0"/>
                    </a:solidFill>
                  </a:rPr>
                  <a:t>  </a:t>
                </a:r>
                <a:r>
                  <a:rPr lang="ru-RU" sz="2400" i="1" dirty="0" smtClean="0">
                    <a:solidFill>
                      <a:srgbClr val="0070C0"/>
                    </a:solidFill>
                  </a:rPr>
                  <a:t>раз.</a:t>
                </a:r>
                <a:endParaRPr lang="ru-RU" sz="2400" b="1" dirty="0" smtClean="0">
                  <a:solidFill>
                    <a:srgbClr val="0070C0"/>
                  </a:solidFill>
                  <a:latin typeface="+mj-lt"/>
                  <a:ea typeface="+mj-ea"/>
                  <a:cs typeface="+mj-cs"/>
                </a:endParaRPr>
              </a:p>
            </p:txBody>
          </p:sp>
        </mc:Choice>
        <mc:Fallback xmlns="">
          <p:sp>
            <p:nvSpPr>
              <p:cNvPr id="20" name="Rectangle 5"/>
              <p:cNvSpPr txBox="1">
                <a:spLocks noRot="1" noChangeAspect="1" noMove="1" noResize="1" noEditPoints="1" noAdjustHandles="1" noChangeArrowheads="1" noChangeShapeType="1" noTextEdit="1"/>
              </p:cNvSpPr>
              <p:nvPr/>
            </p:nvSpPr>
            <p:spPr>
              <a:xfrm>
                <a:off x="3911162" y="5247756"/>
                <a:ext cx="4981318" cy="1748851"/>
              </a:xfrm>
              <a:prstGeom prst="rect">
                <a:avLst/>
              </a:prstGeom>
              <a:blipFill rotWithShape="1">
                <a:blip r:embed="rId21"/>
                <a:stretch>
                  <a:fillRect t="-2787" r="-2815"/>
                </a:stretch>
              </a:blipFill>
            </p:spPr>
            <p:txBody>
              <a:bodyPr/>
              <a:lstStyle/>
              <a:p>
                <a:r>
                  <a:rPr lang="ru-RU">
                    <a:noFill/>
                  </a:rPr>
                  <a:t> </a:t>
                </a:r>
              </a:p>
            </p:txBody>
          </p:sp>
        </mc:Fallback>
      </mc:AlternateContent>
      <p:graphicFrame>
        <p:nvGraphicFramePr>
          <p:cNvPr id="13" name="Объект 12"/>
          <p:cNvGraphicFramePr>
            <a:graphicFrameLocks noChangeAspect="1"/>
          </p:cNvGraphicFramePr>
          <p:nvPr>
            <p:extLst>
              <p:ext uri="{D42A27DB-BD31-4B8C-83A1-F6EECF244321}">
                <p14:modId xmlns:p14="http://schemas.microsoft.com/office/powerpoint/2010/main" val="3568649582"/>
              </p:ext>
            </p:extLst>
          </p:nvPr>
        </p:nvGraphicFramePr>
        <p:xfrm>
          <a:off x="7812360" y="1319752"/>
          <a:ext cx="931862" cy="809625"/>
        </p:xfrm>
        <a:graphic>
          <a:graphicData uri="http://schemas.openxmlformats.org/presentationml/2006/ole">
            <mc:AlternateContent xmlns:mc="http://schemas.openxmlformats.org/markup-compatibility/2006">
              <mc:Choice xmlns:v="urn:schemas-microsoft-com:vml" Requires="v">
                <p:oleObj spid="_x0000_s1155" name="Формула" r:id="rId22" imgW="457200" imgH="393480" progId="Equation.3">
                  <p:embed/>
                </p:oleObj>
              </mc:Choice>
              <mc:Fallback>
                <p:oleObj name="Формула" r:id="rId22" imgW="457200" imgH="393480" progId="Equation.3">
                  <p:embed/>
                  <p:pic>
                    <p:nvPicPr>
                      <p:cNvPr id="0" name="Object 6"/>
                      <p:cNvPicPr>
                        <a:picLocks noChangeAspect="1" noChangeArrowheads="1"/>
                      </p:cNvPicPr>
                      <p:nvPr/>
                    </p:nvPicPr>
                    <p:blipFill>
                      <a:blip r:embed="rId23"/>
                      <a:srcRect/>
                      <a:stretch>
                        <a:fillRect/>
                      </a:stretch>
                    </p:blipFill>
                    <p:spPr bwMode="auto">
                      <a:xfrm>
                        <a:off x="7812360" y="1319752"/>
                        <a:ext cx="931862" cy="809625"/>
                      </a:xfrm>
                      <a:prstGeom prst="rect">
                        <a:avLst/>
                      </a:prstGeom>
                      <a:noFill/>
                      <a:ln w="9525">
                        <a:solidFill>
                          <a:schemeClr val="accent1"/>
                        </a:solidFill>
                        <a:miter lim="800000"/>
                        <a:headEnd/>
                        <a:tailEnd/>
                      </a:ln>
                    </p:spPr>
                  </p:pic>
                </p:oleObj>
              </mc:Fallback>
            </mc:AlternateContent>
          </a:graphicData>
        </a:graphic>
      </p:graphicFrame>
      <p:graphicFrame>
        <p:nvGraphicFramePr>
          <p:cNvPr id="14" name="Объект 13"/>
          <p:cNvGraphicFramePr>
            <a:graphicFrameLocks noChangeAspect="1"/>
          </p:cNvGraphicFramePr>
          <p:nvPr>
            <p:extLst>
              <p:ext uri="{D42A27DB-BD31-4B8C-83A1-F6EECF244321}">
                <p14:modId xmlns:p14="http://schemas.microsoft.com/office/powerpoint/2010/main" val="3722225481"/>
              </p:ext>
            </p:extLst>
          </p:nvPr>
        </p:nvGraphicFramePr>
        <p:xfrm>
          <a:off x="7164288" y="2276872"/>
          <a:ext cx="1632123" cy="812685"/>
        </p:xfrm>
        <a:graphic>
          <a:graphicData uri="http://schemas.openxmlformats.org/presentationml/2006/ole">
            <mc:AlternateContent xmlns:mc="http://schemas.openxmlformats.org/markup-compatibility/2006">
              <mc:Choice xmlns:v="urn:schemas-microsoft-com:vml" Requires="v">
                <p:oleObj spid="_x0000_s1156" name="Формула" r:id="rId24" imgW="787058" imgH="393529" progId="Equation.3">
                  <p:embed/>
                </p:oleObj>
              </mc:Choice>
              <mc:Fallback>
                <p:oleObj name="Формула" r:id="rId24" imgW="787058" imgH="393529" progId="Equation.3">
                  <p:embed/>
                  <p:pic>
                    <p:nvPicPr>
                      <p:cNvPr id="0" name="Object 5"/>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164288" y="2276872"/>
                        <a:ext cx="1632123" cy="812685"/>
                      </a:xfrm>
                      <a:prstGeom prst="rect">
                        <a:avLst/>
                      </a:prstGeom>
                      <a:noFill/>
                      <a:ln w="9525">
                        <a:solidFill>
                          <a:schemeClr val="accent1"/>
                        </a:solidFill>
                        <a:miter lim="800000"/>
                        <a:headEnd/>
                        <a:tailEnd/>
                      </a:ln>
                    </p:spPr>
                  </p:pic>
                </p:oleObj>
              </mc:Fallback>
            </mc:AlternateContent>
          </a:graphicData>
        </a:graphic>
      </p:graphicFrame>
      <p:sp>
        <p:nvSpPr>
          <p:cNvPr id="23" name="Прямоугольник 22"/>
          <p:cNvSpPr/>
          <p:nvPr/>
        </p:nvSpPr>
        <p:spPr>
          <a:xfrm>
            <a:off x="7020272" y="1272323"/>
            <a:ext cx="574196" cy="461665"/>
          </a:xfrm>
          <a:prstGeom prst="rect">
            <a:avLst/>
          </a:prstGeom>
        </p:spPr>
        <p:txBody>
          <a:bodyPr wrap="none">
            <a:spAutoFit/>
          </a:bodyPr>
          <a:lstStyle/>
          <a:p>
            <a:r>
              <a:rPr lang="ru-RU" sz="2400" b="1" dirty="0" smtClean="0"/>
              <a:t> 3. </a:t>
            </a:r>
            <a:endParaRPr lang="ru-RU" sz="2400" dirty="0"/>
          </a:p>
        </p:txBody>
      </p:sp>
      <p:cxnSp>
        <p:nvCxnSpPr>
          <p:cNvPr id="16" name="Прямая соединительная линия 15"/>
          <p:cNvCxnSpPr/>
          <p:nvPr/>
        </p:nvCxnSpPr>
        <p:spPr>
          <a:xfrm>
            <a:off x="6732240" y="1262900"/>
            <a:ext cx="39807" cy="259814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4935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bg>
      <p:bgPr>
        <a:blipFill dpi="0" rotWithShape="1">
          <a:blip r:embed="rId3" cstate="print">
            <a:lum/>
          </a:blip>
          <a:srcRect/>
          <a:stretch>
            <a:fillRect l="-6000" r="-6000"/>
          </a:stretch>
        </a:blipFill>
        <a:effectLst/>
      </p:bgPr>
    </p:bg>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1135905045"/>
              </p:ext>
            </p:extLst>
          </p:nvPr>
        </p:nvGraphicFramePr>
        <p:xfrm>
          <a:off x="323528" y="188640"/>
          <a:ext cx="8820472" cy="1310640"/>
        </p:xfrm>
        <a:graphic>
          <a:graphicData uri="http://schemas.openxmlformats.org/drawingml/2006/table">
            <a:tbl>
              <a:tblPr firstRow="1" bandRow="1">
                <a:tableStyleId>{3B4B98B0-60AC-42C2-AFA5-B58CD77FA1E5}</a:tableStyleId>
              </a:tblPr>
              <a:tblGrid>
                <a:gridCol w="8820472"/>
              </a:tblGrid>
              <a:tr h="720079">
                <a:tc>
                  <a:txBody>
                    <a:bodyPr/>
                    <a:lstStyle/>
                    <a:p>
                      <a:pPr algn="ctr"/>
                      <a:r>
                        <a:rPr lang="ru-RU" sz="4000" dirty="0" smtClean="0">
                          <a:solidFill>
                            <a:srgbClr val="FF0000"/>
                          </a:solidFill>
                          <a:effectLst>
                            <a:outerShdw blurRad="38100" dist="38100" dir="2700000" algn="tl">
                              <a:srgbClr val="000000">
                                <a:alpha val="43137"/>
                              </a:srgbClr>
                            </a:outerShdw>
                          </a:effectLst>
                        </a:rPr>
                        <a:t>Табличные  значения </a:t>
                      </a:r>
                    </a:p>
                    <a:p>
                      <a:pPr algn="ctr"/>
                      <a:r>
                        <a:rPr lang="ru-RU" sz="4000" b="0" i="1" dirty="0" smtClean="0">
                          <a:solidFill>
                            <a:srgbClr val="FF0000"/>
                          </a:solidFill>
                          <a:effectLst>
                            <a:outerShdw blurRad="38100" dist="38100" dir="2700000" algn="tl">
                              <a:srgbClr val="000000">
                                <a:alpha val="43137"/>
                              </a:srgbClr>
                            </a:outerShdw>
                          </a:effectLst>
                        </a:rPr>
                        <a:t>тригонометрических функций углов</a:t>
                      </a:r>
                      <a:endParaRPr lang="ru-RU" sz="2000" b="0" i="1" dirty="0">
                        <a:solidFill>
                          <a:srgbClr val="FF0000"/>
                        </a:solidFill>
                      </a:endParaRPr>
                    </a:p>
                  </a:txBody>
                  <a:tcPr/>
                </a:tc>
              </a:tr>
            </a:tbl>
          </a:graphicData>
        </a:graphic>
      </p:graphicFrame>
      <p:pic>
        <p:nvPicPr>
          <p:cNvPr id="114690" name="Picture 2"/>
          <p:cNvPicPr>
            <a:picLocks noChangeAspect="1" noChangeArrowheads="1"/>
          </p:cNvPicPr>
          <p:nvPr/>
        </p:nvPicPr>
        <p:blipFill>
          <a:blip r:embed="rId4" cstate="print"/>
          <a:srcRect/>
          <a:stretch>
            <a:fillRect/>
          </a:stretch>
        </p:blipFill>
        <p:spPr bwMode="auto">
          <a:xfrm>
            <a:off x="5125908" y="2492896"/>
            <a:ext cx="3334524" cy="3096344"/>
          </a:xfrm>
          <a:prstGeom prst="rect">
            <a:avLst/>
          </a:prstGeom>
          <a:noFill/>
          <a:ln w="9525">
            <a:noFill/>
            <a:miter lim="800000"/>
            <a:headEnd/>
            <a:tailEnd/>
          </a:ln>
        </p:spPr>
      </p:pic>
      <p:graphicFrame>
        <p:nvGraphicFramePr>
          <p:cNvPr id="9" name="Таблица 8"/>
          <p:cNvGraphicFramePr>
            <a:graphicFrameLocks noGrp="1"/>
          </p:cNvGraphicFramePr>
          <p:nvPr>
            <p:extLst>
              <p:ext uri="{D42A27DB-BD31-4B8C-83A1-F6EECF244321}">
                <p14:modId xmlns:p14="http://schemas.microsoft.com/office/powerpoint/2010/main" val="2471728771"/>
              </p:ext>
            </p:extLst>
          </p:nvPr>
        </p:nvGraphicFramePr>
        <p:xfrm>
          <a:off x="539553" y="1916832"/>
          <a:ext cx="3579828" cy="1854200"/>
        </p:xfrm>
        <a:graphic>
          <a:graphicData uri="http://schemas.openxmlformats.org/drawingml/2006/table">
            <a:tbl>
              <a:tblPr firstRow="1" bandRow="1">
                <a:tableStyleId>{BC89EF96-8CEA-46FF-86C4-4CE0E7609802}</a:tableStyleId>
              </a:tblPr>
              <a:tblGrid>
                <a:gridCol w="720080"/>
                <a:gridCol w="473196"/>
                <a:gridCol w="596638"/>
                <a:gridCol w="596638"/>
                <a:gridCol w="596638"/>
                <a:gridCol w="596638"/>
              </a:tblGrid>
              <a:tr h="370840">
                <a:tc>
                  <a:txBody>
                    <a:bodyPr/>
                    <a:lstStyle/>
                    <a:p>
                      <a:endParaRPr lang="ru-RU" dirty="0"/>
                    </a:p>
                  </a:txBody>
                  <a:tcPr/>
                </a:tc>
                <a:tc>
                  <a:txBody>
                    <a:bodyPr/>
                    <a:lstStyle/>
                    <a:p>
                      <a:pPr algn="ctr"/>
                      <a:r>
                        <a:rPr lang="en-US" dirty="0" smtClean="0"/>
                        <a:t>0º</a:t>
                      </a:r>
                      <a:endParaRPr lang="ru-RU" dirty="0">
                        <a:solidFill>
                          <a:srgbClr val="FF0000"/>
                        </a:solidFill>
                      </a:endParaRPr>
                    </a:p>
                  </a:txBody>
                  <a:tcPr/>
                </a:tc>
                <a:tc>
                  <a:txBody>
                    <a:bodyPr/>
                    <a:lstStyle/>
                    <a:p>
                      <a:pPr algn="ctr"/>
                      <a:r>
                        <a:rPr lang="en-US" dirty="0" smtClean="0"/>
                        <a:t>30º</a:t>
                      </a:r>
                      <a:endParaRPr lang="ru-RU" dirty="0">
                        <a:solidFill>
                          <a:schemeClr val="tx1"/>
                        </a:solidFill>
                      </a:endParaRPr>
                    </a:p>
                  </a:txBody>
                  <a:tcPr/>
                </a:tc>
                <a:tc>
                  <a:txBody>
                    <a:bodyPr/>
                    <a:lstStyle/>
                    <a:p>
                      <a:pPr algn="ctr"/>
                      <a:r>
                        <a:rPr lang="en-US" dirty="0" smtClean="0"/>
                        <a:t>45º</a:t>
                      </a:r>
                      <a:endParaRPr lang="ru-RU" dirty="0">
                        <a:solidFill>
                          <a:schemeClr val="tx1"/>
                        </a:solidFill>
                      </a:endParaRPr>
                    </a:p>
                  </a:txBody>
                  <a:tcPr/>
                </a:tc>
                <a:tc>
                  <a:txBody>
                    <a:bodyPr/>
                    <a:lstStyle/>
                    <a:p>
                      <a:pPr algn="ctr"/>
                      <a:r>
                        <a:rPr lang="en-US" dirty="0" smtClean="0"/>
                        <a:t>60º</a:t>
                      </a:r>
                      <a:endParaRPr lang="ru-RU" dirty="0">
                        <a:solidFill>
                          <a:schemeClr val="tx1"/>
                        </a:solidFill>
                      </a:endParaRPr>
                    </a:p>
                  </a:txBody>
                  <a:tcPr/>
                </a:tc>
                <a:tc>
                  <a:txBody>
                    <a:bodyPr/>
                    <a:lstStyle/>
                    <a:p>
                      <a:pPr algn="ctr"/>
                      <a:r>
                        <a:rPr lang="en-US" dirty="0" smtClean="0"/>
                        <a:t>90º</a:t>
                      </a:r>
                      <a:endParaRPr lang="ru-RU" dirty="0">
                        <a:solidFill>
                          <a:srgbClr val="FF0000"/>
                        </a:solidFill>
                      </a:endParaRPr>
                    </a:p>
                  </a:txBody>
                  <a:tcPr/>
                </a:tc>
              </a:tr>
              <a:tr h="370840">
                <a:tc>
                  <a:txBody>
                    <a:bodyPr/>
                    <a:lstStyle/>
                    <a:p>
                      <a:r>
                        <a:rPr lang="en-US" dirty="0" smtClean="0"/>
                        <a:t>sin</a:t>
                      </a:r>
                      <a:r>
                        <a:rPr lang="el-GR" dirty="0" smtClean="0"/>
                        <a:t>α</a:t>
                      </a:r>
                      <a:endParaRPr lang="ru-RU" b="1" dirty="0"/>
                    </a:p>
                  </a:txBody>
                  <a:tcPr/>
                </a:tc>
                <a:tc>
                  <a:txBody>
                    <a:bodyPr/>
                    <a:lstStyle/>
                    <a:p>
                      <a:pPr algn="ctr"/>
                      <a:endParaRPr lang="ru-RU" sz="1600" dirty="0"/>
                    </a:p>
                  </a:txBody>
                  <a:tcPr anchor="ctr"/>
                </a:tc>
                <a:tc>
                  <a:txBody>
                    <a:bodyPr/>
                    <a:lstStyle/>
                    <a:p>
                      <a:pPr algn="ctr"/>
                      <a:endParaRPr lang="ru-RU" sz="1600" dirty="0"/>
                    </a:p>
                  </a:txBody>
                  <a:tcPr anchor="ctr"/>
                </a:tc>
                <a:tc>
                  <a:txBody>
                    <a:bodyPr/>
                    <a:lstStyle/>
                    <a:p>
                      <a:pPr algn="ctr"/>
                      <a:endParaRPr lang="ru-RU" sz="1600" dirty="0"/>
                    </a:p>
                  </a:txBody>
                  <a:tcPr anchor="ctr"/>
                </a:tc>
                <a:tc>
                  <a:txBody>
                    <a:bodyPr/>
                    <a:lstStyle/>
                    <a:p>
                      <a:pPr algn="ctr"/>
                      <a:endParaRPr lang="ru-RU" sz="1600" dirty="0"/>
                    </a:p>
                  </a:txBody>
                  <a:tcPr anchor="ctr"/>
                </a:tc>
                <a:tc>
                  <a:txBody>
                    <a:bodyPr/>
                    <a:lstStyle/>
                    <a:p>
                      <a:pPr algn="ctr"/>
                      <a:endParaRPr lang="ru-RU" sz="160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cos</a:t>
                      </a:r>
                      <a:r>
                        <a:rPr lang="el-GR" dirty="0" smtClean="0"/>
                        <a:t>α</a:t>
                      </a:r>
                      <a:endParaRPr lang="ru-RU" b="1" dirty="0" smtClean="0"/>
                    </a:p>
                  </a:txBody>
                  <a:tcPr/>
                </a:tc>
                <a:tc>
                  <a:txBody>
                    <a:bodyPr/>
                    <a:lstStyle/>
                    <a:p>
                      <a:pPr algn="ctr"/>
                      <a:endParaRPr lang="ru-RU" sz="1600" dirty="0"/>
                    </a:p>
                  </a:txBody>
                  <a:tcPr anchor="ctr"/>
                </a:tc>
                <a:tc>
                  <a:txBody>
                    <a:bodyPr/>
                    <a:lstStyle/>
                    <a:p>
                      <a:pPr algn="ctr"/>
                      <a:endParaRPr lang="ru-RU" sz="1600" dirty="0"/>
                    </a:p>
                  </a:txBody>
                  <a:tcPr anchor="ctr"/>
                </a:tc>
                <a:tc>
                  <a:txBody>
                    <a:bodyPr/>
                    <a:lstStyle/>
                    <a:p>
                      <a:pPr algn="ctr"/>
                      <a:endParaRPr lang="ru-RU" sz="1600" dirty="0"/>
                    </a:p>
                  </a:txBody>
                  <a:tcPr anchor="ctr"/>
                </a:tc>
                <a:tc>
                  <a:txBody>
                    <a:bodyPr/>
                    <a:lstStyle/>
                    <a:p>
                      <a:pPr algn="ctr"/>
                      <a:endParaRPr lang="ru-RU" sz="1600" dirty="0"/>
                    </a:p>
                  </a:txBody>
                  <a:tcPr anchor="ctr"/>
                </a:tc>
                <a:tc>
                  <a:txBody>
                    <a:bodyPr/>
                    <a:lstStyle/>
                    <a:p>
                      <a:pPr algn="ctr"/>
                      <a:endParaRPr lang="ru-RU"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tg</a:t>
                      </a:r>
                      <a:r>
                        <a:rPr lang="el-GR" dirty="0" smtClean="0"/>
                        <a:t>α</a:t>
                      </a:r>
                      <a:endParaRPr lang="ru-RU" b="1" dirty="0" smtClean="0"/>
                    </a:p>
                  </a:txBody>
                  <a:tcPr/>
                </a:tc>
                <a:tc>
                  <a:txBody>
                    <a:bodyPr/>
                    <a:lstStyle/>
                    <a:p>
                      <a:pPr algn="ctr"/>
                      <a:endParaRPr lang="ru-RU" dirty="0"/>
                    </a:p>
                  </a:txBody>
                  <a:tcPr anchor="ctr"/>
                </a:tc>
                <a:tc>
                  <a:txBody>
                    <a:bodyPr/>
                    <a:lstStyle/>
                    <a:p>
                      <a:pPr algn="ctr"/>
                      <a:endParaRPr lang="ru-RU" dirty="0"/>
                    </a:p>
                  </a:txBody>
                  <a:tcPr anchor="ctr"/>
                </a:tc>
                <a:tc>
                  <a:txBody>
                    <a:bodyPr/>
                    <a:lstStyle/>
                    <a:p>
                      <a:pPr algn="ctr"/>
                      <a:endParaRPr lang="ru-RU" dirty="0"/>
                    </a:p>
                  </a:txBody>
                  <a:tcPr anchor="ctr"/>
                </a:tc>
                <a:tc>
                  <a:txBody>
                    <a:bodyPr/>
                    <a:lstStyle/>
                    <a:p>
                      <a:pPr algn="ctr"/>
                      <a:endParaRPr lang="ru-RU" dirty="0"/>
                    </a:p>
                  </a:txBody>
                  <a:tcPr anchor="ctr"/>
                </a:tc>
                <a:tc>
                  <a:txBody>
                    <a:bodyPr/>
                    <a:lstStyle/>
                    <a:p>
                      <a:pPr algn="ctr"/>
                      <a:endParaRPr lang="ru-RU"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ctg</a:t>
                      </a:r>
                      <a:r>
                        <a:rPr lang="el-GR" dirty="0" smtClean="0"/>
                        <a:t>α</a:t>
                      </a:r>
                      <a:endParaRPr lang="ru-RU" b="1" dirty="0" smtClean="0"/>
                    </a:p>
                  </a:txBody>
                  <a:tcPr/>
                </a:tc>
                <a:tc>
                  <a:txBody>
                    <a:bodyPr/>
                    <a:lstStyle/>
                    <a:p>
                      <a:pPr algn="ctr"/>
                      <a:endParaRPr lang="ru-RU" sz="1400" dirty="0"/>
                    </a:p>
                  </a:txBody>
                  <a:tcPr anchor="ctr"/>
                </a:tc>
                <a:tc>
                  <a:txBody>
                    <a:bodyPr/>
                    <a:lstStyle/>
                    <a:p>
                      <a:pPr algn="ctr"/>
                      <a:endParaRPr lang="ru-RU"/>
                    </a:p>
                  </a:txBody>
                  <a:tcPr anchor="ctr"/>
                </a:tc>
                <a:tc>
                  <a:txBody>
                    <a:bodyPr/>
                    <a:lstStyle/>
                    <a:p>
                      <a:pPr algn="ctr"/>
                      <a:endParaRPr lang="ru-RU" dirty="0"/>
                    </a:p>
                  </a:txBody>
                  <a:tcPr anchor="ctr"/>
                </a:tc>
                <a:tc>
                  <a:txBody>
                    <a:bodyPr/>
                    <a:lstStyle/>
                    <a:p>
                      <a:pPr algn="ctr"/>
                      <a:endParaRPr lang="ru-RU" dirty="0"/>
                    </a:p>
                  </a:txBody>
                  <a:tcPr anchor="ctr"/>
                </a:tc>
                <a:tc>
                  <a:txBody>
                    <a:bodyPr/>
                    <a:lstStyle/>
                    <a:p>
                      <a:pPr algn="ctr"/>
                      <a:endParaRPr lang="ru-RU" dirty="0"/>
                    </a:p>
                  </a:txBody>
                  <a:tcPr anchor="ctr"/>
                </a:tc>
              </a:tr>
            </a:tbl>
          </a:graphicData>
        </a:graphic>
      </p:graphicFrame>
      <p:sp>
        <p:nvSpPr>
          <p:cNvPr id="10" name="Овал 9"/>
          <p:cNvSpPr/>
          <p:nvPr/>
        </p:nvSpPr>
        <p:spPr>
          <a:xfrm>
            <a:off x="7632848" y="3933056"/>
            <a:ext cx="216024" cy="21602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11" name="Овал 10"/>
          <p:cNvSpPr/>
          <p:nvPr/>
        </p:nvSpPr>
        <p:spPr>
          <a:xfrm>
            <a:off x="7488832" y="3356992"/>
            <a:ext cx="216024" cy="21602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12" name="Овал 11"/>
          <p:cNvSpPr/>
          <p:nvPr/>
        </p:nvSpPr>
        <p:spPr>
          <a:xfrm>
            <a:off x="7272808" y="3140968"/>
            <a:ext cx="216024" cy="21602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13" name="Овал 12"/>
          <p:cNvSpPr/>
          <p:nvPr/>
        </p:nvSpPr>
        <p:spPr>
          <a:xfrm>
            <a:off x="7056784" y="2924944"/>
            <a:ext cx="216024" cy="21602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14" name="Овал 13"/>
          <p:cNvSpPr/>
          <p:nvPr/>
        </p:nvSpPr>
        <p:spPr>
          <a:xfrm>
            <a:off x="6408712" y="2780928"/>
            <a:ext cx="216024" cy="21602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15" name="Овал 14"/>
          <p:cNvSpPr/>
          <p:nvPr/>
        </p:nvSpPr>
        <p:spPr>
          <a:xfrm>
            <a:off x="5832648" y="2924944"/>
            <a:ext cx="216024" cy="21602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16" name="Овал 15"/>
          <p:cNvSpPr/>
          <p:nvPr/>
        </p:nvSpPr>
        <p:spPr>
          <a:xfrm>
            <a:off x="5530316" y="3109610"/>
            <a:ext cx="216024" cy="21602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17" name="Овал 16"/>
          <p:cNvSpPr/>
          <p:nvPr/>
        </p:nvSpPr>
        <p:spPr>
          <a:xfrm>
            <a:off x="5400600" y="3438292"/>
            <a:ext cx="216024" cy="21602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18" name="Овал 17"/>
          <p:cNvSpPr/>
          <p:nvPr/>
        </p:nvSpPr>
        <p:spPr>
          <a:xfrm>
            <a:off x="5256584" y="3933056"/>
            <a:ext cx="216024" cy="21602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19" name="TextBox 18"/>
          <p:cNvSpPr txBox="1"/>
          <p:nvPr/>
        </p:nvSpPr>
        <p:spPr>
          <a:xfrm>
            <a:off x="4680520" y="3861048"/>
            <a:ext cx="648072" cy="369332"/>
          </a:xfrm>
          <a:prstGeom prst="rect">
            <a:avLst/>
          </a:prstGeom>
          <a:noFill/>
        </p:spPr>
        <p:txBody>
          <a:bodyPr wrap="square" rtlCol="0">
            <a:spAutoFit/>
          </a:bodyPr>
          <a:lstStyle/>
          <a:p>
            <a:pPr fontAlgn="base">
              <a:spcBef>
                <a:spcPct val="0"/>
              </a:spcBef>
              <a:spcAft>
                <a:spcPct val="0"/>
              </a:spcAft>
            </a:pPr>
            <a:r>
              <a:rPr lang="en-US" b="1" dirty="0">
                <a:solidFill>
                  <a:srgbClr val="0070C0"/>
                </a:solidFill>
              </a:rPr>
              <a:t>180º</a:t>
            </a:r>
            <a:endParaRPr lang="ru-RU" b="1" dirty="0">
              <a:solidFill>
                <a:srgbClr val="0070C0"/>
              </a:solidFill>
            </a:endParaRPr>
          </a:p>
        </p:txBody>
      </p:sp>
      <p:sp>
        <p:nvSpPr>
          <p:cNvPr id="20" name="TextBox 19"/>
          <p:cNvSpPr txBox="1"/>
          <p:nvPr/>
        </p:nvSpPr>
        <p:spPr>
          <a:xfrm>
            <a:off x="5760640" y="2492896"/>
            <a:ext cx="1071736" cy="369332"/>
          </a:xfrm>
          <a:prstGeom prst="rect">
            <a:avLst/>
          </a:prstGeom>
          <a:noFill/>
        </p:spPr>
        <p:txBody>
          <a:bodyPr wrap="square" rtlCol="0">
            <a:spAutoFit/>
          </a:bodyPr>
          <a:lstStyle/>
          <a:p>
            <a:pPr fontAlgn="base">
              <a:spcBef>
                <a:spcPct val="0"/>
              </a:spcBef>
              <a:spcAft>
                <a:spcPct val="0"/>
              </a:spcAft>
            </a:pPr>
            <a:r>
              <a:rPr lang="en-US" b="1" dirty="0">
                <a:solidFill>
                  <a:srgbClr val="0070C0"/>
                </a:solidFill>
              </a:rPr>
              <a:t>120º</a:t>
            </a:r>
            <a:endParaRPr lang="ru-RU" b="1" dirty="0">
              <a:solidFill>
                <a:srgbClr val="0070C0"/>
              </a:solidFill>
            </a:endParaRPr>
          </a:p>
        </p:txBody>
      </p:sp>
      <p:sp>
        <p:nvSpPr>
          <p:cNvPr id="21" name="TextBox 20"/>
          <p:cNvSpPr txBox="1"/>
          <p:nvPr/>
        </p:nvSpPr>
        <p:spPr>
          <a:xfrm>
            <a:off x="6264696" y="2276872"/>
            <a:ext cx="775320" cy="369332"/>
          </a:xfrm>
          <a:prstGeom prst="rect">
            <a:avLst/>
          </a:prstGeom>
          <a:noFill/>
        </p:spPr>
        <p:txBody>
          <a:bodyPr wrap="square" rtlCol="0">
            <a:spAutoFit/>
          </a:bodyPr>
          <a:lstStyle/>
          <a:p>
            <a:pPr fontAlgn="base">
              <a:spcBef>
                <a:spcPct val="0"/>
              </a:spcBef>
              <a:spcAft>
                <a:spcPct val="0"/>
              </a:spcAft>
            </a:pPr>
            <a:r>
              <a:rPr lang="en-US" b="1" dirty="0">
                <a:solidFill>
                  <a:srgbClr val="0070C0"/>
                </a:solidFill>
              </a:rPr>
              <a:t>90º</a:t>
            </a:r>
            <a:endParaRPr lang="ru-RU" b="1" dirty="0">
              <a:solidFill>
                <a:srgbClr val="0070C0"/>
              </a:solidFill>
            </a:endParaRPr>
          </a:p>
        </p:txBody>
      </p:sp>
      <p:sp>
        <p:nvSpPr>
          <p:cNvPr id="22" name="TextBox 21"/>
          <p:cNvSpPr txBox="1"/>
          <p:nvPr/>
        </p:nvSpPr>
        <p:spPr>
          <a:xfrm>
            <a:off x="7200800" y="2564904"/>
            <a:ext cx="694928" cy="369332"/>
          </a:xfrm>
          <a:prstGeom prst="rect">
            <a:avLst/>
          </a:prstGeom>
          <a:noFill/>
        </p:spPr>
        <p:txBody>
          <a:bodyPr wrap="square" rtlCol="0">
            <a:spAutoFit/>
          </a:bodyPr>
          <a:lstStyle/>
          <a:p>
            <a:pPr fontAlgn="base">
              <a:spcBef>
                <a:spcPct val="0"/>
              </a:spcBef>
              <a:spcAft>
                <a:spcPct val="0"/>
              </a:spcAft>
            </a:pPr>
            <a:r>
              <a:rPr lang="en-US" b="1" dirty="0">
                <a:solidFill>
                  <a:srgbClr val="0070C0"/>
                </a:solidFill>
              </a:rPr>
              <a:t>60º</a:t>
            </a:r>
            <a:endParaRPr lang="ru-RU" b="1" dirty="0">
              <a:solidFill>
                <a:srgbClr val="0070C0"/>
              </a:solidFill>
            </a:endParaRPr>
          </a:p>
        </p:txBody>
      </p:sp>
      <p:sp>
        <p:nvSpPr>
          <p:cNvPr id="23" name="TextBox 22"/>
          <p:cNvSpPr txBox="1"/>
          <p:nvPr/>
        </p:nvSpPr>
        <p:spPr>
          <a:xfrm>
            <a:off x="7488832" y="2852936"/>
            <a:ext cx="758552" cy="369332"/>
          </a:xfrm>
          <a:prstGeom prst="rect">
            <a:avLst/>
          </a:prstGeom>
          <a:noFill/>
        </p:spPr>
        <p:txBody>
          <a:bodyPr wrap="square" rtlCol="0">
            <a:spAutoFit/>
          </a:bodyPr>
          <a:lstStyle/>
          <a:p>
            <a:pPr fontAlgn="base">
              <a:spcBef>
                <a:spcPct val="0"/>
              </a:spcBef>
              <a:spcAft>
                <a:spcPct val="0"/>
              </a:spcAft>
            </a:pPr>
            <a:r>
              <a:rPr lang="en-US" b="1" dirty="0">
                <a:solidFill>
                  <a:srgbClr val="0070C0"/>
                </a:solidFill>
              </a:rPr>
              <a:t>45º</a:t>
            </a:r>
            <a:endParaRPr lang="ru-RU" b="1" dirty="0">
              <a:solidFill>
                <a:srgbClr val="0070C0"/>
              </a:solidFill>
            </a:endParaRPr>
          </a:p>
        </p:txBody>
      </p:sp>
      <p:sp>
        <p:nvSpPr>
          <p:cNvPr id="24" name="TextBox 23"/>
          <p:cNvSpPr txBox="1"/>
          <p:nvPr/>
        </p:nvSpPr>
        <p:spPr>
          <a:xfrm>
            <a:off x="7782272" y="3212976"/>
            <a:ext cx="678160" cy="369332"/>
          </a:xfrm>
          <a:prstGeom prst="rect">
            <a:avLst/>
          </a:prstGeom>
          <a:noFill/>
        </p:spPr>
        <p:txBody>
          <a:bodyPr wrap="square" rtlCol="0">
            <a:spAutoFit/>
          </a:bodyPr>
          <a:lstStyle/>
          <a:p>
            <a:pPr fontAlgn="base">
              <a:spcBef>
                <a:spcPct val="0"/>
              </a:spcBef>
              <a:spcAft>
                <a:spcPct val="0"/>
              </a:spcAft>
            </a:pPr>
            <a:r>
              <a:rPr lang="en-US" b="1" dirty="0">
                <a:solidFill>
                  <a:srgbClr val="0070C0"/>
                </a:solidFill>
              </a:rPr>
              <a:t>30º</a:t>
            </a:r>
            <a:endParaRPr lang="ru-RU" b="1" dirty="0">
              <a:solidFill>
                <a:srgbClr val="0070C0"/>
              </a:solidFill>
            </a:endParaRPr>
          </a:p>
        </p:txBody>
      </p:sp>
      <p:sp>
        <p:nvSpPr>
          <p:cNvPr id="25" name="TextBox 24"/>
          <p:cNvSpPr txBox="1"/>
          <p:nvPr/>
        </p:nvSpPr>
        <p:spPr>
          <a:xfrm>
            <a:off x="7956376" y="3861048"/>
            <a:ext cx="504056" cy="369332"/>
          </a:xfrm>
          <a:prstGeom prst="rect">
            <a:avLst/>
          </a:prstGeom>
          <a:noFill/>
        </p:spPr>
        <p:txBody>
          <a:bodyPr wrap="square" rtlCol="0">
            <a:spAutoFit/>
          </a:bodyPr>
          <a:lstStyle/>
          <a:p>
            <a:pPr fontAlgn="base">
              <a:spcBef>
                <a:spcPct val="0"/>
              </a:spcBef>
              <a:spcAft>
                <a:spcPct val="0"/>
              </a:spcAft>
            </a:pPr>
            <a:r>
              <a:rPr lang="en-US" b="1" dirty="0">
                <a:solidFill>
                  <a:srgbClr val="0070C0"/>
                </a:solidFill>
              </a:rPr>
              <a:t>0º</a:t>
            </a:r>
            <a:endParaRPr lang="ru-RU" b="1" dirty="0">
              <a:solidFill>
                <a:srgbClr val="0070C0"/>
              </a:solidFill>
            </a:endParaRPr>
          </a:p>
        </p:txBody>
      </p:sp>
      <p:sp>
        <p:nvSpPr>
          <p:cNvPr id="26" name="TextBox 25"/>
          <p:cNvSpPr txBox="1"/>
          <p:nvPr/>
        </p:nvSpPr>
        <p:spPr>
          <a:xfrm>
            <a:off x="4680520" y="3366284"/>
            <a:ext cx="720080" cy="369332"/>
          </a:xfrm>
          <a:prstGeom prst="rect">
            <a:avLst/>
          </a:prstGeom>
          <a:noFill/>
        </p:spPr>
        <p:txBody>
          <a:bodyPr wrap="square" rtlCol="0">
            <a:spAutoFit/>
          </a:bodyPr>
          <a:lstStyle/>
          <a:p>
            <a:pPr fontAlgn="base">
              <a:spcBef>
                <a:spcPct val="0"/>
              </a:spcBef>
              <a:spcAft>
                <a:spcPct val="0"/>
              </a:spcAft>
            </a:pPr>
            <a:r>
              <a:rPr lang="en-US" b="1" dirty="0">
                <a:solidFill>
                  <a:srgbClr val="0070C0"/>
                </a:solidFill>
              </a:rPr>
              <a:t>150º</a:t>
            </a:r>
            <a:endParaRPr lang="ru-RU" b="1" dirty="0">
              <a:solidFill>
                <a:srgbClr val="0070C0"/>
              </a:solidFill>
            </a:endParaRPr>
          </a:p>
        </p:txBody>
      </p:sp>
      <p:sp>
        <p:nvSpPr>
          <p:cNvPr id="27" name="TextBox 26"/>
          <p:cNvSpPr txBox="1"/>
          <p:nvPr/>
        </p:nvSpPr>
        <p:spPr>
          <a:xfrm>
            <a:off x="4985320" y="2806159"/>
            <a:ext cx="775320" cy="369332"/>
          </a:xfrm>
          <a:prstGeom prst="rect">
            <a:avLst/>
          </a:prstGeom>
          <a:noFill/>
          <a:ln>
            <a:noFill/>
          </a:ln>
        </p:spPr>
        <p:txBody>
          <a:bodyPr wrap="square" rtlCol="0">
            <a:spAutoFit/>
          </a:bodyPr>
          <a:lstStyle/>
          <a:p>
            <a:pPr fontAlgn="base">
              <a:spcBef>
                <a:spcPct val="0"/>
              </a:spcBef>
              <a:spcAft>
                <a:spcPct val="0"/>
              </a:spcAft>
            </a:pPr>
            <a:r>
              <a:rPr lang="en-US" b="1" dirty="0">
                <a:solidFill>
                  <a:srgbClr val="0070C0"/>
                </a:solidFill>
              </a:rPr>
              <a:t>135º</a:t>
            </a:r>
            <a:endParaRPr lang="ru-RU" b="1" dirty="0">
              <a:solidFill>
                <a:srgbClr val="0070C0"/>
              </a:solidFill>
            </a:endParaRPr>
          </a:p>
        </p:txBody>
      </p:sp>
      <p:graphicFrame>
        <p:nvGraphicFramePr>
          <p:cNvPr id="28" name="Таблица 27"/>
          <p:cNvGraphicFramePr>
            <a:graphicFrameLocks noGrp="1"/>
          </p:cNvGraphicFramePr>
          <p:nvPr>
            <p:extLst>
              <p:ext uri="{D42A27DB-BD31-4B8C-83A1-F6EECF244321}">
                <p14:modId xmlns:p14="http://schemas.microsoft.com/office/powerpoint/2010/main" val="3951138724"/>
              </p:ext>
            </p:extLst>
          </p:nvPr>
        </p:nvGraphicFramePr>
        <p:xfrm>
          <a:off x="539552" y="4077072"/>
          <a:ext cx="3600399" cy="1854200"/>
        </p:xfrm>
        <a:graphic>
          <a:graphicData uri="http://schemas.openxmlformats.org/drawingml/2006/table">
            <a:tbl>
              <a:tblPr firstRow="1" bandRow="1">
                <a:tableStyleId>{BC89EF96-8CEA-46FF-86C4-4CE0E7609802}</a:tableStyleId>
              </a:tblPr>
              <a:tblGrid>
                <a:gridCol w="792089"/>
                <a:gridCol w="648070"/>
                <a:gridCol w="720080"/>
                <a:gridCol w="720080"/>
                <a:gridCol w="720080"/>
              </a:tblGrid>
              <a:tr h="370840">
                <a:tc>
                  <a:txBody>
                    <a:bodyPr/>
                    <a:lstStyle/>
                    <a:p>
                      <a:endParaRPr lang="ru-RU" dirty="0"/>
                    </a:p>
                  </a:txBody>
                  <a:tcPr/>
                </a:tc>
                <a:tc>
                  <a:txBody>
                    <a:bodyPr/>
                    <a:lstStyle/>
                    <a:p>
                      <a:pPr algn="ctr"/>
                      <a:r>
                        <a:rPr lang="en-US" dirty="0" smtClean="0"/>
                        <a:t>120º</a:t>
                      </a:r>
                      <a:endParaRPr lang="ru-RU" dirty="0">
                        <a:solidFill>
                          <a:schemeClr val="tx1"/>
                        </a:solidFill>
                      </a:endParaRPr>
                    </a:p>
                  </a:txBody>
                  <a:tcPr/>
                </a:tc>
                <a:tc>
                  <a:txBody>
                    <a:bodyPr/>
                    <a:lstStyle/>
                    <a:p>
                      <a:pPr algn="ctr"/>
                      <a:r>
                        <a:rPr lang="en-US" dirty="0" smtClean="0"/>
                        <a:t>135º</a:t>
                      </a:r>
                      <a:endParaRPr lang="ru-RU" dirty="0">
                        <a:solidFill>
                          <a:schemeClr val="tx1"/>
                        </a:solidFill>
                      </a:endParaRPr>
                    </a:p>
                  </a:txBody>
                  <a:tcPr/>
                </a:tc>
                <a:tc>
                  <a:txBody>
                    <a:bodyPr/>
                    <a:lstStyle/>
                    <a:p>
                      <a:pPr algn="ctr"/>
                      <a:r>
                        <a:rPr lang="en-US" dirty="0" smtClean="0"/>
                        <a:t>150º</a:t>
                      </a:r>
                      <a:endParaRPr lang="ru-RU" dirty="0">
                        <a:solidFill>
                          <a:schemeClr val="tx1"/>
                        </a:solidFill>
                      </a:endParaRPr>
                    </a:p>
                  </a:txBody>
                  <a:tcPr/>
                </a:tc>
                <a:tc>
                  <a:txBody>
                    <a:bodyPr/>
                    <a:lstStyle/>
                    <a:p>
                      <a:pPr algn="ctr"/>
                      <a:r>
                        <a:rPr lang="en-US" dirty="0" smtClean="0"/>
                        <a:t>180º</a:t>
                      </a:r>
                      <a:endParaRPr lang="ru-RU" dirty="0">
                        <a:solidFill>
                          <a:srgbClr val="FF0000"/>
                        </a:solidFill>
                      </a:endParaRPr>
                    </a:p>
                  </a:txBody>
                  <a:tcPr/>
                </a:tc>
              </a:tr>
              <a:tr h="370840">
                <a:tc>
                  <a:txBody>
                    <a:bodyPr/>
                    <a:lstStyle/>
                    <a:p>
                      <a:r>
                        <a:rPr lang="en-US" dirty="0" smtClean="0"/>
                        <a:t>sin</a:t>
                      </a:r>
                      <a:r>
                        <a:rPr lang="el-GR" dirty="0" smtClean="0"/>
                        <a:t>α</a:t>
                      </a:r>
                      <a:endParaRPr lang="ru-RU" b="1" dirty="0"/>
                    </a:p>
                  </a:txBody>
                  <a:tcPr/>
                </a:tc>
                <a:tc>
                  <a:txBody>
                    <a:bodyPr/>
                    <a:lstStyle/>
                    <a:p>
                      <a:pPr algn="ctr"/>
                      <a:endParaRPr lang="ru-RU" dirty="0"/>
                    </a:p>
                  </a:txBody>
                  <a:tcPr anchor="ctr"/>
                </a:tc>
                <a:tc>
                  <a:txBody>
                    <a:bodyPr/>
                    <a:lstStyle/>
                    <a:p>
                      <a:pPr algn="ctr"/>
                      <a:endParaRPr lang="ru-RU" dirty="0"/>
                    </a:p>
                  </a:txBody>
                  <a:tcPr anchor="ctr"/>
                </a:tc>
                <a:tc>
                  <a:txBody>
                    <a:bodyPr/>
                    <a:lstStyle/>
                    <a:p>
                      <a:pPr algn="ctr"/>
                      <a:endParaRPr lang="ru-RU" dirty="0"/>
                    </a:p>
                  </a:txBody>
                  <a:tcPr anchor="ctr"/>
                </a:tc>
                <a:tc>
                  <a:txBody>
                    <a:bodyPr/>
                    <a:lstStyle/>
                    <a:p>
                      <a:pPr algn="ctr"/>
                      <a:endParaRPr lang="ru-RU"/>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cos</a:t>
                      </a:r>
                      <a:r>
                        <a:rPr lang="el-GR" dirty="0" smtClean="0"/>
                        <a:t>α</a:t>
                      </a:r>
                      <a:endParaRPr lang="ru-RU" b="1" dirty="0" smtClean="0"/>
                    </a:p>
                  </a:txBody>
                  <a:tcPr/>
                </a:tc>
                <a:tc>
                  <a:txBody>
                    <a:bodyPr/>
                    <a:lstStyle/>
                    <a:p>
                      <a:pPr algn="ctr"/>
                      <a:endParaRPr lang="ru-RU"/>
                    </a:p>
                  </a:txBody>
                  <a:tcPr anchor="ctr"/>
                </a:tc>
                <a:tc>
                  <a:txBody>
                    <a:bodyPr/>
                    <a:lstStyle/>
                    <a:p>
                      <a:pPr algn="ctr"/>
                      <a:endParaRPr lang="ru-RU" dirty="0"/>
                    </a:p>
                  </a:txBody>
                  <a:tcPr anchor="ctr"/>
                </a:tc>
                <a:tc>
                  <a:txBody>
                    <a:bodyPr/>
                    <a:lstStyle/>
                    <a:p>
                      <a:pPr algn="ctr"/>
                      <a:endParaRPr lang="ru-RU" dirty="0"/>
                    </a:p>
                  </a:txBody>
                  <a:tcPr anchor="ctr"/>
                </a:tc>
                <a:tc>
                  <a:txBody>
                    <a:bodyPr/>
                    <a:lstStyle/>
                    <a:p>
                      <a:pPr algn="ctr"/>
                      <a:endParaRPr lang="ru-RU"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tg</a:t>
                      </a:r>
                      <a:r>
                        <a:rPr lang="el-GR" dirty="0" smtClean="0"/>
                        <a:t>α</a:t>
                      </a:r>
                      <a:endParaRPr lang="ru-RU" b="1" dirty="0" smtClean="0"/>
                    </a:p>
                  </a:txBody>
                  <a:tcPr/>
                </a:tc>
                <a:tc>
                  <a:txBody>
                    <a:bodyPr/>
                    <a:lstStyle/>
                    <a:p>
                      <a:pPr algn="ctr"/>
                      <a:endParaRPr lang="ru-RU"/>
                    </a:p>
                  </a:txBody>
                  <a:tcPr anchor="ctr"/>
                </a:tc>
                <a:tc>
                  <a:txBody>
                    <a:bodyPr/>
                    <a:lstStyle/>
                    <a:p>
                      <a:pPr algn="ctr"/>
                      <a:endParaRPr lang="ru-RU"/>
                    </a:p>
                  </a:txBody>
                  <a:tcPr anchor="ctr"/>
                </a:tc>
                <a:tc>
                  <a:txBody>
                    <a:bodyPr/>
                    <a:lstStyle/>
                    <a:p>
                      <a:pPr algn="ctr"/>
                      <a:endParaRPr lang="ru-RU" dirty="0"/>
                    </a:p>
                  </a:txBody>
                  <a:tcPr anchor="ctr"/>
                </a:tc>
                <a:tc>
                  <a:txBody>
                    <a:bodyPr/>
                    <a:lstStyle/>
                    <a:p>
                      <a:pPr algn="ctr"/>
                      <a:endParaRPr lang="ru-RU"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ctg</a:t>
                      </a:r>
                      <a:r>
                        <a:rPr lang="el-GR" dirty="0" smtClean="0"/>
                        <a:t>α</a:t>
                      </a:r>
                      <a:endParaRPr lang="ru-RU" b="1" dirty="0" smtClean="0"/>
                    </a:p>
                  </a:txBody>
                  <a:tcPr/>
                </a:tc>
                <a:tc>
                  <a:txBody>
                    <a:bodyPr/>
                    <a:lstStyle/>
                    <a:p>
                      <a:pPr algn="ctr"/>
                      <a:endParaRPr lang="ru-RU" dirty="0"/>
                    </a:p>
                  </a:txBody>
                  <a:tcPr anchor="ctr"/>
                </a:tc>
                <a:tc>
                  <a:txBody>
                    <a:bodyPr/>
                    <a:lstStyle/>
                    <a:p>
                      <a:pPr algn="ctr"/>
                      <a:endParaRPr lang="ru-RU"/>
                    </a:p>
                  </a:txBody>
                  <a:tcPr anchor="ctr"/>
                </a:tc>
                <a:tc>
                  <a:txBody>
                    <a:bodyPr/>
                    <a:lstStyle/>
                    <a:p>
                      <a:pPr algn="ctr"/>
                      <a:endParaRPr lang="ru-RU"/>
                    </a:p>
                  </a:txBody>
                  <a:tcPr anchor="ctr"/>
                </a:tc>
                <a:tc>
                  <a:txBody>
                    <a:bodyPr/>
                    <a:lstStyle/>
                    <a:p>
                      <a:pPr algn="ctr"/>
                      <a:endParaRPr lang="ru-RU" dirty="0"/>
                    </a:p>
                  </a:txBody>
                  <a:tcPr anchor="ctr"/>
                </a:tc>
              </a:tr>
            </a:tbl>
          </a:graphicData>
        </a:graphic>
      </p:graphicFrame>
      <p:sp>
        <p:nvSpPr>
          <p:cNvPr id="29" name="TextBox 28"/>
          <p:cNvSpPr txBox="1"/>
          <p:nvPr/>
        </p:nvSpPr>
        <p:spPr>
          <a:xfrm>
            <a:off x="1331641" y="2996952"/>
            <a:ext cx="36004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0</a:t>
            </a:r>
            <a:endParaRPr lang="ru-RU" dirty="0">
              <a:solidFill>
                <a:srgbClr val="000000"/>
              </a:solidFill>
            </a:endParaRPr>
          </a:p>
        </p:txBody>
      </p:sp>
      <p:sp>
        <p:nvSpPr>
          <p:cNvPr id="30" name="TextBox 29"/>
          <p:cNvSpPr txBox="1"/>
          <p:nvPr/>
        </p:nvSpPr>
        <p:spPr>
          <a:xfrm>
            <a:off x="1331641" y="2699628"/>
            <a:ext cx="36004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1</a:t>
            </a:r>
            <a:endParaRPr lang="ru-RU" dirty="0">
              <a:solidFill>
                <a:srgbClr val="000000"/>
              </a:solidFill>
            </a:endParaRPr>
          </a:p>
        </p:txBody>
      </p:sp>
      <p:sp>
        <p:nvSpPr>
          <p:cNvPr id="31" name="TextBox 30"/>
          <p:cNvSpPr txBox="1"/>
          <p:nvPr/>
        </p:nvSpPr>
        <p:spPr>
          <a:xfrm>
            <a:off x="1331641" y="2348880"/>
            <a:ext cx="36004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0</a:t>
            </a:r>
            <a:endParaRPr lang="ru-RU" dirty="0">
              <a:solidFill>
                <a:srgbClr val="000000"/>
              </a:solidFill>
            </a:endParaRPr>
          </a:p>
        </p:txBody>
      </p:sp>
      <p:sp>
        <p:nvSpPr>
          <p:cNvPr id="32" name="TextBox 31"/>
          <p:cNvSpPr txBox="1"/>
          <p:nvPr/>
        </p:nvSpPr>
        <p:spPr>
          <a:xfrm>
            <a:off x="1356793" y="3429000"/>
            <a:ext cx="622920" cy="307777"/>
          </a:xfrm>
          <a:prstGeom prst="rect">
            <a:avLst/>
          </a:prstGeom>
          <a:noFill/>
        </p:spPr>
        <p:txBody>
          <a:bodyPr wrap="square" rtlCol="0">
            <a:spAutoFit/>
          </a:bodyPr>
          <a:lstStyle/>
          <a:p>
            <a:pPr fontAlgn="base">
              <a:spcBef>
                <a:spcPct val="0"/>
              </a:spcBef>
              <a:spcAft>
                <a:spcPct val="0"/>
              </a:spcAft>
            </a:pPr>
            <a:r>
              <a:rPr lang="ru-RU" sz="1400" dirty="0">
                <a:solidFill>
                  <a:srgbClr val="000000"/>
                </a:solidFill>
              </a:rPr>
              <a:t>нет</a:t>
            </a:r>
          </a:p>
        </p:txBody>
      </p:sp>
      <p:sp>
        <p:nvSpPr>
          <p:cNvPr id="33" name="TextBox 32"/>
          <p:cNvSpPr txBox="1"/>
          <p:nvPr/>
        </p:nvSpPr>
        <p:spPr>
          <a:xfrm>
            <a:off x="1331641" y="4869160"/>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a:t>
            </a:r>
            <a:r>
              <a:rPr lang="ru-RU" dirty="0">
                <a:solidFill>
                  <a:srgbClr val="000000"/>
                </a:solidFill>
              </a:rPr>
              <a:t>1</a:t>
            </a:r>
            <a:r>
              <a:rPr lang="en-US" dirty="0">
                <a:solidFill>
                  <a:srgbClr val="000000"/>
                </a:solidFill>
              </a:rPr>
              <a:t>/2</a:t>
            </a:r>
            <a:endParaRPr lang="ru-RU" dirty="0">
              <a:solidFill>
                <a:srgbClr val="000000"/>
              </a:solidFill>
            </a:endParaRPr>
          </a:p>
        </p:txBody>
      </p:sp>
      <p:sp>
        <p:nvSpPr>
          <p:cNvPr id="34" name="TextBox 33"/>
          <p:cNvSpPr txBox="1"/>
          <p:nvPr/>
        </p:nvSpPr>
        <p:spPr>
          <a:xfrm>
            <a:off x="2699793" y="4878452"/>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-√3/2</a:t>
            </a:r>
            <a:endParaRPr lang="ru-RU" dirty="0">
              <a:solidFill>
                <a:srgbClr val="000000"/>
              </a:solidFill>
            </a:endParaRPr>
          </a:p>
        </p:txBody>
      </p:sp>
      <p:sp>
        <p:nvSpPr>
          <p:cNvPr id="35" name="TextBox 34"/>
          <p:cNvSpPr txBox="1"/>
          <p:nvPr/>
        </p:nvSpPr>
        <p:spPr>
          <a:xfrm>
            <a:off x="3635897" y="3356992"/>
            <a:ext cx="36004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0</a:t>
            </a:r>
            <a:endParaRPr lang="ru-RU" dirty="0">
              <a:solidFill>
                <a:srgbClr val="000000"/>
              </a:solidFill>
            </a:endParaRPr>
          </a:p>
        </p:txBody>
      </p:sp>
      <p:sp>
        <p:nvSpPr>
          <p:cNvPr id="36" name="TextBox 35"/>
          <p:cNvSpPr txBox="1"/>
          <p:nvPr/>
        </p:nvSpPr>
        <p:spPr>
          <a:xfrm>
            <a:off x="3563889" y="5589240"/>
            <a:ext cx="576064" cy="307777"/>
          </a:xfrm>
          <a:prstGeom prst="rect">
            <a:avLst/>
          </a:prstGeom>
          <a:noFill/>
        </p:spPr>
        <p:txBody>
          <a:bodyPr wrap="square" rtlCol="0">
            <a:spAutoFit/>
          </a:bodyPr>
          <a:lstStyle/>
          <a:p>
            <a:pPr fontAlgn="base">
              <a:spcBef>
                <a:spcPct val="0"/>
              </a:spcBef>
              <a:spcAft>
                <a:spcPct val="0"/>
              </a:spcAft>
            </a:pPr>
            <a:r>
              <a:rPr lang="ru-RU" sz="1400" dirty="0">
                <a:solidFill>
                  <a:srgbClr val="000000"/>
                </a:solidFill>
              </a:rPr>
              <a:t>нет</a:t>
            </a:r>
          </a:p>
        </p:txBody>
      </p:sp>
      <p:sp>
        <p:nvSpPr>
          <p:cNvPr id="37" name="TextBox 36"/>
          <p:cNvSpPr txBox="1"/>
          <p:nvPr/>
        </p:nvSpPr>
        <p:spPr>
          <a:xfrm>
            <a:off x="2123729" y="5589240"/>
            <a:ext cx="504056"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-1</a:t>
            </a:r>
            <a:endParaRPr lang="ru-RU" dirty="0">
              <a:solidFill>
                <a:srgbClr val="000000"/>
              </a:solidFill>
            </a:endParaRPr>
          </a:p>
        </p:txBody>
      </p:sp>
      <p:sp>
        <p:nvSpPr>
          <p:cNvPr id="38" name="TextBox 37"/>
          <p:cNvSpPr txBox="1"/>
          <p:nvPr/>
        </p:nvSpPr>
        <p:spPr>
          <a:xfrm>
            <a:off x="1691681" y="2708920"/>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√3/2</a:t>
            </a:r>
            <a:endParaRPr lang="ru-RU" dirty="0">
              <a:solidFill>
                <a:srgbClr val="000000"/>
              </a:solidFill>
            </a:endParaRPr>
          </a:p>
        </p:txBody>
      </p:sp>
      <p:sp>
        <p:nvSpPr>
          <p:cNvPr id="39" name="TextBox 38"/>
          <p:cNvSpPr txBox="1"/>
          <p:nvPr/>
        </p:nvSpPr>
        <p:spPr>
          <a:xfrm>
            <a:off x="2915817" y="2339588"/>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√3/2</a:t>
            </a:r>
            <a:endParaRPr lang="ru-RU" dirty="0">
              <a:solidFill>
                <a:srgbClr val="000000"/>
              </a:solidFill>
            </a:endParaRPr>
          </a:p>
        </p:txBody>
      </p:sp>
      <p:sp>
        <p:nvSpPr>
          <p:cNvPr id="40" name="TextBox 39"/>
          <p:cNvSpPr txBox="1"/>
          <p:nvPr/>
        </p:nvSpPr>
        <p:spPr>
          <a:xfrm>
            <a:off x="1331641" y="4499828"/>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√3/2</a:t>
            </a:r>
            <a:endParaRPr lang="ru-RU" dirty="0">
              <a:solidFill>
                <a:srgbClr val="000000"/>
              </a:solidFill>
            </a:endParaRPr>
          </a:p>
        </p:txBody>
      </p:sp>
      <p:sp>
        <p:nvSpPr>
          <p:cNvPr id="41" name="TextBox 40"/>
          <p:cNvSpPr txBox="1"/>
          <p:nvPr/>
        </p:nvSpPr>
        <p:spPr>
          <a:xfrm>
            <a:off x="1763689" y="2339588"/>
            <a:ext cx="720080" cy="369332"/>
          </a:xfrm>
          <a:prstGeom prst="rect">
            <a:avLst/>
          </a:prstGeom>
          <a:noFill/>
        </p:spPr>
        <p:txBody>
          <a:bodyPr wrap="square" rtlCol="0">
            <a:spAutoFit/>
          </a:bodyPr>
          <a:lstStyle/>
          <a:p>
            <a:pPr fontAlgn="base">
              <a:spcBef>
                <a:spcPct val="0"/>
              </a:spcBef>
              <a:spcAft>
                <a:spcPct val="0"/>
              </a:spcAft>
            </a:pPr>
            <a:r>
              <a:rPr lang="ru-RU" dirty="0">
                <a:solidFill>
                  <a:srgbClr val="000000"/>
                </a:solidFill>
              </a:rPr>
              <a:t>1</a:t>
            </a:r>
            <a:r>
              <a:rPr lang="en-US" dirty="0">
                <a:solidFill>
                  <a:srgbClr val="000000"/>
                </a:solidFill>
              </a:rPr>
              <a:t>/2</a:t>
            </a:r>
            <a:endParaRPr lang="ru-RU" dirty="0">
              <a:solidFill>
                <a:srgbClr val="000000"/>
              </a:solidFill>
            </a:endParaRPr>
          </a:p>
        </p:txBody>
      </p:sp>
      <p:sp>
        <p:nvSpPr>
          <p:cNvPr id="42" name="TextBox 41"/>
          <p:cNvSpPr txBox="1"/>
          <p:nvPr/>
        </p:nvSpPr>
        <p:spPr>
          <a:xfrm>
            <a:off x="2987825" y="2636912"/>
            <a:ext cx="720080" cy="369332"/>
          </a:xfrm>
          <a:prstGeom prst="rect">
            <a:avLst/>
          </a:prstGeom>
          <a:noFill/>
        </p:spPr>
        <p:txBody>
          <a:bodyPr wrap="square" rtlCol="0">
            <a:spAutoFit/>
          </a:bodyPr>
          <a:lstStyle/>
          <a:p>
            <a:pPr fontAlgn="base">
              <a:spcBef>
                <a:spcPct val="0"/>
              </a:spcBef>
              <a:spcAft>
                <a:spcPct val="0"/>
              </a:spcAft>
            </a:pPr>
            <a:r>
              <a:rPr lang="ru-RU" dirty="0">
                <a:solidFill>
                  <a:srgbClr val="000000"/>
                </a:solidFill>
              </a:rPr>
              <a:t>1</a:t>
            </a:r>
            <a:r>
              <a:rPr lang="en-US" dirty="0">
                <a:solidFill>
                  <a:srgbClr val="000000"/>
                </a:solidFill>
              </a:rPr>
              <a:t>/2</a:t>
            </a:r>
            <a:endParaRPr lang="ru-RU" dirty="0">
              <a:solidFill>
                <a:srgbClr val="000000"/>
              </a:solidFill>
            </a:endParaRPr>
          </a:p>
        </p:txBody>
      </p:sp>
      <p:sp>
        <p:nvSpPr>
          <p:cNvPr id="43" name="TextBox 42"/>
          <p:cNvSpPr txBox="1"/>
          <p:nvPr/>
        </p:nvSpPr>
        <p:spPr>
          <a:xfrm>
            <a:off x="2915817" y="4518412"/>
            <a:ext cx="720080" cy="369332"/>
          </a:xfrm>
          <a:prstGeom prst="rect">
            <a:avLst/>
          </a:prstGeom>
          <a:noFill/>
        </p:spPr>
        <p:txBody>
          <a:bodyPr wrap="square" rtlCol="0">
            <a:spAutoFit/>
          </a:bodyPr>
          <a:lstStyle/>
          <a:p>
            <a:pPr fontAlgn="base">
              <a:spcBef>
                <a:spcPct val="0"/>
              </a:spcBef>
              <a:spcAft>
                <a:spcPct val="0"/>
              </a:spcAft>
            </a:pPr>
            <a:r>
              <a:rPr lang="ru-RU" dirty="0">
                <a:solidFill>
                  <a:srgbClr val="000000"/>
                </a:solidFill>
              </a:rPr>
              <a:t>1</a:t>
            </a:r>
            <a:r>
              <a:rPr lang="en-US" dirty="0">
                <a:solidFill>
                  <a:srgbClr val="000000"/>
                </a:solidFill>
              </a:rPr>
              <a:t>/2</a:t>
            </a:r>
            <a:endParaRPr lang="ru-RU" dirty="0">
              <a:solidFill>
                <a:srgbClr val="000000"/>
              </a:solidFill>
            </a:endParaRPr>
          </a:p>
        </p:txBody>
      </p:sp>
      <p:sp>
        <p:nvSpPr>
          <p:cNvPr id="44" name="TextBox 43"/>
          <p:cNvSpPr txBox="1"/>
          <p:nvPr/>
        </p:nvSpPr>
        <p:spPr>
          <a:xfrm>
            <a:off x="2771801" y="5301208"/>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a:t>
            </a:r>
            <a:r>
              <a:rPr lang="ru-RU" dirty="0">
                <a:solidFill>
                  <a:srgbClr val="000000"/>
                </a:solidFill>
              </a:rPr>
              <a:t>1</a:t>
            </a:r>
            <a:r>
              <a:rPr lang="en-US" dirty="0">
                <a:solidFill>
                  <a:srgbClr val="000000"/>
                </a:solidFill>
              </a:rPr>
              <a:t>/√3</a:t>
            </a:r>
            <a:endParaRPr lang="ru-RU" dirty="0">
              <a:solidFill>
                <a:srgbClr val="000000"/>
              </a:solidFill>
            </a:endParaRPr>
          </a:p>
        </p:txBody>
      </p:sp>
      <p:sp>
        <p:nvSpPr>
          <p:cNvPr id="46" name="TextBox 45"/>
          <p:cNvSpPr txBox="1"/>
          <p:nvPr/>
        </p:nvSpPr>
        <p:spPr>
          <a:xfrm>
            <a:off x="1691681" y="3059668"/>
            <a:ext cx="720080" cy="369332"/>
          </a:xfrm>
          <a:prstGeom prst="rect">
            <a:avLst/>
          </a:prstGeom>
          <a:noFill/>
        </p:spPr>
        <p:txBody>
          <a:bodyPr wrap="square" rtlCol="0">
            <a:spAutoFit/>
          </a:bodyPr>
          <a:lstStyle/>
          <a:p>
            <a:pPr fontAlgn="base">
              <a:spcBef>
                <a:spcPct val="0"/>
              </a:spcBef>
              <a:spcAft>
                <a:spcPct val="0"/>
              </a:spcAft>
            </a:pPr>
            <a:r>
              <a:rPr lang="ru-RU" dirty="0">
                <a:solidFill>
                  <a:srgbClr val="000000"/>
                </a:solidFill>
              </a:rPr>
              <a:t>1</a:t>
            </a:r>
            <a:r>
              <a:rPr lang="en-US" dirty="0">
                <a:solidFill>
                  <a:srgbClr val="000000"/>
                </a:solidFill>
              </a:rPr>
              <a:t>/√3</a:t>
            </a:r>
            <a:endParaRPr lang="ru-RU" dirty="0">
              <a:solidFill>
                <a:srgbClr val="000000"/>
              </a:solidFill>
            </a:endParaRPr>
          </a:p>
        </p:txBody>
      </p:sp>
      <p:sp>
        <p:nvSpPr>
          <p:cNvPr id="47" name="TextBox 46"/>
          <p:cNvSpPr txBox="1"/>
          <p:nvPr/>
        </p:nvSpPr>
        <p:spPr>
          <a:xfrm>
            <a:off x="2915817" y="3356992"/>
            <a:ext cx="720080" cy="369332"/>
          </a:xfrm>
          <a:prstGeom prst="rect">
            <a:avLst/>
          </a:prstGeom>
          <a:noFill/>
        </p:spPr>
        <p:txBody>
          <a:bodyPr wrap="square" rtlCol="0">
            <a:spAutoFit/>
          </a:bodyPr>
          <a:lstStyle/>
          <a:p>
            <a:pPr fontAlgn="base">
              <a:spcBef>
                <a:spcPct val="0"/>
              </a:spcBef>
              <a:spcAft>
                <a:spcPct val="0"/>
              </a:spcAft>
            </a:pPr>
            <a:r>
              <a:rPr lang="ru-RU" dirty="0">
                <a:solidFill>
                  <a:srgbClr val="000000"/>
                </a:solidFill>
              </a:rPr>
              <a:t>1</a:t>
            </a:r>
            <a:r>
              <a:rPr lang="en-US" dirty="0">
                <a:solidFill>
                  <a:srgbClr val="000000"/>
                </a:solidFill>
              </a:rPr>
              <a:t>/√3</a:t>
            </a:r>
            <a:endParaRPr lang="ru-RU" dirty="0">
              <a:solidFill>
                <a:srgbClr val="000000"/>
              </a:solidFill>
            </a:endParaRPr>
          </a:p>
        </p:txBody>
      </p:sp>
      <p:sp>
        <p:nvSpPr>
          <p:cNvPr id="48" name="TextBox 47"/>
          <p:cNvSpPr txBox="1"/>
          <p:nvPr/>
        </p:nvSpPr>
        <p:spPr>
          <a:xfrm>
            <a:off x="1331641" y="5589240"/>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a:t>
            </a:r>
            <a:r>
              <a:rPr lang="ru-RU" dirty="0">
                <a:solidFill>
                  <a:srgbClr val="000000"/>
                </a:solidFill>
              </a:rPr>
              <a:t>1</a:t>
            </a:r>
            <a:r>
              <a:rPr lang="en-US" dirty="0">
                <a:solidFill>
                  <a:srgbClr val="000000"/>
                </a:solidFill>
              </a:rPr>
              <a:t>/√3</a:t>
            </a:r>
            <a:endParaRPr lang="ru-RU" dirty="0">
              <a:solidFill>
                <a:srgbClr val="000000"/>
              </a:solidFill>
            </a:endParaRPr>
          </a:p>
        </p:txBody>
      </p:sp>
      <p:sp>
        <p:nvSpPr>
          <p:cNvPr id="49" name="TextBox 48"/>
          <p:cNvSpPr txBox="1"/>
          <p:nvPr/>
        </p:nvSpPr>
        <p:spPr>
          <a:xfrm>
            <a:off x="2843809" y="5579948"/>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-√3</a:t>
            </a:r>
            <a:endParaRPr lang="ru-RU" dirty="0">
              <a:solidFill>
                <a:srgbClr val="000000"/>
              </a:solidFill>
            </a:endParaRPr>
          </a:p>
        </p:txBody>
      </p:sp>
      <p:sp>
        <p:nvSpPr>
          <p:cNvPr id="50" name="TextBox 49"/>
          <p:cNvSpPr txBox="1"/>
          <p:nvPr/>
        </p:nvSpPr>
        <p:spPr>
          <a:xfrm>
            <a:off x="1835697" y="3429000"/>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√3</a:t>
            </a:r>
            <a:endParaRPr lang="ru-RU" dirty="0">
              <a:solidFill>
                <a:srgbClr val="000000"/>
              </a:solidFill>
            </a:endParaRPr>
          </a:p>
        </p:txBody>
      </p:sp>
      <p:sp>
        <p:nvSpPr>
          <p:cNvPr id="51" name="TextBox 50"/>
          <p:cNvSpPr txBox="1"/>
          <p:nvPr/>
        </p:nvSpPr>
        <p:spPr>
          <a:xfrm>
            <a:off x="2987825" y="3068960"/>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√3</a:t>
            </a:r>
            <a:endParaRPr lang="ru-RU" dirty="0">
              <a:solidFill>
                <a:srgbClr val="000000"/>
              </a:solidFill>
            </a:endParaRPr>
          </a:p>
        </p:txBody>
      </p:sp>
      <p:sp>
        <p:nvSpPr>
          <p:cNvPr id="52" name="TextBox 51"/>
          <p:cNvSpPr txBox="1"/>
          <p:nvPr/>
        </p:nvSpPr>
        <p:spPr>
          <a:xfrm>
            <a:off x="1403649" y="5219908"/>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-√3</a:t>
            </a:r>
            <a:endParaRPr lang="ru-RU" dirty="0">
              <a:solidFill>
                <a:srgbClr val="000000"/>
              </a:solidFill>
            </a:endParaRPr>
          </a:p>
        </p:txBody>
      </p:sp>
      <p:sp>
        <p:nvSpPr>
          <p:cNvPr id="53" name="TextBox 52"/>
          <p:cNvSpPr txBox="1"/>
          <p:nvPr/>
        </p:nvSpPr>
        <p:spPr>
          <a:xfrm>
            <a:off x="1979713" y="4859868"/>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-√2/2</a:t>
            </a:r>
            <a:endParaRPr lang="ru-RU" dirty="0">
              <a:solidFill>
                <a:srgbClr val="000000"/>
              </a:solidFill>
            </a:endParaRPr>
          </a:p>
        </p:txBody>
      </p:sp>
      <p:sp>
        <p:nvSpPr>
          <p:cNvPr id="54" name="TextBox 53"/>
          <p:cNvSpPr txBox="1"/>
          <p:nvPr/>
        </p:nvSpPr>
        <p:spPr>
          <a:xfrm>
            <a:off x="2339753" y="2339588"/>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√2/2</a:t>
            </a:r>
            <a:endParaRPr lang="ru-RU" dirty="0">
              <a:solidFill>
                <a:srgbClr val="000000"/>
              </a:solidFill>
            </a:endParaRPr>
          </a:p>
        </p:txBody>
      </p:sp>
      <p:sp>
        <p:nvSpPr>
          <p:cNvPr id="55" name="TextBox 54"/>
          <p:cNvSpPr txBox="1"/>
          <p:nvPr/>
        </p:nvSpPr>
        <p:spPr>
          <a:xfrm>
            <a:off x="2339753" y="2699628"/>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√2/2</a:t>
            </a:r>
            <a:endParaRPr lang="ru-RU" dirty="0">
              <a:solidFill>
                <a:srgbClr val="000000"/>
              </a:solidFill>
            </a:endParaRPr>
          </a:p>
        </p:txBody>
      </p:sp>
      <p:sp>
        <p:nvSpPr>
          <p:cNvPr id="56" name="TextBox 55"/>
          <p:cNvSpPr txBox="1"/>
          <p:nvPr/>
        </p:nvSpPr>
        <p:spPr>
          <a:xfrm>
            <a:off x="2051721" y="4499828"/>
            <a:ext cx="72008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√2/2</a:t>
            </a:r>
            <a:endParaRPr lang="ru-RU" dirty="0">
              <a:solidFill>
                <a:srgbClr val="000000"/>
              </a:solidFill>
            </a:endParaRPr>
          </a:p>
        </p:txBody>
      </p:sp>
      <p:sp>
        <p:nvSpPr>
          <p:cNvPr id="57" name="TextBox 56"/>
          <p:cNvSpPr txBox="1"/>
          <p:nvPr/>
        </p:nvSpPr>
        <p:spPr>
          <a:xfrm>
            <a:off x="2483769" y="3068960"/>
            <a:ext cx="36004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1</a:t>
            </a:r>
            <a:endParaRPr lang="ru-RU" dirty="0">
              <a:solidFill>
                <a:srgbClr val="000000"/>
              </a:solidFill>
            </a:endParaRPr>
          </a:p>
        </p:txBody>
      </p:sp>
      <p:sp>
        <p:nvSpPr>
          <p:cNvPr id="58" name="TextBox 57"/>
          <p:cNvSpPr txBox="1"/>
          <p:nvPr/>
        </p:nvSpPr>
        <p:spPr>
          <a:xfrm>
            <a:off x="2483769" y="3356992"/>
            <a:ext cx="36004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1</a:t>
            </a:r>
            <a:endParaRPr lang="ru-RU" dirty="0">
              <a:solidFill>
                <a:srgbClr val="000000"/>
              </a:solidFill>
            </a:endParaRPr>
          </a:p>
        </p:txBody>
      </p:sp>
      <p:sp>
        <p:nvSpPr>
          <p:cNvPr id="59" name="TextBox 58"/>
          <p:cNvSpPr txBox="1"/>
          <p:nvPr/>
        </p:nvSpPr>
        <p:spPr>
          <a:xfrm>
            <a:off x="2123729" y="5157192"/>
            <a:ext cx="504056"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-1</a:t>
            </a:r>
            <a:endParaRPr lang="ru-RU" dirty="0">
              <a:solidFill>
                <a:srgbClr val="000000"/>
              </a:solidFill>
            </a:endParaRPr>
          </a:p>
        </p:txBody>
      </p:sp>
      <p:sp>
        <p:nvSpPr>
          <p:cNvPr id="60" name="TextBox 59"/>
          <p:cNvSpPr txBox="1"/>
          <p:nvPr/>
        </p:nvSpPr>
        <p:spPr>
          <a:xfrm>
            <a:off x="3563889" y="2276872"/>
            <a:ext cx="504056"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1</a:t>
            </a:r>
            <a:endParaRPr lang="ru-RU" dirty="0">
              <a:solidFill>
                <a:srgbClr val="000000"/>
              </a:solidFill>
            </a:endParaRPr>
          </a:p>
        </p:txBody>
      </p:sp>
      <p:sp>
        <p:nvSpPr>
          <p:cNvPr id="61" name="TextBox 60"/>
          <p:cNvSpPr txBox="1"/>
          <p:nvPr/>
        </p:nvSpPr>
        <p:spPr>
          <a:xfrm>
            <a:off x="3491881" y="4797152"/>
            <a:ext cx="504056"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-1</a:t>
            </a:r>
            <a:endParaRPr lang="ru-RU" dirty="0">
              <a:solidFill>
                <a:srgbClr val="000000"/>
              </a:solidFill>
            </a:endParaRPr>
          </a:p>
        </p:txBody>
      </p:sp>
      <p:sp>
        <p:nvSpPr>
          <p:cNvPr id="62" name="TextBox 61"/>
          <p:cNvSpPr txBox="1"/>
          <p:nvPr/>
        </p:nvSpPr>
        <p:spPr>
          <a:xfrm>
            <a:off x="3635897" y="2636912"/>
            <a:ext cx="36004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0</a:t>
            </a:r>
            <a:endParaRPr lang="ru-RU" dirty="0">
              <a:solidFill>
                <a:srgbClr val="000000"/>
              </a:solidFill>
            </a:endParaRPr>
          </a:p>
        </p:txBody>
      </p:sp>
      <p:sp>
        <p:nvSpPr>
          <p:cNvPr id="63" name="TextBox 62"/>
          <p:cNvSpPr txBox="1"/>
          <p:nvPr/>
        </p:nvSpPr>
        <p:spPr>
          <a:xfrm>
            <a:off x="3563889" y="4437112"/>
            <a:ext cx="36004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0</a:t>
            </a:r>
            <a:endParaRPr lang="ru-RU" dirty="0">
              <a:solidFill>
                <a:srgbClr val="000000"/>
              </a:solidFill>
            </a:endParaRPr>
          </a:p>
        </p:txBody>
      </p:sp>
      <p:sp>
        <p:nvSpPr>
          <p:cNvPr id="64" name="TextBox 63"/>
          <p:cNvSpPr txBox="1"/>
          <p:nvPr/>
        </p:nvSpPr>
        <p:spPr>
          <a:xfrm>
            <a:off x="3635897" y="5157192"/>
            <a:ext cx="360040" cy="369332"/>
          </a:xfrm>
          <a:prstGeom prst="rect">
            <a:avLst/>
          </a:prstGeom>
          <a:noFill/>
        </p:spPr>
        <p:txBody>
          <a:bodyPr wrap="square" rtlCol="0">
            <a:spAutoFit/>
          </a:bodyPr>
          <a:lstStyle/>
          <a:p>
            <a:pPr fontAlgn="base">
              <a:spcBef>
                <a:spcPct val="0"/>
              </a:spcBef>
              <a:spcAft>
                <a:spcPct val="0"/>
              </a:spcAft>
            </a:pPr>
            <a:r>
              <a:rPr lang="en-US" b="1" dirty="0">
                <a:solidFill>
                  <a:srgbClr val="000000"/>
                </a:solidFill>
              </a:rPr>
              <a:t>0</a:t>
            </a:r>
            <a:endParaRPr lang="ru-RU" b="1" dirty="0">
              <a:solidFill>
                <a:srgbClr val="000000"/>
              </a:solidFill>
            </a:endParaRPr>
          </a:p>
        </p:txBody>
      </p:sp>
      <p:sp>
        <p:nvSpPr>
          <p:cNvPr id="65" name="TextBox 64"/>
          <p:cNvSpPr txBox="1"/>
          <p:nvPr/>
        </p:nvSpPr>
        <p:spPr>
          <a:xfrm>
            <a:off x="3635897" y="3068960"/>
            <a:ext cx="576064" cy="307777"/>
          </a:xfrm>
          <a:prstGeom prst="rect">
            <a:avLst/>
          </a:prstGeom>
          <a:noFill/>
        </p:spPr>
        <p:txBody>
          <a:bodyPr wrap="square" rtlCol="0">
            <a:spAutoFit/>
          </a:bodyPr>
          <a:lstStyle/>
          <a:p>
            <a:pPr fontAlgn="base">
              <a:spcBef>
                <a:spcPct val="0"/>
              </a:spcBef>
              <a:spcAft>
                <a:spcPct val="0"/>
              </a:spcAft>
            </a:pPr>
            <a:r>
              <a:rPr lang="ru-RU" sz="1400" dirty="0">
                <a:solidFill>
                  <a:srgbClr val="000000"/>
                </a:solidFill>
              </a:rPr>
              <a:t>нет</a:t>
            </a:r>
          </a:p>
        </p:txBody>
      </p:sp>
    </p:spTree>
    <p:extLst>
      <p:ext uri="{BB962C8B-B14F-4D97-AF65-F5344CB8AC3E}">
        <p14:creationId xmlns:p14="http://schemas.microsoft.com/office/powerpoint/2010/main" val="2663829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31840" y="1844824"/>
            <a:ext cx="6012160" cy="4464496"/>
          </a:xfrm>
          <a:prstGeom prst="rect">
            <a:avLst/>
          </a:prstGeom>
          <a:solidFill>
            <a:srgbClr val="6CE4F4">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5" name="Заголовок 1"/>
          <p:cNvSpPr>
            <a:spLocks noGrp="1"/>
          </p:cNvSpPr>
          <p:nvPr>
            <p:ph type="title"/>
          </p:nvPr>
        </p:nvSpPr>
        <p:spPr>
          <a:xfrm>
            <a:off x="107504" y="22895"/>
            <a:ext cx="2592288" cy="922114"/>
          </a:xfrm>
        </p:spPr>
        <p:txBody>
          <a:bodyPr>
            <a:normAutofit/>
          </a:bodyPr>
          <a:lstStyle/>
          <a:p>
            <a:r>
              <a:rPr lang="ru-RU" sz="3200" b="1" dirty="0" smtClean="0">
                <a:solidFill>
                  <a:srgbClr val="C00000"/>
                </a:solidFill>
              </a:rPr>
              <a:t>Задание №1</a:t>
            </a:r>
            <a:endParaRPr lang="ru-RU" sz="3200" b="1" dirty="0">
              <a:solidFill>
                <a:srgbClr val="C00000"/>
              </a:solidFill>
            </a:endParaRPr>
          </a:p>
        </p:txBody>
      </p:sp>
      <p:sp>
        <p:nvSpPr>
          <p:cNvPr id="6" name="TextBox 5"/>
          <p:cNvSpPr txBox="1"/>
          <p:nvPr/>
        </p:nvSpPr>
        <p:spPr>
          <a:xfrm>
            <a:off x="467544" y="1628800"/>
            <a:ext cx="2232248" cy="369332"/>
          </a:xfrm>
          <a:prstGeom prst="rect">
            <a:avLst/>
          </a:prstGeom>
          <a:noFill/>
        </p:spPr>
        <p:txBody>
          <a:bodyPr wrap="square" rtlCol="0">
            <a:spAutoFit/>
          </a:bodyPr>
          <a:lstStyle/>
          <a:p>
            <a:endParaRPr lang="ru-RU" dirty="0">
              <a:solidFill>
                <a:prstClr val="black"/>
              </a:solidFill>
            </a:endParaRPr>
          </a:p>
        </p:txBody>
      </p:sp>
      <p:pic>
        <p:nvPicPr>
          <p:cNvPr id="7" name="Picture 3"/>
          <p:cNvPicPr>
            <a:picLocks noChangeAspect="1" noChangeArrowheads="1"/>
          </p:cNvPicPr>
          <p:nvPr/>
        </p:nvPicPr>
        <p:blipFill>
          <a:blip r:embed="rId3" cstate="print"/>
          <a:srcRect/>
          <a:stretch>
            <a:fillRect/>
          </a:stretch>
        </p:blipFill>
        <p:spPr bwMode="auto">
          <a:xfrm>
            <a:off x="276126" y="1651670"/>
            <a:ext cx="2987824" cy="1833918"/>
          </a:xfrm>
          <a:prstGeom prst="rect">
            <a:avLst/>
          </a:prstGeom>
          <a:ln>
            <a:noFill/>
          </a:ln>
          <a:effectLst>
            <a:outerShdw blurRad="292100" dist="139700" dir="2700000" algn="tl" rotWithShape="0">
              <a:srgbClr val="333333">
                <a:alpha val="65000"/>
              </a:srgbClr>
            </a:outerShdw>
          </a:effectLst>
        </p:spPr>
      </p:pic>
      <p:graphicFrame>
        <p:nvGraphicFramePr>
          <p:cNvPr id="8" name="Object 5"/>
          <p:cNvGraphicFramePr>
            <a:graphicFrameLocks noChangeAspect="1"/>
          </p:cNvGraphicFramePr>
          <p:nvPr>
            <p:extLst>
              <p:ext uri="{D42A27DB-BD31-4B8C-83A1-F6EECF244321}">
                <p14:modId xmlns:p14="http://schemas.microsoft.com/office/powerpoint/2010/main" val="3704885158"/>
              </p:ext>
            </p:extLst>
          </p:nvPr>
        </p:nvGraphicFramePr>
        <p:xfrm>
          <a:off x="3563888" y="2276872"/>
          <a:ext cx="5083175" cy="4103688"/>
        </p:xfrm>
        <a:graphic>
          <a:graphicData uri="http://schemas.openxmlformats.org/presentationml/2006/ole">
            <mc:AlternateContent xmlns:mc="http://schemas.openxmlformats.org/markup-compatibility/2006">
              <mc:Choice xmlns:v="urn:schemas-microsoft-com:vml" Requires="v">
                <p:oleObj spid="_x0000_s87050" name="Формула" r:id="rId4" imgW="2374560" imgH="1917360" progId="Equation.3">
                  <p:embed/>
                </p:oleObj>
              </mc:Choice>
              <mc:Fallback>
                <p:oleObj name="Формула" r:id="rId4" imgW="2374560" imgH="19173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3888" y="2276872"/>
                        <a:ext cx="5083175" cy="410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TextBox 8"/>
          <p:cNvSpPr txBox="1"/>
          <p:nvPr/>
        </p:nvSpPr>
        <p:spPr>
          <a:xfrm>
            <a:off x="251520" y="5157192"/>
            <a:ext cx="2232248" cy="707886"/>
          </a:xfrm>
          <a:prstGeom prst="rect">
            <a:avLst/>
          </a:prstGeom>
          <a:noFill/>
        </p:spPr>
        <p:txBody>
          <a:bodyPr wrap="square" rtlCol="0">
            <a:spAutoFit/>
          </a:bodyPr>
          <a:lstStyle/>
          <a:p>
            <a:r>
              <a:rPr lang="ru-RU" sz="4000" dirty="0">
                <a:solidFill>
                  <a:prstClr val="black"/>
                </a:solidFill>
                <a:effectLst>
                  <a:outerShdw blurRad="38100" dist="38100" dir="2700000" algn="tl">
                    <a:srgbClr val="000000">
                      <a:alpha val="43137"/>
                    </a:srgbClr>
                  </a:outerShdw>
                </a:effectLst>
              </a:rPr>
              <a:t>Ответ.</a:t>
            </a:r>
          </a:p>
        </p:txBody>
      </p:sp>
      <p:graphicFrame>
        <p:nvGraphicFramePr>
          <p:cNvPr id="10" name="Таблица 9"/>
          <p:cNvGraphicFramePr>
            <a:graphicFrameLocks noGrp="1"/>
          </p:cNvGraphicFramePr>
          <p:nvPr>
            <p:extLst>
              <p:ext uri="{D42A27DB-BD31-4B8C-83A1-F6EECF244321}">
                <p14:modId xmlns:p14="http://schemas.microsoft.com/office/powerpoint/2010/main" val="1276017110"/>
              </p:ext>
            </p:extLst>
          </p:nvPr>
        </p:nvGraphicFramePr>
        <p:xfrm>
          <a:off x="179512" y="5877272"/>
          <a:ext cx="2627784" cy="518160"/>
        </p:xfrm>
        <a:graphic>
          <a:graphicData uri="http://schemas.openxmlformats.org/drawingml/2006/table">
            <a:tbl>
              <a:tblPr firstRow="1" bandRow="1">
                <a:tableStyleId>{2D5ABB26-0587-4C30-8999-92F81FD0307C}</a:tableStyleId>
              </a:tblPr>
              <a:tblGrid>
                <a:gridCol w="437964"/>
                <a:gridCol w="437964"/>
                <a:gridCol w="437964"/>
                <a:gridCol w="437964"/>
                <a:gridCol w="437964"/>
                <a:gridCol w="437964"/>
              </a:tblGrid>
              <a:tr h="370840">
                <a:tc>
                  <a:txBody>
                    <a:bodyPr/>
                    <a:lstStyle/>
                    <a:p>
                      <a:pPr algn="ctr"/>
                      <a:r>
                        <a:rPr lang="ru-RU" sz="2800" b="1" dirty="0" smtClean="0">
                          <a:solidFill>
                            <a:srgbClr val="C00000"/>
                          </a:solidFill>
                        </a:rPr>
                        <a:t>4</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2" name="Picture 4"/>
          <p:cNvPicPr>
            <a:picLocks noGrp="1" noChangeAspect="1" noChangeArrowheads="1"/>
          </p:cNvPicPr>
          <p:nvPr>
            <p:ph idx="1"/>
          </p:nvPr>
        </p:nvPicPr>
        <p:blipFill>
          <a:blip r:embed="rId6" cstate="print">
            <a:clrChange>
              <a:clrFrom>
                <a:srgbClr val="F7F3F7"/>
              </a:clrFrom>
              <a:clrTo>
                <a:srgbClr val="F7F3F7">
                  <a:alpha val="0"/>
                </a:srgbClr>
              </a:clrTo>
            </a:clrChange>
            <a:extLst>
              <a:ext uri="{BEBA8EAE-BF5A-486C-A8C5-ECC9F3942E4B}">
                <a14:imgProps xmlns:a14="http://schemas.microsoft.com/office/drawing/2010/main">
                  <a14:imgLayer r:embed="rId7">
                    <a14:imgEffect>
                      <a14:colorTemperature colorTemp="11200"/>
                    </a14:imgEffect>
                  </a14:imgLayer>
                </a14:imgProps>
              </a:ext>
            </a:extLst>
          </a:blip>
          <a:srcRect/>
          <a:stretch>
            <a:fillRect/>
          </a:stretch>
        </p:blipFill>
        <p:spPr bwMode="auto">
          <a:xfrm>
            <a:off x="2702049" y="332656"/>
            <a:ext cx="6055749" cy="991890"/>
          </a:xfrm>
          <a:prstGeom prst="rect">
            <a:avLst/>
          </a:prstGeom>
          <a:noFill/>
          <a:ln>
            <a:noFill/>
          </a:ln>
        </p:spPr>
      </p:pic>
      <p:sp>
        <p:nvSpPr>
          <p:cNvPr id="13" name="Арка 12"/>
          <p:cNvSpPr/>
          <p:nvPr/>
        </p:nvSpPr>
        <p:spPr>
          <a:xfrm rot="20529387" flipH="1" flipV="1">
            <a:off x="507885" y="1959522"/>
            <a:ext cx="432048" cy="331128"/>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4" name="TextBox 13"/>
          <p:cNvSpPr txBox="1"/>
          <p:nvPr/>
        </p:nvSpPr>
        <p:spPr>
          <a:xfrm>
            <a:off x="723909" y="3753906"/>
            <a:ext cx="2304256" cy="646331"/>
          </a:xfrm>
          <a:prstGeom prst="rect">
            <a:avLst/>
          </a:prstGeom>
          <a:noFill/>
        </p:spPr>
        <p:txBody>
          <a:bodyPr wrap="square" rtlCol="0">
            <a:spAutoFit/>
          </a:bodyPr>
          <a:lstStyle/>
          <a:p>
            <a:pPr algn="ctr"/>
            <a:r>
              <a:rPr lang="ru-RU" b="1" dirty="0" smtClean="0">
                <a:solidFill>
                  <a:srgbClr val="C00000"/>
                </a:solidFill>
              </a:rPr>
              <a:t>противолежащий</a:t>
            </a:r>
          </a:p>
          <a:p>
            <a:pPr algn="ctr"/>
            <a:r>
              <a:rPr lang="ru-RU" b="1" dirty="0" smtClean="0">
                <a:solidFill>
                  <a:srgbClr val="C00000"/>
                </a:solidFill>
              </a:rPr>
              <a:t>катет  СВ</a:t>
            </a:r>
            <a:endParaRPr lang="ru-RU" b="1" dirty="0">
              <a:solidFill>
                <a:srgbClr val="C00000"/>
              </a:solidFill>
            </a:endParaRPr>
          </a:p>
        </p:txBody>
      </p:sp>
      <p:sp>
        <p:nvSpPr>
          <p:cNvPr id="15" name="Стрелка вверх 14"/>
          <p:cNvSpPr/>
          <p:nvPr/>
        </p:nvSpPr>
        <p:spPr>
          <a:xfrm>
            <a:off x="1583669" y="3212976"/>
            <a:ext cx="186370" cy="540930"/>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1433518" y="1801920"/>
            <a:ext cx="2304256" cy="646331"/>
          </a:xfrm>
          <a:prstGeom prst="rect">
            <a:avLst/>
          </a:prstGeom>
          <a:noFill/>
        </p:spPr>
        <p:txBody>
          <a:bodyPr wrap="square" rtlCol="0">
            <a:spAutoFit/>
          </a:bodyPr>
          <a:lstStyle/>
          <a:p>
            <a:pPr algn="ctr"/>
            <a:r>
              <a:rPr lang="ru-RU" b="1" dirty="0" smtClean="0">
                <a:solidFill>
                  <a:srgbClr val="C00000"/>
                </a:solidFill>
              </a:rPr>
              <a:t>прилежащий</a:t>
            </a:r>
          </a:p>
          <a:p>
            <a:pPr algn="ctr"/>
            <a:r>
              <a:rPr lang="ru-RU" b="1" dirty="0" smtClean="0">
                <a:solidFill>
                  <a:srgbClr val="C00000"/>
                </a:solidFill>
              </a:rPr>
              <a:t>катет  СА</a:t>
            </a:r>
            <a:endParaRPr lang="ru-RU" b="1" dirty="0">
              <a:solidFill>
                <a:srgbClr val="C00000"/>
              </a:solidFill>
            </a:endParaRPr>
          </a:p>
        </p:txBody>
      </p:sp>
      <p:sp>
        <p:nvSpPr>
          <p:cNvPr id="18" name="Стрелка вверх 17"/>
          <p:cNvSpPr/>
          <p:nvPr/>
        </p:nvSpPr>
        <p:spPr>
          <a:xfrm rot="15630718">
            <a:off x="1285766" y="1844524"/>
            <a:ext cx="163756" cy="1113119"/>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1115616" y="1801920"/>
            <a:ext cx="576064" cy="523220"/>
          </a:xfrm>
          <a:prstGeom prst="rect">
            <a:avLst/>
          </a:prstGeom>
          <a:noFill/>
        </p:spPr>
        <p:txBody>
          <a:bodyPr wrap="square" rtlCol="0">
            <a:spAutoFit/>
          </a:bodyPr>
          <a:lstStyle/>
          <a:p>
            <a:r>
              <a:rPr lang="ru-RU" sz="2800" b="1" dirty="0" smtClean="0">
                <a:solidFill>
                  <a:srgbClr val="0033CC"/>
                </a:solidFill>
              </a:rPr>
              <a:t>7</a:t>
            </a:r>
            <a:endParaRPr lang="ru-RU" sz="2800" b="1" dirty="0">
              <a:solidFill>
                <a:srgbClr val="0033CC"/>
              </a:solidFill>
            </a:endParaRPr>
          </a:p>
        </p:txBody>
      </p:sp>
    </p:spTree>
    <p:extLst>
      <p:ext uri="{BB962C8B-B14F-4D97-AF65-F5344CB8AC3E}">
        <p14:creationId xmlns:p14="http://schemas.microsoft.com/office/powerpoint/2010/main" val="1102981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31840" y="1844824"/>
            <a:ext cx="6012160" cy="4464496"/>
          </a:xfrm>
          <a:prstGeom prst="rect">
            <a:avLst/>
          </a:prstGeom>
          <a:solidFill>
            <a:srgbClr val="6CE4F4">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5" name="Заголовок 1"/>
          <p:cNvSpPr>
            <a:spLocks noGrp="1"/>
          </p:cNvSpPr>
          <p:nvPr>
            <p:ph type="title"/>
          </p:nvPr>
        </p:nvSpPr>
        <p:spPr>
          <a:xfrm>
            <a:off x="107504" y="22895"/>
            <a:ext cx="2592288" cy="922114"/>
          </a:xfrm>
        </p:spPr>
        <p:txBody>
          <a:bodyPr>
            <a:normAutofit/>
          </a:bodyPr>
          <a:lstStyle/>
          <a:p>
            <a:r>
              <a:rPr lang="ru-RU" sz="3200" b="1" dirty="0" smtClean="0">
                <a:solidFill>
                  <a:srgbClr val="C00000"/>
                </a:solidFill>
              </a:rPr>
              <a:t>Задание №2</a:t>
            </a:r>
            <a:endParaRPr lang="ru-RU" sz="3200" b="1" dirty="0">
              <a:solidFill>
                <a:srgbClr val="C00000"/>
              </a:solidFill>
            </a:endParaRPr>
          </a:p>
        </p:txBody>
      </p:sp>
      <p:sp>
        <p:nvSpPr>
          <p:cNvPr id="6" name="TextBox 5"/>
          <p:cNvSpPr txBox="1"/>
          <p:nvPr/>
        </p:nvSpPr>
        <p:spPr>
          <a:xfrm>
            <a:off x="467544" y="1628800"/>
            <a:ext cx="2232248" cy="369332"/>
          </a:xfrm>
          <a:prstGeom prst="rect">
            <a:avLst/>
          </a:prstGeom>
          <a:noFill/>
        </p:spPr>
        <p:txBody>
          <a:bodyPr wrap="square" rtlCol="0">
            <a:spAutoFit/>
          </a:bodyPr>
          <a:lstStyle/>
          <a:p>
            <a:endParaRPr lang="ru-RU" dirty="0">
              <a:solidFill>
                <a:prstClr val="black"/>
              </a:solidFill>
            </a:endParaRPr>
          </a:p>
        </p:txBody>
      </p:sp>
      <p:pic>
        <p:nvPicPr>
          <p:cNvPr id="7" name="Picture 3"/>
          <p:cNvPicPr>
            <a:picLocks noChangeAspect="1" noChangeArrowheads="1"/>
          </p:cNvPicPr>
          <p:nvPr/>
        </p:nvPicPr>
        <p:blipFill>
          <a:blip r:embed="rId3" cstate="print"/>
          <a:srcRect/>
          <a:stretch>
            <a:fillRect/>
          </a:stretch>
        </p:blipFill>
        <p:spPr bwMode="auto">
          <a:xfrm>
            <a:off x="251520" y="1651670"/>
            <a:ext cx="2987824" cy="1833918"/>
          </a:xfrm>
          <a:prstGeom prst="rect">
            <a:avLst/>
          </a:prstGeom>
          <a:ln>
            <a:noFill/>
          </a:ln>
          <a:effectLst>
            <a:outerShdw blurRad="292100" dist="139700" dir="2700000" algn="tl" rotWithShape="0">
              <a:srgbClr val="333333">
                <a:alpha val="65000"/>
              </a:srgbClr>
            </a:outerShdw>
          </a:effectLst>
        </p:spPr>
      </p:pic>
      <p:sp>
        <p:nvSpPr>
          <p:cNvPr id="9" name="TextBox 8"/>
          <p:cNvSpPr txBox="1"/>
          <p:nvPr/>
        </p:nvSpPr>
        <p:spPr>
          <a:xfrm>
            <a:off x="251520" y="5157192"/>
            <a:ext cx="2232248" cy="707886"/>
          </a:xfrm>
          <a:prstGeom prst="rect">
            <a:avLst/>
          </a:prstGeom>
          <a:noFill/>
        </p:spPr>
        <p:txBody>
          <a:bodyPr wrap="square" rtlCol="0">
            <a:spAutoFit/>
          </a:bodyPr>
          <a:lstStyle/>
          <a:p>
            <a:r>
              <a:rPr lang="ru-RU" sz="4000" dirty="0">
                <a:solidFill>
                  <a:prstClr val="black"/>
                </a:solidFill>
                <a:effectLst>
                  <a:outerShdw blurRad="38100" dist="38100" dir="2700000" algn="tl">
                    <a:srgbClr val="000000">
                      <a:alpha val="43137"/>
                    </a:srgbClr>
                  </a:outerShdw>
                </a:effectLst>
              </a:rPr>
              <a:t>Ответ.</a:t>
            </a:r>
          </a:p>
        </p:txBody>
      </p:sp>
      <p:graphicFrame>
        <p:nvGraphicFramePr>
          <p:cNvPr id="10" name="Таблица 9"/>
          <p:cNvGraphicFramePr>
            <a:graphicFrameLocks noGrp="1"/>
          </p:cNvGraphicFramePr>
          <p:nvPr>
            <p:extLst>
              <p:ext uri="{D42A27DB-BD31-4B8C-83A1-F6EECF244321}">
                <p14:modId xmlns:p14="http://schemas.microsoft.com/office/powerpoint/2010/main" val="2232024865"/>
              </p:ext>
            </p:extLst>
          </p:nvPr>
        </p:nvGraphicFramePr>
        <p:xfrm>
          <a:off x="179512" y="5877272"/>
          <a:ext cx="2627784" cy="518160"/>
        </p:xfrm>
        <a:graphic>
          <a:graphicData uri="http://schemas.openxmlformats.org/drawingml/2006/table">
            <a:tbl>
              <a:tblPr firstRow="1" bandRow="1">
                <a:tableStyleId>{2D5ABB26-0587-4C30-8999-92F81FD0307C}</a:tableStyleId>
              </a:tblPr>
              <a:tblGrid>
                <a:gridCol w="437964"/>
                <a:gridCol w="437964"/>
                <a:gridCol w="437964"/>
                <a:gridCol w="437964"/>
                <a:gridCol w="437964"/>
                <a:gridCol w="437964"/>
              </a:tblGrid>
              <a:tr h="370840">
                <a:tc>
                  <a:txBody>
                    <a:bodyPr/>
                    <a:lstStyle/>
                    <a:p>
                      <a:pPr algn="ctr"/>
                      <a:r>
                        <a:rPr lang="ru-RU" sz="2800" b="1" dirty="0" smtClean="0">
                          <a:solidFill>
                            <a:srgbClr val="C00000"/>
                          </a:solidFill>
                        </a:rPr>
                        <a:t>4</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800" b="1" dirty="0" smtClean="0">
                          <a:solidFill>
                            <a:srgbClr val="C00000"/>
                          </a:solidFill>
                        </a:rPr>
                        <a:t>,</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800" b="1" dirty="0" smtClean="0">
                          <a:solidFill>
                            <a:srgbClr val="C00000"/>
                          </a:solidFill>
                        </a:rPr>
                        <a:t>8</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3" name="Арка 12"/>
          <p:cNvSpPr/>
          <p:nvPr/>
        </p:nvSpPr>
        <p:spPr>
          <a:xfrm rot="20529387" flipH="1" flipV="1">
            <a:off x="507885" y="1959522"/>
            <a:ext cx="432048" cy="331128"/>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4" name="TextBox 13"/>
          <p:cNvSpPr txBox="1"/>
          <p:nvPr/>
        </p:nvSpPr>
        <p:spPr>
          <a:xfrm>
            <a:off x="535025" y="3485588"/>
            <a:ext cx="2304256" cy="646331"/>
          </a:xfrm>
          <a:prstGeom prst="rect">
            <a:avLst/>
          </a:prstGeom>
          <a:noFill/>
        </p:spPr>
        <p:txBody>
          <a:bodyPr wrap="square" rtlCol="0">
            <a:spAutoFit/>
          </a:bodyPr>
          <a:lstStyle/>
          <a:p>
            <a:pPr algn="ctr"/>
            <a:r>
              <a:rPr lang="ru-RU" b="1" dirty="0" smtClean="0">
                <a:solidFill>
                  <a:srgbClr val="C00000"/>
                </a:solidFill>
              </a:rPr>
              <a:t>противолежащий</a:t>
            </a:r>
          </a:p>
          <a:p>
            <a:pPr algn="ctr"/>
            <a:r>
              <a:rPr lang="ru-RU" b="1" dirty="0" smtClean="0">
                <a:solidFill>
                  <a:srgbClr val="C00000"/>
                </a:solidFill>
              </a:rPr>
              <a:t>катет  СВ</a:t>
            </a:r>
            <a:endParaRPr lang="ru-RU" b="1" dirty="0">
              <a:solidFill>
                <a:srgbClr val="C00000"/>
              </a:solidFill>
            </a:endParaRPr>
          </a:p>
        </p:txBody>
      </p:sp>
      <p:sp>
        <p:nvSpPr>
          <p:cNvPr id="16" name="TextBox 15"/>
          <p:cNvSpPr txBox="1"/>
          <p:nvPr/>
        </p:nvSpPr>
        <p:spPr>
          <a:xfrm>
            <a:off x="1115616" y="2125086"/>
            <a:ext cx="2304256" cy="646331"/>
          </a:xfrm>
          <a:prstGeom prst="rect">
            <a:avLst/>
          </a:prstGeom>
          <a:noFill/>
        </p:spPr>
        <p:txBody>
          <a:bodyPr wrap="square" rtlCol="0">
            <a:spAutoFit/>
          </a:bodyPr>
          <a:lstStyle/>
          <a:p>
            <a:pPr algn="ctr"/>
            <a:r>
              <a:rPr lang="ru-RU" b="1" dirty="0" smtClean="0">
                <a:solidFill>
                  <a:srgbClr val="C00000"/>
                </a:solidFill>
              </a:rPr>
              <a:t>гипотенуза</a:t>
            </a:r>
          </a:p>
          <a:p>
            <a:pPr algn="ctr"/>
            <a:r>
              <a:rPr lang="ru-RU" b="1" dirty="0" smtClean="0">
                <a:solidFill>
                  <a:srgbClr val="C00000"/>
                </a:solidFill>
              </a:rPr>
              <a:t>  АВ</a:t>
            </a:r>
            <a:endParaRPr lang="ru-RU" b="1" dirty="0">
              <a:solidFill>
                <a:srgbClr val="C00000"/>
              </a:solidFill>
            </a:endParaRPr>
          </a:p>
        </p:txBody>
      </p:sp>
      <p:sp>
        <p:nvSpPr>
          <p:cNvPr id="19" name="TextBox 18"/>
          <p:cNvSpPr txBox="1"/>
          <p:nvPr/>
        </p:nvSpPr>
        <p:spPr>
          <a:xfrm>
            <a:off x="1115616" y="1801920"/>
            <a:ext cx="576064" cy="523220"/>
          </a:xfrm>
          <a:prstGeom prst="rect">
            <a:avLst/>
          </a:prstGeom>
          <a:noFill/>
        </p:spPr>
        <p:txBody>
          <a:bodyPr wrap="square" rtlCol="0">
            <a:spAutoFit/>
          </a:bodyPr>
          <a:lstStyle/>
          <a:p>
            <a:r>
              <a:rPr lang="ru-RU" sz="2800" b="1" dirty="0" smtClean="0">
                <a:solidFill>
                  <a:srgbClr val="0033CC"/>
                </a:solidFill>
              </a:rPr>
              <a:t>5</a:t>
            </a:r>
            <a:endParaRPr lang="ru-RU" sz="2800" b="1" dirty="0">
              <a:solidFill>
                <a:srgbClr val="0033CC"/>
              </a:solidFill>
            </a:endParaRPr>
          </a:p>
        </p:txBody>
      </p:sp>
      <p:pic>
        <p:nvPicPr>
          <p:cNvPr id="17" name="Picture 2"/>
          <p:cNvPicPr>
            <a:picLocks noChangeAspect="1" noChangeArrowheads="1"/>
          </p:cNvPicPr>
          <p:nvPr/>
        </p:nvPicPr>
        <p:blipFill>
          <a:blip r:embed="rId4" cstate="print">
            <a:extLst>
              <a:ext uri="{BEBA8EAE-BF5A-486C-A8C5-ECC9F3942E4B}">
                <a14:imgProps xmlns:a14="http://schemas.microsoft.com/office/drawing/2010/main">
                  <a14:imgLayer r:embed="rId5">
                    <a14:imgEffect>
                      <a14:colorTemperature colorTemp="11200"/>
                    </a14:imgEffect>
                  </a14:imgLayer>
                </a14:imgProps>
              </a:ext>
            </a:extLst>
          </a:blip>
          <a:srcRect/>
          <a:stretch>
            <a:fillRect/>
          </a:stretch>
        </p:blipFill>
        <p:spPr bwMode="auto">
          <a:xfrm>
            <a:off x="2699792" y="260648"/>
            <a:ext cx="6272070" cy="956207"/>
          </a:xfrm>
          <a:prstGeom prst="rect">
            <a:avLst/>
          </a:prstGeom>
          <a:noFill/>
          <a:ln>
            <a:noFill/>
          </a:ln>
        </p:spPr>
      </p:pic>
      <p:graphicFrame>
        <p:nvGraphicFramePr>
          <p:cNvPr id="3" name="Объект 2"/>
          <p:cNvGraphicFramePr>
            <a:graphicFrameLocks noChangeAspect="1"/>
          </p:cNvGraphicFramePr>
          <p:nvPr>
            <p:extLst>
              <p:ext uri="{D42A27DB-BD31-4B8C-83A1-F6EECF244321}">
                <p14:modId xmlns:p14="http://schemas.microsoft.com/office/powerpoint/2010/main" val="993074246"/>
              </p:ext>
            </p:extLst>
          </p:nvPr>
        </p:nvGraphicFramePr>
        <p:xfrm>
          <a:off x="3535546" y="2063530"/>
          <a:ext cx="5204747" cy="1571894"/>
        </p:xfrm>
        <a:graphic>
          <a:graphicData uri="http://schemas.openxmlformats.org/presentationml/2006/ole">
            <mc:AlternateContent xmlns:mc="http://schemas.openxmlformats.org/markup-compatibility/2006">
              <mc:Choice xmlns:v="urn:schemas-microsoft-com:vml" Requires="v">
                <p:oleObj spid="_x0000_s88084" name="Формула" r:id="rId6" imgW="2692400" imgH="812800" progId="Equation.3">
                  <p:embed/>
                </p:oleObj>
              </mc:Choice>
              <mc:Fallback>
                <p:oleObj name="Формула" r:id="rId6" imgW="2692400" imgH="8128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35546" y="2063530"/>
                        <a:ext cx="5204747" cy="1571894"/>
                      </a:xfrm>
                      <a:prstGeom prst="rect">
                        <a:avLst/>
                      </a:prstGeom>
                      <a:noFill/>
                      <a:ln>
                        <a:noFill/>
                      </a:ln>
                      <a:effectLst/>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1329757635"/>
              </p:ext>
            </p:extLst>
          </p:nvPr>
        </p:nvGraphicFramePr>
        <p:xfrm>
          <a:off x="3602757" y="3842462"/>
          <a:ext cx="5070326" cy="2233552"/>
        </p:xfrm>
        <a:graphic>
          <a:graphicData uri="http://schemas.openxmlformats.org/presentationml/2006/ole">
            <mc:AlternateContent xmlns:mc="http://schemas.openxmlformats.org/markup-compatibility/2006">
              <mc:Choice xmlns:v="urn:schemas-microsoft-com:vml" Requires="v">
                <p:oleObj spid="_x0000_s88085" name="Формула" r:id="rId8" imgW="2768600" imgH="1219200" progId="Equation.3">
                  <p:embed/>
                </p:oleObj>
              </mc:Choice>
              <mc:Fallback>
                <p:oleObj name="Формула" r:id="rId8" imgW="2768600" imgH="121920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02757" y="3842462"/>
                        <a:ext cx="5070326" cy="2233552"/>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82117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077" name="Rectangle 5"/>
          <p:cNvSpPr>
            <a:spLocks noGrp="1" noChangeArrowheads="1"/>
          </p:cNvSpPr>
          <p:nvPr>
            <p:ph sz="quarter" idx="1"/>
          </p:nvPr>
        </p:nvSpPr>
        <p:spPr>
          <a:xfrm>
            <a:off x="291074" y="260648"/>
            <a:ext cx="4105127" cy="872852"/>
          </a:xfrm>
        </p:spPr>
        <p:txBody>
          <a:bodyPr>
            <a:normAutofit/>
          </a:bodyPr>
          <a:lstStyle/>
          <a:p>
            <a:pPr>
              <a:buNone/>
              <a:defRPr/>
            </a:pPr>
            <a:r>
              <a:rPr lang="ru-RU" sz="2000" dirty="0" smtClean="0"/>
              <a:t>  </a:t>
            </a:r>
            <a:r>
              <a:rPr lang="ru-RU" sz="2000" b="1" dirty="0" smtClean="0"/>
              <a:t> 1. </a:t>
            </a:r>
            <a:r>
              <a:rPr lang="ru-RU" sz="2000" dirty="0"/>
              <a:t>Сумма внутренних углов </a:t>
            </a:r>
            <a:endParaRPr lang="ru-RU" sz="2000" dirty="0" smtClean="0"/>
          </a:p>
          <a:p>
            <a:pPr>
              <a:buNone/>
              <a:defRPr/>
            </a:pPr>
            <a:r>
              <a:rPr lang="ru-RU" sz="2000" dirty="0" smtClean="0"/>
              <a:t>        треугольника </a:t>
            </a:r>
            <a:r>
              <a:rPr lang="ru-RU" sz="2000" dirty="0"/>
              <a:t>равна </a:t>
            </a:r>
            <a:r>
              <a:rPr lang="ru-RU" sz="2000" dirty="0" smtClean="0"/>
              <a:t>180</a:t>
            </a:r>
            <a:r>
              <a:rPr lang="ru-RU" sz="2000" baseline="30000" dirty="0" smtClean="0"/>
              <a:t>0</a:t>
            </a:r>
            <a:endParaRPr lang="ru-RU" sz="2000" dirty="0"/>
          </a:p>
        </p:txBody>
      </p:sp>
      <p:sp>
        <p:nvSpPr>
          <p:cNvPr id="19" name="Прямоугольник 18"/>
          <p:cNvSpPr/>
          <p:nvPr/>
        </p:nvSpPr>
        <p:spPr>
          <a:xfrm>
            <a:off x="283080" y="5175580"/>
            <a:ext cx="506870" cy="461665"/>
          </a:xfrm>
          <a:prstGeom prst="rect">
            <a:avLst/>
          </a:prstGeom>
        </p:spPr>
        <p:txBody>
          <a:bodyPr wrap="none">
            <a:spAutoFit/>
          </a:bodyPr>
          <a:lstStyle/>
          <a:p>
            <a:r>
              <a:rPr lang="ru-RU" sz="2400" b="1" dirty="0" smtClean="0"/>
              <a:t>6. </a:t>
            </a:r>
            <a:endParaRPr lang="ru-RU" sz="2400" dirty="0"/>
          </a:p>
        </p:txBody>
      </p:sp>
      <p:graphicFrame>
        <p:nvGraphicFramePr>
          <p:cNvPr id="14" name="Объект 13"/>
          <p:cNvGraphicFramePr>
            <a:graphicFrameLocks noChangeAspect="1"/>
          </p:cNvGraphicFramePr>
          <p:nvPr>
            <p:extLst>
              <p:ext uri="{D42A27DB-BD31-4B8C-83A1-F6EECF244321}">
                <p14:modId xmlns:p14="http://schemas.microsoft.com/office/powerpoint/2010/main" val="3456099858"/>
              </p:ext>
            </p:extLst>
          </p:nvPr>
        </p:nvGraphicFramePr>
        <p:xfrm>
          <a:off x="1003160" y="2055621"/>
          <a:ext cx="1263650" cy="812800"/>
        </p:xfrm>
        <a:graphic>
          <a:graphicData uri="http://schemas.openxmlformats.org/presentationml/2006/ole">
            <mc:AlternateContent xmlns:mc="http://schemas.openxmlformats.org/markup-compatibility/2006">
              <mc:Choice xmlns:v="urn:schemas-microsoft-com:vml" Requires="v">
                <p:oleObj spid="_x0000_s89137" name="Формула" r:id="rId5" imgW="609480" imgH="393480" progId="Equation.3">
                  <p:embed/>
                </p:oleObj>
              </mc:Choice>
              <mc:Fallback>
                <p:oleObj name="Формула" r:id="rId5" imgW="609480" imgH="393480" progId="Equation.3">
                  <p:embed/>
                  <p:pic>
                    <p:nvPicPr>
                      <p:cNvPr id="0" name=""/>
                      <p:cNvPicPr>
                        <a:picLocks noChangeAspect="1" noChangeArrowheads="1"/>
                      </p:cNvPicPr>
                      <p:nvPr/>
                    </p:nvPicPr>
                    <p:blipFill>
                      <a:blip r:embed="rId6"/>
                      <a:srcRect/>
                      <a:stretch>
                        <a:fillRect/>
                      </a:stretch>
                    </p:blipFill>
                    <p:spPr bwMode="auto">
                      <a:xfrm>
                        <a:off x="1003160" y="2055621"/>
                        <a:ext cx="1263650" cy="812800"/>
                      </a:xfrm>
                      <a:prstGeom prst="rect">
                        <a:avLst/>
                      </a:prstGeom>
                      <a:noFill/>
                      <a:ln w="9525">
                        <a:solidFill>
                          <a:schemeClr val="accent1"/>
                        </a:solidFill>
                        <a:miter lim="800000"/>
                        <a:headEnd/>
                        <a:tailEnd/>
                      </a:ln>
                    </p:spPr>
                  </p:pic>
                </p:oleObj>
              </mc:Fallback>
            </mc:AlternateContent>
          </a:graphicData>
        </a:graphic>
      </p:graphicFrame>
      <p:sp>
        <p:nvSpPr>
          <p:cNvPr id="23" name="Прямоугольник 22"/>
          <p:cNvSpPr/>
          <p:nvPr/>
        </p:nvSpPr>
        <p:spPr>
          <a:xfrm>
            <a:off x="283080" y="2099219"/>
            <a:ext cx="574196" cy="461665"/>
          </a:xfrm>
          <a:prstGeom prst="rect">
            <a:avLst/>
          </a:prstGeom>
        </p:spPr>
        <p:txBody>
          <a:bodyPr wrap="none">
            <a:spAutoFit/>
          </a:bodyPr>
          <a:lstStyle/>
          <a:p>
            <a:r>
              <a:rPr lang="ru-RU" sz="2400" b="1" dirty="0" smtClean="0"/>
              <a:t> 3. </a:t>
            </a:r>
            <a:endParaRPr lang="ru-RU" sz="2400" dirty="0"/>
          </a:p>
        </p:txBody>
      </p:sp>
      <p:pic>
        <p:nvPicPr>
          <p:cNvPr id="21" name="Picture 1"/>
          <p:cNvPicPr>
            <a:picLocks noChangeAspect="1" noChangeArrowheads="1"/>
          </p:cNvPicPr>
          <p:nvPr/>
        </p:nvPicPr>
        <p:blipFill>
          <a:blip r:embed="rId7" cstate="print"/>
          <a:srcRect/>
          <a:stretch>
            <a:fillRect/>
          </a:stretch>
        </p:blipFill>
        <p:spPr bwMode="auto">
          <a:xfrm>
            <a:off x="5603691" y="211379"/>
            <a:ext cx="3256335" cy="1844242"/>
          </a:xfrm>
          <a:prstGeom prst="rect">
            <a:avLst/>
          </a:prstGeom>
          <a:ln>
            <a:noFill/>
          </a:ln>
          <a:effectLst>
            <a:outerShdw blurRad="292100" dist="139700" dir="2700000" algn="tl" rotWithShape="0">
              <a:srgbClr val="333333">
                <a:alpha val="65000"/>
              </a:srgbClr>
            </a:outerShdw>
          </a:effectLst>
        </p:spPr>
      </p:pic>
      <p:sp>
        <p:nvSpPr>
          <p:cNvPr id="22" name="Rectangle 5"/>
          <p:cNvSpPr txBox="1">
            <a:spLocks noChangeArrowheads="1"/>
          </p:cNvSpPr>
          <p:nvPr/>
        </p:nvSpPr>
        <p:spPr>
          <a:xfrm>
            <a:off x="207408" y="1133500"/>
            <a:ext cx="4580616" cy="927720"/>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buFont typeface="Wingdings 2"/>
              <a:buNone/>
              <a:defRPr/>
            </a:pPr>
            <a:r>
              <a:rPr lang="ru-RU" sz="2000" dirty="0" smtClean="0"/>
              <a:t>  </a:t>
            </a:r>
            <a:r>
              <a:rPr lang="ru-RU" sz="2000" b="1" dirty="0" smtClean="0"/>
              <a:t> 2.  </a:t>
            </a:r>
            <a:r>
              <a:rPr lang="ru-RU" sz="2000" dirty="0" smtClean="0"/>
              <a:t>Особые отрезки в треугольнике </a:t>
            </a:r>
          </a:p>
          <a:p>
            <a:pPr>
              <a:buFont typeface="Wingdings 2"/>
              <a:buNone/>
              <a:defRPr/>
            </a:pPr>
            <a:r>
              <a:rPr lang="ru-RU" sz="2000" dirty="0"/>
              <a:t> </a:t>
            </a:r>
            <a:r>
              <a:rPr lang="ru-RU" sz="2000" dirty="0" smtClean="0"/>
              <a:t>       и их свойства</a:t>
            </a:r>
            <a:endParaRPr lang="ru-RU" sz="2000" dirty="0"/>
          </a:p>
        </p:txBody>
      </p:sp>
      <p:sp>
        <p:nvSpPr>
          <p:cNvPr id="24" name="Rectangle 5"/>
          <p:cNvSpPr txBox="1">
            <a:spLocks noChangeArrowheads="1"/>
          </p:cNvSpPr>
          <p:nvPr/>
        </p:nvSpPr>
        <p:spPr>
          <a:xfrm>
            <a:off x="4142766" y="2852936"/>
            <a:ext cx="4668731" cy="910034"/>
          </a:xfrm>
          <a:prstGeom prst="rect">
            <a:avLst/>
          </a:prstGeom>
        </p:spPr>
        <p:txBody>
          <a:bodyPr vert="horz">
            <a:normAutofit fontScale="925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buFont typeface="Wingdings 2"/>
              <a:buNone/>
              <a:defRPr/>
            </a:pPr>
            <a:r>
              <a:rPr lang="ru-RU" sz="2200" dirty="0" smtClean="0"/>
              <a:t>  </a:t>
            </a:r>
            <a:r>
              <a:rPr lang="ru-RU" sz="2200" b="1" dirty="0" smtClean="0"/>
              <a:t> 4.    </a:t>
            </a:r>
            <a:r>
              <a:rPr lang="ru-RU" sz="2200" dirty="0" smtClean="0"/>
              <a:t>Свойство углов при основании в </a:t>
            </a:r>
            <a:r>
              <a:rPr lang="ru-RU" sz="2200" b="1" dirty="0" smtClean="0"/>
              <a:t>равнобедренном </a:t>
            </a:r>
            <a:r>
              <a:rPr lang="ru-RU" sz="2200" dirty="0" smtClean="0"/>
              <a:t> треугольнике</a:t>
            </a:r>
            <a:endParaRPr lang="ru-RU" sz="2200" dirty="0"/>
          </a:p>
        </p:txBody>
      </p:sp>
      <p:sp>
        <p:nvSpPr>
          <p:cNvPr id="25" name="Rectangle 5"/>
          <p:cNvSpPr txBox="1">
            <a:spLocks noChangeArrowheads="1"/>
          </p:cNvSpPr>
          <p:nvPr/>
        </p:nvSpPr>
        <p:spPr>
          <a:xfrm>
            <a:off x="4396201" y="3609662"/>
            <a:ext cx="4678101" cy="1369156"/>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buFont typeface="Wingdings 2"/>
              <a:buNone/>
              <a:defRPr/>
            </a:pPr>
            <a:r>
              <a:rPr lang="ru-RU" sz="2000" b="1" dirty="0" smtClean="0"/>
              <a:t>5.   </a:t>
            </a:r>
            <a:r>
              <a:rPr lang="ru-RU" sz="2000" dirty="0" smtClean="0"/>
              <a:t>Свойство медианы,  проведенной </a:t>
            </a:r>
          </a:p>
          <a:p>
            <a:pPr>
              <a:buFont typeface="Wingdings 2"/>
              <a:buNone/>
              <a:defRPr/>
            </a:pPr>
            <a:r>
              <a:rPr lang="ru-RU" sz="2000" dirty="0" smtClean="0"/>
              <a:t>к основанию  </a:t>
            </a:r>
            <a:r>
              <a:rPr lang="ru-RU" sz="2000" b="1" dirty="0" smtClean="0"/>
              <a:t>равнобедренного</a:t>
            </a:r>
            <a:r>
              <a:rPr lang="ru-RU" sz="2000" dirty="0" smtClean="0"/>
              <a:t> </a:t>
            </a:r>
          </a:p>
          <a:p>
            <a:pPr>
              <a:buFont typeface="Wingdings 2"/>
              <a:buNone/>
              <a:defRPr/>
            </a:pPr>
            <a:r>
              <a:rPr lang="ru-RU" sz="2000" dirty="0" smtClean="0"/>
              <a:t>треугольника</a:t>
            </a:r>
            <a:endParaRPr lang="ru-RU" sz="2000" dirty="0"/>
          </a:p>
        </p:txBody>
      </p:sp>
      <p:graphicFrame>
        <p:nvGraphicFramePr>
          <p:cNvPr id="2" name="Объект 1"/>
          <p:cNvGraphicFramePr>
            <a:graphicFrameLocks noChangeAspect="1"/>
          </p:cNvGraphicFramePr>
          <p:nvPr>
            <p:extLst>
              <p:ext uri="{D42A27DB-BD31-4B8C-83A1-F6EECF244321}">
                <p14:modId xmlns:p14="http://schemas.microsoft.com/office/powerpoint/2010/main" val="2940791760"/>
              </p:ext>
            </p:extLst>
          </p:nvPr>
        </p:nvGraphicFramePr>
        <p:xfrm>
          <a:off x="2441401" y="2099219"/>
          <a:ext cx="1843088" cy="812800"/>
        </p:xfrm>
        <a:graphic>
          <a:graphicData uri="http://schemas.openxmlformats.org/presentationml/2006/ole">
            <mc:AlternateContent xmlns:mc="http://schemas.openxmlformats.org/markup-compatibility/2006">
              <mc:Choice xmlns:v="urn:schemas-microsoft-com:vml" Requires="v">
                <p:oleObj spid="_x0000_s89138" name="Формула" r:id="rId8" imgW="888840" imgH="393480" progId="Equation.3">
                  <p:embed/>
                </p:oleObj>
              </mc:Choice>
              <mc:Fallback>
                <p:oleObj name="Формула" r:id="rId8" imgW="888840" imgH="393480" progId="Equation.3">
                  <p:embed/>
                  <p:pic>
                    <p:nvPicPr>
                      <p:cNvPr id="0" name="Объект 13"/>
                      <p:cNvPicPr>
                        <a:picLocks noChangeAspect="1" noChangeArrowheads="1"/>
                      </p:cNvPicPr>
                      <p:nvPr/>
                    </p:nvPicPr>
                    <p:blipFill>
                      <a:blip r:embed="rId9"/>
                      <a:srcRect/>
                      <a:stretch>
                        <a:fillRect/>
                      </a:stretch>
                    </p:blipFill>
                    <p:spPr bwMode="auto">
                      <a:xfrm>
                        <a:off x="2441401" y="2099219"/>
                        <a:ext cx="1843088" cy="8128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6" name="Группа 25"/>
          <p:cNvGrpSpPr/>
          <p:nvPr/>
        </p:nvGrpSpPr>
        <p:grpSpPr>
          <a:xfrm>
            <a:off x="6735251" y="4665809"/>
            <a:ext cx="2016224" cy="1916832"/>
            <a:chOff x="1763688" y="4653136"/>
            <a:chExt cx="2016224" cy="1916832"/>
          </a:xfrm>
          <a:noFill/>
          <a:effectLst>
            <a:outerShdw blurRad="50800" dist="38100" dir="2700000" algn="tl" rotWithShape="0">
              <a:prstClr val="black">
                <a:alpha val="40000"/>
              </a:prstClr>
            </a:outerShdw>
          </a:effectLst>
        </p:grpSpPr>
        <p:sp>
          <p:nvSpPr>
            <p:cNvPr id="27" name="Овал 26"/>
            <p:cNvSpPr/>
            <p:nvPr/>
          </p:nvSpPr>
          <p:spPr>
            <a:xfrm>
              <a:off x="1763688" y="4653136"/>
              <a:ext cx="2016224" cy="1916832"/>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28" name="Равнобедренный треугольник 27"/>
            <p:cNvSpPr/>
            <p:nvPr/>
          </p:nvSpPr>
          <p:spPr>
            <a:xfrm>
              <a:off x="1907704" y="4725144"/>
              <a:ext cx="1728192" cy="1440160"/>
            </a:xfrm>
            <a:prstGeom prst="triangl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sp>
          <p:nvSpPr>
            <p:cNvPr id="29" name="Овал 28"/>
            <p:cNvSpPr/>
            <p:nvPr/>
          </p:nvSpPr>
          <p:spPr>
            <a:xfrm>
              <a:off x="2267744" y="5229200"/>
              <a:ext cx="1008112" cy="93610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ru-RU">
                <a:solidFill>
                  <a:srgbClr val="FFFFFF"/>
                </a:solidFill>
              </a:endParaRPr>
            </a:p>
          </p:txBody>
        </p:sp>
        <p:cxnSp>
          <p:nvCxnSpPr>
            <p:cNvPr id="30" name="Прямая соединительная линия 29"/>
            <p:cNvCxnSpPr>
              <a:endCxn id="29" idx="7"/>
            </p:cNvCxnSpPr>
            <p:nvPr/>
          </p:nvCxnSpPr>
          <p:spPr>
            <a:xfrm rot="5400000" flipH="1" flipV="1">
              <a:off x="2766527" y="5371563"/>
              <a:ext cx="366967" cy="356421"/>
            </a:xfrm>
            <a:prstGeom prst="line">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a:endCxn id="28" idx="4"/>
            </p:cNvCxnSpPr>
            <p:nvPr/>
          </p:nvCxnSpPr>
          <p:spPr>
            <a:xfrm>
              <a:off x="2771800" y="5733256"/>
              <a:ext cx="864096" cy="432048"/>
            </a:xfrm>
            <a:prstGeom prst="line">
              <a:avLst/>
            </a:prstGeom>
            <a:grpFill/>
            <a:ln>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131840" y="5013176"/>
              <a:ext cx="504056" cy="369332"/>
            </a:xfrm>
            <a:prstGeom prst="rect">
              <a:avLst/>
            </a:prstGeom>
            <a:grpFill/>
          </p:spPr>
          <p:txBody>
            <a:bodyPr wrap="square" rtlCol="0">
              <a:spAutoFit/>
            </a:bodyPr>
            <a:lstStyle/>
            <a:p>
              <a:pPr fontAlgn="base">
                <a:spcBef>
                  <a:spcPct val="0"/>
                </a:spcBef>
                <a:spcAft>
                  <a:spcPct val="0"/>
                </a:spcAft>
              </a:pPr>
              <a:r>
                <a:rPr lang="en-US" i="1" dirty="0">
                  <a:solidFill>
                    <a:srgbClr val="000000"/>
                  </a:solidFill>
                </a:rPr>
                <a:t>a</a:t>
              </a:r>
              <a:endParaRPr lang="ru-RU" i="1" dirty="0">
                <a:solidFill>
                  <a:srgbClr val="000000"/>
                </a:solidFill>
              </a:endParaRPr>
            </a:p>
          </p:txBody>
        </p:sp>
        <p:sp>
          <p:nvSpPr>
            <p:cNvPr id="33" name="TextBox 32"/>
            <p:cNvSpPr txBox="1"/>
            <p:nvPr/>
          </p:nvSpPr>
          <p:spPr>
            <a:xfrm>
              <a:off x="2771800" y="5229200"/>
              <a:ext cx="504056" cy="369332"/>
            </a:xfrm>
            <a:prstGeom prst="rect">
              <a:avLst/>
            </a:prstGeom>
            <a:grpFill/>
          </p:spPr>
          <p:txBody>
            <a:bodyPr wrap="square" rtlCol="0">
              <a:spAutoFit/>
            </a:bodyPr>
            <a:lstStyle/>
            <a:p>
              <a:pPr fontAlgn="base">
                <a:spcBef>
                  <a:spcPct val="0"/>
                </a:spcBef>
                <a:spcAft>
                  <a:spcPct val="0"/>
                </a:spcAft>
              </a:pPr>
              <a:r>
                <a:rPr lang="en-US" i="1" dirty="0">
                  <a:solidFill>
                    <a:srgbClr val="000000"/>
                  </a:solidFill>
                </a:rPr>
                <a:t>r</a:t>
              </a:r>
              <a:endParaRPr lang="ru-RU" i="1" dirty="0">
                <a:solidFill>
                  <a:srgbClr val="000000"/>
                </a:solidFill>
              </a:endParaRPr>
            </a:p>
          </p:txBody>
        </p:sp>
        <p:sp>
          <p:nvSpPr>
            <p:cNvPr id="34" name="TextBox 33"/>
            <p:cNvSpPr txBox="1"/>
            <p:nvPr/>
          </p:nvSpPr>
          <p:spPr>
            <a:xfrm>
              <a:off x="3131840" y="5661248"/>
              <a:ext cx="504056" cy="369332"/>
            </a:xfrm>
            <a:prstGeom prst="rect">
              <a:avLst/>
            </a:prstGeom>
            <a:grpFill/>
          </p:spPr>
          <p:txBody>
            <a:bodyPr wrap="square" rtlCol="0">
              <a:spAutoFit/>
            </a:bodyPr>
            <a:lstStyle/>
            <a:p>
              <a:pPr fontAlgn="base">
                <a:spcBef>
                  <a:spcPct val="0"/>
                </a:spcBef>
                <a:spcAft>
                  <a:spcPct val="0"/>
                </a:spcAft>
              </a:pPr>
              <a:r>
                <a:rPr lang="en-US" i="1" dirty="0">
                  <a:solidFill>
                    <a:srgbClr val="000000"/>
                  </a:solidFill>
                </a:rPr>
                <a:t>R</a:t>
              </a:r>
              <a:endParaRPr lang="ru-RU" i="1" dirty="0">
                <a:solidFill>
                  <a:srgbClr val="000000"/>
                </a:solidFill>
              </a:endParaRPr>
            </a:p>
          </p:txBody>
        </p:sp>
        <p:cxnSp>
          <p:nvCxnSpPr>
            <p:cNvPr id="35" name="Прямая соединительная линия 34"/>
            <p:cNvCxnSpPr>
              <a:stCxn id="28" idx="0"/>
              <a:endCxn id="29" idx="4"/>
            </p:cNvCxnSpPr>
            <p:nvPr/>
          </p:nvCxnSpPr>
          <p:spPr>
            <a:xfrm rot="16200000" flipH="1">
              <a:off x="2051720" y="5445224"/>
              <a:ext cx="1440160" cy="0"/>
            </a:xfrm>
            <a:prstGeom prst="line">
              <a:avLst/>
            </a:prstGeom>
            <a:grpFill/>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483768" y="5445224"/>
              <a:ext cx="504056" cy="369332"/>
            </a:xfrm>
            <a:prstGeom prst="rect">
              <a:avLst/>
            </a:prstGeom>
            <a:grpFill/>
          </p:spPr>
          <p:txBody>
            <a:bodyPr wrap="square" rtlCol="0">
              <a:spAutoFit/>
            </a:bodyPr>
            <a:lstStyle/>
            <a:p>
              <a:pPr fontAlgn="base">
                <a:spcBef>
                  <a:spcPct val="0"/>
                </a:spcBef>
                <a:spcAft>
                  <a:spcPct val="0"/>
                </a:spcAft>
              </a:pPr>
              <a:r>
                <a:rPr lang="en-US" i="1" dirty="0">
                  <a:solidFill>
                    <a:srgbClr val="000000"/>
                  </a:solidFill>
                </a:rPr>
                <a:t>h</a:t>
              </a:r>
              <a:endParaRPr lang="ru-RU" i="1" dirty="0">
                <a:solidFill>
                  <a:srgbClr val="000000"/>
                </a:solidFill>
              </a:endParaRPr>
            </a:p>
          </p:txBody>
        </p:sp>
      </p:grpSp>
      <p:pic>
        <p:nvPicPr>
          <p:cNvPr id="89096" name="Picture 8" descr="G:\00. my_site\page1_EGE\КАРТИНКИ ОТКР БАНКА\Картинки ЕГЭ В6 планиметрия\i2574.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7408" y="3136960"/>
            <a:ext cx="3517253" cy="130015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Объект 2"/>
          <p:cNvGraphicFramePr>
            <a:graphicFrameLocks noChangeAspect="1"/>
          </p:cNvGraphicFramePr>
          <p:nvPr>
            <p:extLst>
              <p:ext uri="{D42A27DB-BD31-4B8C-83A1-F6EECF244321}">
                <p14:modId xmlns:p14="http://schemas.microsoft.com/office/powerpoint/2010/main" val="1213994372"/>
              </p:ext>
            </p:extLst>
          </p:nvPr>
        </p:nvGraphicFramePr>
        <p:xfrm>
          <a:off x="971600" y="4871378"/>
          <a:ext cx="1184275" cy="890588"/>
        </p:xfrm>
        <a:graphic>
          <a:graphicData uri="http://schemas.openxmlformats.org/presentationml/2006/ole">
            <mc:AlternateContent xmlns:mc="http://schemas.openxmlformats.org/markup-compatibility/2006">
              <mc:Choice xmlns:v="urn:schemas-microsoft-com:vml" Requires="v">
                <p:oleObj spid="_x0000_s89139" name="Формула" r:id="rId11" imgW="571320" imgH="431640" progId="Equation.3">
                  <p:embed/>
                </p:oleObj>
              </mc:Choice>
              <mc:Fallback>
                <p:oleObj name="Формула" r:id="rId11" imgW="571320" imgH="431640" progId="Equation.3">
                  <p:embed/>
                  <p:pic>
                    <p:nvPicPr>
                      <p:cNvPr id="0" name="Объект 13"/>
                      <p:cNvPicPr>
                        <a:picLocks noChangeAspect="1" noChangeArrowheads="1"/>
                      </p:cNvPicPr>
                      <p:nvPr/>
                    </p:nvPicPr>
                    <p:blipFill>
                      <a:blip r:embed="rId12"/>
                      <a:srcRect/>
                      <a:stretch>
                        <a:fillRect/>
                      </a:stretch>
                    </p:blipFill>
                    <p:spPr bwMode="auto">
                      <a:xfrm>
                        <a:off x="971600" y="4871378"/>
                        <a:ext cx="1184275" cy="8905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1835819544"/>
              </p:ext>
            </p:extLst>
          </p:nvPr>
        </p:nvGraphicFramePr>
        <p:xfrm>
          <a:off x="2301875" y="4872038"/>
          <a:ext cx="1341438" cy="890587"/>
        </p:xfrm>
        <a:graphic>
          <a:graphicData uri="http://schemas.openxmlformats.org/presentationml/2006/ole">
            <mc:AlternateContent xmlns:mc="http://schemas.openxmlformats.org/markup-compatibility/2006">
              <mc:Choice xmlns:v="urn:schemas-microsoft-com:vml" Requires="v">
                <p:oleObj spid="_x0000_s89140" name="Формула" r:id="rId13" imgW="647640" imgH="431640" progId="Equation.3">
                  <p:embed/>
                </p:oleObj>
              </mc:Choice>
              <mc:Fallback>
                <p:oleObj name="Формула" r:id="rId13" imgW="647640" imgH="431640" progId="Equation.3">
                  <p:embed/>
                  <p:pic>
                    <p:nvPicPr>
                      <p:cNvPr id="0" name="Объект 2"/>
                      <p:cNvPicPr>
                        <a:picLocks noChangeAspect="1" noChangeArrowheads="1"/>
                      </p:cNvPicPr>
                      <p:nvPr/>
                    </p:nvPicPr>
                    <p:blipFill>
                      <a:blip r:embed="rId14"/>
                      <a:srcRect/>
                      <a:stretch>
                        <a:fillRect/>
                      </a:stretch>
                    </p:blipFill>
                    <p:spPr bwMode="auto">
                      <a:xfrm>
                        <a:off x="2301875" y="4872038"/>
                        <a:ext cx="1341438" cy="8905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5" name="Прямая соединительная линия 14"/>
          <p:cNvCxnSpPr/>
          <p:nvPr/>
        </p:nvCxnSpPr>
        <p:spPr>
          <a:xfrm>
            <a:off x="1966034" y="3429000"/>
            <a:ext cx="0" cy="86524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4260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31840" y="1844824"/>
            <a:ext cx="6012160" cy="4464496"/>
          </a:xfrm>
          <a:prstGeom prst="rect">
            <a:avLst/>
          </a:prstGeom>
          <a:solidFill>
            <a:srgbClr val="6CE4F4">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5" name="Заголовок 1"/>
          <p:cNvSpPr>
            <a:spLocks noGrp="1"/>
          </p:cNvSpPr>
          <p:nvPr>
            <p:ph type="title"/>
          </p:nvPr>
        </p:nvSpPr>
        <p:spPr>
          <a:xfrm>
            <a:off x="107504" y="22895"/>
            <a:ext cx="2592288" cy="922114"/>
          </a:xfrm>
        </p:spPr>
        <p:txBody>
          <a:bodyPr>
            <a:normAutofit/>
          </a:bodyPr>
          <a:lstStyle/>
          <a:p>
            <a:r>
              <a:rPr lang="ru-RU" sz="3200" b="1" dirty="0" smtClean="0">
                <a:solidFill>
                  <a:srgbClr val="C00000"/>
                </a:solidFill>
              </a:rPr>
              <a:t>Задание №3</a:t>
            </a:r>
            <a:endParaRPr lang="ru-RU" sz="3200" b="1" dirty="0">
              <a:solidFill>
                <a:srgbClr val="C00000"/>
              </a:solidFill>
            </a:endParaRPr>
          </a:p>
        </p:txBody>
      </p:sp>
      <p:sp>
        <p:nvSpPr>
          <p:cNvPr id="6" name="TextBox 5"/>
          <p:cNvSpPr txBox="1"/>
          <p:nvPr/>
        </p:nvSpPr>
        <p:spPr>
          <a:xfrm>
            <a:off x="467544" y="1628800"/>
            <a:ext cx="2232248" cy="369332"/>
          </a:xfrm>
          <a:prstGeom prst="rect">
            <a:avLst/>
          </a:prstGeom>
          <a:noFill/>
        </p:spPr>
        <p:txBody>
          <a:bodyPr wrap="square" rtlCol="0">
            <a:spAutoFit/>
          </a:bodyPr>
          <a:lstStyle/>
          <a:p>
            <a:endParaRPr lang="ru-RU" dirty="0">
              <a:solidFill>
                <a:prstClr val="black"/>
              </a:solidFill>
            </a:endParaRPr>
          </a:p>
        </p:txBody>
      </p:sp>
      <p:sp>
        <p:nvSpPr>
          <p:cNvPr id="9" name="TextBox 8"/>
          <p:cNvSpPr txBox="1"/>
          <p:nvPr/>
        </p:nvSpPr>
        <p:spPr>
          <a:xfrm>
            <a:off x="251520" y="5157192"/>
            <a:ext cx="2232248" cy="707886"/>
          </a:xfrm>
          <a:prstGeom prst="rect">
            <a:avLst/>
          </a:prstGeom>
          <a:noFill/>
        </p:spPr>
        <p:txBody>
          <a:bodyPr wrap="square" rtlCol="0">
            <a:spAutoFit/>
          </a:bodyPr>
          <a:lstStyle/>
          <a:p>
            <a:r>
              <a:rPr lang="ru-RU" sz="4000" dirty="0">
                <a:solidFill>
                  <a:prstClr val="black"/>
                </a:solidFill>
                <a:effectLst>
                  <a:outerShdw blurRad="38100" dist="38100" dir="2700000" algn="tl">
                    <a:srgbClr val="000000">
                      <a:alpha val="43137"/>
                    </a:srgbClr>
                  </a:outerShdw>
                </a:effectLst>
              </a:rPr>
              <a:t>Ответ.</a:t>
            </a:r>
          </a:p>
        </p:txBody>
      </p:sp>
      <p:graphicFrame>
        <p:nvGraphicFramePr>
          <p:cNvPr id="10" name="Таблица 9"/>
          <p:cNvGraphicFramePr>
            <a:graphicFrameLocks noGrp="1"/>
          </p:cNvGraphicFramePr>
          <p:nvPr>
            <p:extLst>
              <p:ext uri="{D42A27DB-BD31-4B8C-83A1-F6EECF244321}">
                <p14:modId xmlns:p14="http://schemas.microsoft.com/office/powerpoint/2010/main" val="3777698052"/>
              </p:ext>
            </p:extLst>
          </p:nvPr>
        </p:nvGraphicFramePr>
        <p:xfrm>
          <a:off x="179512" y="5877272"/>
          <a:ext cx="2627784" cy="518160"/>
        </p:xfrm>
        <a:graphic>
          <a:graphicData uri="http://schemas.openxmlformats.org/drawingml/2006/table">
            <a:tbl>
              <a:tblPr firstRow="1" bandRow="1">
                <a:tableStyleId>{2D5ABB26-0587-4C30-8999-92F81FD0307C}</a:tableStyleId>
              </a:tblPr>
              <a:tblGrid>
                <a:gridCol w="437964"/>
                <a:gridCol w="437964"/>
                <a:gridCol w="437964"/>
                <a:gridCol w="437964"/>
                <a:gridCol w="437964"/>
                <a:gridCol w="437964"/>
              </a:tblGrid>
              <a:tr h="370840">
                <a:tc>
                  <a:txBody>
                    <a:bodyPr/>
                    <a:lstStyle/>
                    <a:p>
                      <a:pPr algn="ctr"/>
                      <a:r>
                        <a:rPr lang="ru-RU" sz="2800" b="1" dirty="0" smtClean="0">
                          <a:solidFill>
                            <a:srgbClr val="C00000"/>
                          </a:solidFill>
                        </a:rPr>
                        <a:t>3</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800" b="1" dirty="0" smtClean="0">
                          <a:solidFill>
                            <a:srgbClr val="C00000"/>
                          </a:solidFill>
                        </a:rPr>
                        <a:t>0</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5" name="Picture 7"/>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Lst>
          </a:blip>
          <a:srcRect/>
          <a:stretch>
            <a:fillRect/>
          </a:stretch>
        </p:blipFill>
        <p:spPr bwMode="auto">
          <a:xfrm>
            <a:off x="3923928" y="280099"/>
            <a:ext cx="4444417" cy="1371571"/>
          </a:xfrm>
          <a:prstGeom prst="rect">
            <a:avLst/>
          </a:prstGeom>
          <a:noFill/>
          <a:ln>
            <a:noFill/>
          </a:ln>
        </p:spPr>
      </p:pic>
      <p:pic>
        <p:nvPicPr>
          <p:cNvPr id="18" name="Picture 8" descr="G:\00. my_site\page1_EGE\КАРТИНКИ ОТКР БАНКА\Картинки ЕГЭ В6 планиметрия\i2574.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269" y="1628800"/>
            <a:ext cx="3517253" cy="130015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aphicFrame>
        <p:nvGraphicFramePr>
          <p:cNvPr id="21" name="Object 8"/>
          <p:cNvGraphicFramePr>
            <a:graphicFrameLocks noChangeAspect="1"/>
          </p:cNvGraphicFramePr>
          <p:nvPr>
            <p:extLst>
              <p:ext uri="{D42A27DB-BD31-4B8C-83A1-F6EECF244321}">
                <p14:modId xmlns:p14="http://schemas.microsoft.com/office/powerpoint/2010/main" val="835714769"/>
              </p:ext>
            </p:extLst>
          </p:nvPr>
        </p:nvGraphicFramePr>
        <p:xfrm>
          <a:off x="3923928" y="2190948"/>
          <a:ext cx="4824536" cy="914520"/>
        </p:xfrm>
        <a:graphic>
          <a:graphicData uri="http://schemas.openxmlformats.org/presentationml/2006/ole">
            <mc:AlternateContent xmlns:mc="http://schemas.openxmlformats.org/markup-compatibility/2006">
              <mc:Choice xmlns:v="urn:schemas-microsoft-com:vml" Requires="v">
                <p:oleObj spid="_x0000_s90132" name="Формула" r:id="rId6" imgW="2412720" imgH="457200" progId="Equation.3">
                  <p:embed/>
                </p:oleObj>
              </mc:Choice>
              <mc:Fallback>
                <p:oleObj name="Формула" r:id="rId6" imgW="2412720" imgH="457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3928" y="2190948"/>
                        <a:ext cx="4824536" cy="914520"/>
                      </a:xfrm>
                      <a:prstGeom prst="rect">
                        <a:avLst/>
                      </a:prstGeom>
                      <a:noFill/>
                      <a:ln>
                        <a:noFill/>
                      </a:ln>
                      <a:effectLst/>
                      <a:extLst/>
                    </p:spPr>
                  </p:pic>
                </p:oleObj>
              </mc:Fallback>
            </mc:AlternateContent>
          </a:graphicData>
        </a:graphic>
      </p:graphicFrame>
      <p:sp>
        <p:nvSpPr>
          <p:cNvPr id="22" name="TextBox 21"/>
          <p:cNvSpPr txBox="1"/>
          <p:nvPr/>
        </p:nvSpPr>
        <p:spPr>
          <a:xfrm>
            <a:off x="3371875" y="3126159"/>
            <a:ext cx="5760640" cy="461665"/>
          </a:xfrm>
          <a:prstGeom prst="rect">
            <a:avLst/>
          </a:prstGeom>
          <a:noFill/>
        </p:spPr>
        <p:txBody>
          <a:bodyPr wrap="square" rtlCol="0">
            <a:spAutoFit/>
          </a:bodyPr>
          <a:lstStyle/>
          <a:p>
            <a:r>
              <a:rPr lang="ru-RU" sz="2400" b="1" dirty="0">
                <a:solidFill>
                  <a:srgbClr val="C00000"/>
                </a:solidFill>
              </a:rPr>
              <a:t>Х+90°   -   это угол при вершине !!!</a:t>
            </a:r>
          </a:p>
        </p:txBody>
      </p:sp>
      <p:graphicFrame>
        <p:nvGraphicFramePr>
          <p:cNvPr id="2" name="Объект 1"/>
          <p:cNvGraphicFramePr>
            <a:graphicFrameLocks noChangeAspect="1"/>
          </p:cNvGraphicFramePr>
          <p:nvPr>
            <p:extLst>
              <p:ext uri="{D42A27DB-BD31-4B8C-83A1-F6EECF244321}">
                <p14:modId xmlns:p14="http://schemas.microsoft.com/office/powerpoint/2010/main" val="2586023443"/>
              </p:ext>
            </p:extLst>
          </p:nvPr>
        </p:nvGraphicFramePr>
        <p:xfrm>
          <a:off x="4644008" y="4042196"/>
          <a:ext cx="3383681" cy="2095824"/>
        </p:xfrm>
        <a:graphic>
          <a:graphicData uri="http://schemas.openxmlformats.org/presentationml/2006/ole">
            <mc:AlternateContent xmlns:mc="http://schemas.openxmlformats.org/markup-compatibility/2006">
              <mc:Choice xmlns:v="urn:schemas-microsoft-com:vml" Requires="v">
                <p:oleObj spid="_x0000_s90133" name="Формула" r:id="rId8" imgW="1435100" imgH="889000" progId="Equation.3">
                  <p:embed/>
                </p:oleObj>
              </mc:Choice>
              <mc:Fallback>
                <p:oleObj name="Формула" r:id="rId8" imgW="1435100" imgH="88900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44008" y="4042196"/>
                        <a:ext cx="3383681" cy="2095824"/>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919916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31840" y="1844824"/>
            <a:ext cx="6012160" cy="4464496"/>
          </a:xfrm>
          <a:prstGeom prst="rect">
            <a:avLst/>
          </a:prstGeom>
          <a:solidFill>
            <a:srgbClr val="6CE4F4">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5" name="Заголовок 1"/>
          <p:cNvSpPr>
            <a:spLocks noGrp="1"/>
          </p:cNvSpPr>
          <p:nvPr>
            <p:ph type="title"/>
          </p:nvPr>
        </p:nvSpPr>
        <p:spPr>
          <a:xfrm>
            <a:off x="107504" y="22895"/>
            <a:ext cx="2592288" cy="922114"/>
          </a:xfrm>
        </p:spPr>
        <p:txBody>
          <a:bodyPr>
            <a:normAutofit/>
          </a:bodyPr>
          <a:lstStyle/>
          <a:p>
            <a:r>
              <a:rPr lang="ru-RU" sz="3200" b="1" dirty="0" smtClean="0">
                <a:solidFill>
                  <a:srgbClr val="C00000"/>
                </a:solidFill>
              </a:rPr>
              <a:t>Задание №4</a:t>
            </a:r>
            <a:endParaRPr lang="ru-RU" sz="3200" b="1" dirty="0">
              <a:solidFill>
                <a:srgbClr val="C00000"/>
              </a:solidFill>
            </a:endParaRPr>
          </a:p>
        </p:txBody>
      </p:sp>
      <p:sp>
        <p:nvSpPr>
          <p:cNvPr id="6" name="TextBox 5"/>
          <p:cNvSpPr txBox="1"/>
          <p:nvPr/>
        </p:nvSpPr>
        <p:spPr>
          <a:xfrm>
            <a:off x="467544" y="1628800"/>
            <a:ext cx="2232248" cy="369332"/>
          </a:xfrm>
          <a:prstGeom prst="rect">
            <a:avLst/>
          </a:prstGeom>
          <a:noFill/>
        </p:spPr>
        <p:txBody>
          <a:bodyPr wrap="square" rtlCol="0">
            <a:spAutoFit/>
          </a:bodyPr>
          <a:lstStyle/>
          <a:p>
            <a:endParaRPr lang="ru-RU" dirty="0">
              <a:solidFill>
                <a:prstClr val="black"/>
              </a:solidFill>
            </a:endParaRPr>
          </a:p>
        </p:txBody>
      </p:sp>
      <p:sp>
        <p:nvSpPr>
          <p:cNvPr id="9" name="TextBox 8"/>
          <p:cNvSpPr txBox="1"/>
          <p:nvPr/>
        </p:nvSpPr>
        <p:spPr>
          <a:xfrm>
            <a:off x="251520" y="5157192"/>
            <a:ext cx="2232248" cy="707886"/>
          </a:xfrm>
          <a:prstGeom prst="rect">
            <a:avLst/>
          </a:prstGeom>
          <a:noFill/>
        </p:spPr>
        <p:txBody>
          <a:bodyPr wrap="square" rtlCol="0">
            <a:spAutoFit/>
          </a:bodyPr>
          <a:lstStyle/>
          <a:p>
            <a:r>
              <a:rPr lang="ru-RU" sz="4000" dirty="0">
                <a:solidFill>
                  <a:prstClr val="black"/>
                </a:solidFill>
                <a:effectLst>
                  <a:outerShdw blurRad="38100" dist="38100" dir="2700000" algn="tl">
                    <a:srgbClr val="000000">
                      <a:alpha val="43137"/>
                    </a:srgbClr>
                  </a:outerShdw>
                </a:effectLst>
              </a:rPr>
              <a:t>Ответ.</a:t>
            </a:r>
          </a:p>
        </p:txBody>
      </p:sp>
      <p:graphicFrame>
        <p:nvGraphicFramePr>
          <p:cNvPr id="10" name="Таблица 9"/>
          <p:cNvGraphicFramePr>
            <a:graphicFrameLocks noGrp="1"/>
          </p:cNvGraphicFramePr>
          <p:nvPr>
            <p:extLst>
              <p:ext uri="{D42A27DB-BD31-4B8C-83A1-F6EECF244321}">
                <p14:modId xmlns:p14="http://schemas.microsoft.com/office/powerpoint/2010/main" val="3345437585"/>
              </p:ext>
            </p:extLst>
          </p:nvPr>
        </p:nvGraphicFramePr>
        <p:xfrm>
          <a:off x="179512" y="5877272"/>
          <a:ext cx="2627784" cy="518160"/>
        </p:xfrm>
        <a:graphic>
          <a:graphicData uri="http://schemas.openxmlformats.org/drawingml/2006/table">
            <a:tbl>
              <a:tblPr firstRow="1" bandRow="1">
                <a:tableStyleId>{2D5ABB26-0587-4C30-8999-92F81FD0307C}</a:tableStyleId>
              </a:tblPr>
              <a:tblGrid>
                <a:gridCol w="437964"/>
                <a:gridCol w="437964"/>
                <a:gridCol w="437964"/>
                <a:gridCol w="437964"/>
                <a:gridCol w="437964"/>
                <a:gridCol w="437964"/>
              </a:tblGrid>
              <a:tr h="370840">
                <a:tc>
                  <a:txBody>
                    <a:bodyPr/>
                    <a:lstStyle/>
                    <a:p>
                      <a:pPr algn="ctr"/>
                      <a:r>
                        <a:rPr lang="ru-RU" sz="2800" b="1" dirty="0" smtClean="0">
                          <a:solidFill>
                            <a:srgbClr val="C00000"/>
                          </a:solidFill>
                        </a:rPr>
                        <a:t>0</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800" b="1" dirty="0" smtClean="0">
                          <a:solidFill>
                            <a:srgbClr val="C00000"/>
                          </a:solidFill>
                        </a:rPr>
                        <a:t>,</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800" b="1" dirty="0" smtClean="0">
                          <a:solidFill>
                            <a:srgbClr val="C00000"/>
                          </a:solidFill>
                        </a:rPr>
                        <a:t>6</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8" name="Picture 8" descr="G:\00. my_site\page1_EGE\КАРТИНКИ ОТКР БАНКА\Картинки ЕГЭ В6 планиметрия\i257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269" y="1628800"/>
            <a:ext cx="3517253" cy="130015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3" name="Picture 8"/>
          <p:cNvPicPr>
            <a:picLocks noChangeAspect="1" noChangeArrowheads="1"/>
          </p:cNvPicPr>
          <p:nvPr/>
        </p:nvPicPr>
        <p:blipFill>
          <a:blip r:embed="rId4" cstate="print">
            <a:extLst>
              <a:ext uri="{BEBA8EAE-BF5A-486C-A8C5-ECC9F3942E4B}">
                <a14:imgProps xmlns:a14="http://schemas.microsoft.com/office/drawing/2010/main">
                  <a14:imgLayer r:embed="rId5">
                    <a14:imgEffect>
                      <a14:colorTemperature colorTemp="11200"/>
                    </a14:imgEffect>
                  </a14:imgLayer>
                </a14:imgProps>
              </a:ext>
            </a:extLst>
          </a:blip>
          <a:srcRect/>
          <a:stretch>
            <a:fillRect/>
          </a:stretch>
        </p:blipFill>
        <p:spPr bwMode="auto">
          <a:xfrm>
            <a:off x="2915816" y="188640"/>
            <a:ext cx="5976664" cy="1008112"/>
          </a:xfrm>
          <a:prstGeom prst="rect">
            <a:avLst/>
          </a:prstGeom>
          <a:noFill/>
          <a:ln>
            <a:solidFill>
              <a:srgbClr val="C00000"/>
            </a:solidFill>
          </a:ln>
        </p:spPr>
      </p:pic>
      <p:sp>
        <p:nvSpPr>
          <p:cNvPr id="14" name="TextBox 13"/>
          <p:cNvSpPr txBox="1"/>
          <p:nvPr/>
        </p:nvSpPr>
        <p:spPr>
          <a:xfrm>
            <a:off x="245269" y="1844824"/>
            <a:ext cx="1320327" cy="461665"/>
          </a:xfrm>
          <a:prstGeom prst="rect">
            <a:avLst/>
          </a:prstGeom>
          <a:noFill/>
        </p:spPr>
        <p:txBody>
          <a:bodyPr wrap="square" rtlCol="0">
            <a:spAutoFit/>
          </a:bodyPr>
          <a:lstStyle/>
          <a:p>
            <a:r>
              <a:rPr lang="ru-RU" sz="2400" b="1" dirty="0" smtClean="0">
                <a:solidFill>
                  <a:srgbClr val="0066FF"/>
                </a:solidFill>
              </a:rPr>
              <a:t>АС=</a:t>
            </a:r>
            <a:r>
              <a:rPr lang="en-US" sz="2400" b="1" dirty="0" smtClean="0">
                <a:solidFill>
                  <a:srgbClr val="0066FF"/>
                </a:solidFill>
              </a:rPr>
              <a:t>25</a:t>
            </a:r>
            <a:endParaRPr lang="ru-RU" sz="2400" b="1" dirty="0">
              <a:solidFill>
                <a:srgbClr val="0066FF"/>
              </a:solidFill>
            </a:endParaRPr>
          </a:p>
        </p:txBody>
      </p:sp>
      <p:sp>
        <p:nvSpPr>
          <p:cNvPr id="16" name="TextBox 15"/>
          <p:cNvSpPr txBox="1"/>
          <p:nvPr/>
        </p:nvSpPr>
        <p:spPr>
          <a:xfrm>
            <a:off x="401426" y="3073757"/>
            <a:ext cx="1284323" cy="461665"/>
          </a:xfrm>
          <a:prstGeom prst="rect">
            <a:avLst/>
          </a:prstGeom>
          <a:noFill/>
        </p:spPr>
        <p:txBody>
          <a:bodyPr wrap="square" rtlCol="0">
            <a:spAutoFit/>
          </a:bodyPr>
          <a:lstStyle/>
          <a:p>
            <a:r>
              <a:rPr lang="ru-RU" sz="2400" b="1" dirty="0" smtClean="0">
                <a:solidFill>
                  <a:srgbClr val="0066FF"/>
                </a:solidFill>
              </a:rPr>
              <a:t>АН=</a:t>
            </a:r>
            <a:r>
              <a:rPr lang="en-US" sz="2400" b="1" dirty="0" smtClean="0">
                <a:solidFill>
                  <a:srgbClr val="0066FF"/>
                </a:solidFill>
              </a:rPr>
              <a:t>20</a:t>
            </a:r>
            <a:endParaRPr lang="ru-RU" sz="2400" b="1" dirty="0">
              <a:solidFill>
                <a:srgbClr val="0066FF"/>
              </a:solidFill>
            </a:endParaRPr>
          </a:p>
        </p:txBody>
      </p:sp>
      <p:cxnSp>
        <p:nvCxnSpPr>
          <p:cNvPr id="17" name="Прямая соединительная линия 16"/>
          <p:cNvCxnSpPr/>
          <p:nvPr/>
        </p:nvCxnSpPr>
        <p:spPr>
          <a:xfrm>
            <a:off x="2003895" y="1935424"/>
            <a:ext cx="0" cy="86524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003895" y="2348880"/>
            <a:ext cx="479873" cy="461665"/>
          </a:xfrm>
          <a:prstGeom prst="rect">
            <a:avLst/>
          </a:prstGeom>
          <a:noFill/>
        </p:spPr>
        <p:txBody>
          <a:bodyPr wrap="square" rtlCol="0">
            <a:spAutoFit/>
          </a:bodyPr>
          <a:lstStyle/>
          <a:p>
            <a:r>
              <a:rPr lang="ru-RU" sz="2400" b="1" dirty="0">
                <a:solidFill>
                  <a:srgbClr val="C00000"/>
                </a:solidFill>
              </a:rPr>
              <a:t>Н</a:t>
            </a:r>
          </a:p>
        </p:txBody>
      </p:sp>
      <p:sp>
        <p:nvSpPr>
          <p:cNvPr id="19" name="TextBox 18"/>
          <p:cNvSpPr txBox="1"/>
          <p:nvPr/>
        </p:nvSpPr>
        <p:spPr>
          <a:xfrm>
            <a:off x="4139952" y="2177141"/>
            <a:ext cx="5256584" cy="830997"/>
          </a:xfrm>
          <a:prstGeom prst="rect">
            <a:avLst/>
          </a:prstGeom>
          <a:noFill/>
        </p:spPr>
        <p:txBody>
          <a:bodyPr wrap="square" rtlCol="0">
            <a:spAutoFit/>
          </a:bodyPr>
          <a:lstStyle/>
          <a:p>
            <a:pPr marL="457200" indent="-457200">
              <a:buFontTx/>
              <a:buAutoNum type="arabicPeriod"/>
            </a:pPr>
            <a:r>
              <a:rPr lang="en-US" sz="2400" dirty="0">
                <a:solidFill>
                  <a:prstClr val="black"/>
                </a:solidFill>
              </a:rPr>
              <a:t>CH – </a:t>
            </a:r>
            <a:r>
              <a:rPr lang="ru-RU" sz="2400" dirty="0">
                <a:solidFill>
                  <a:prstClr val="black"/>
                </a:solidFill>
              </a:rPr>
              <a:t>высота, </a:t>
            </a:r>
            <a:r>
              <a:rPr lang="ru-RU" sz="2400" dirty="0" smtClean="0">
                <a:solidFill>
                  <a:prstClr val="black"/>
                </a:solidFill>
              </a:rPr>
              <a:t>медиана </a:t>
            </a:r>
          </a:p>
          <a:p>
            <a:r>
              <a:rPr lang="ru-RU" sz="2400" dirty="0">
                <a:solidFill>
                  <a:prstClr val="black"/>
                </a:solidFill>
              </a:rPr>
              <a:t> </a:t>
            </a:r>
            <a:r>
              <a:rPr lang="ru-RU" sz="2400" dirty="0" smtClean="0">
                <a:solidFill>
                  <a:prstClr val="black"/>
                </a:solidFill>
              </a:rPr>
              <a:t>      =</a:t>
            </a:r>
            <a:r>
              <a:rPr lang="en-US" sz="2400" dirty="0">
                <a:solidFill>
                  <a:prstClr val="black"/>
                </a:solidFill>
              </a:rPr>
              <a:t>&gt; AH=20</a:t>
            </a:r>
            <a:endParaRPr lang="ru-RU" sz="2400" dirty="0">
              <a:solidFill>
                <a:prstClr val="black"/>
              </a:solidFill>
            </a:endParaRPr>
          </a:p>
        </p:txBody>
      </p:sp>
      <p:graphicFrame>
        <p:nvGraphicFramePr>
          <p:cNvPr id="20" name="Object 9"/>
          <p:cNvGraphicFramePr>
            <a:graphicFrameLocks noChangeAspect="1"/>
          </p:cNvGraphicFramePr>
          <p:nvPr>
            <p:extLst>
              <p:ext uri="{D42A27DB-BD31-4B8C-83A1-F6EECF244321}">
                <p14:modId xmlns:p14="http://schemas.microsoft.com/office/powerpoint/2010/main" val="1089431542"/>
              </p:ext>
            </p:extLst>
          </p:nvPr>
        </p:nvGraphicFramePr>
        <p:xfrm>
          <a:off x="3758491" y="5003987"/>
          <a:ext cx="4672013" cy="842963"/>
        </p:xfrm>
        <a:graphic>
          <a:graphicData uri="http://schemas.openxmlformats.org/presentationml/2006/ole">
            <mc:AlternateContent xmlns:mc="http://schemas.openxmlformats.org/markup-compatibility/2006">
              <mc:Choice xmlns:v="urn:schemas-microsoft-com:vml" Requires="v">
                <p:oleObj spid="_x0000_s91158" name="Формула" r:id="rId6" imgW="2184120" imgH="393480" progId="Equation.3">
                  <p:embed/>
                </p:oleObj>
              </mc:Choice>
              <mc:Fallback>
                <p:oleObj name="Формула" r:id="rId6" imgW="218412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58491" y="5003987"/>
                        <a:ext cx="4672013" cy="84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 name="Object 10"/>
          <p:cNvGraphicFramePr>
            <a:graphicFrameLocks noChangeAspect="1"/>
          </p:cNvGraphicFramePr>
          <p:nvPr>
            <p:extLst>
              <p:ext uri="{D42A27DB-BD31-4B8C-83A1-F6EECF244321}">
                <p14:modId xmlns:p14="http://schemas.microsoft.com/office/powerpoint/2010/main" val="2147546500"/>
              </p:ext>
            </p:extLst>
          </p:nvPr>
        </p:nvGraphicFramePr>
        <p:xfrm>
          <a:off x="4124498" y="3136040"/>
          <a:ext cx="4772824" cy="1661111"/>
        </p:xfrm>
        <a:graphic>
          <a:graphicData uri="http://schemas.openxmlformats.org/presentationml/2006/ole">
            <mc:AlternateContent xmlns:mc="http://schemas.openxmlformats.org/markup-compatibility/2006">
              <mc:Choice xmlns:v="urn:schemas-microsoft-com:vml" Requires="v">
                <p:oleObj spid="_x0000_s91159" name="Формула" r:id="rId8" imgW="2247840" imgH="749160" progId="Equation.3">
                  <p:embed/>
                </p:oleObj>
              </mc:Choice>
              <mc:Fallback>
                <p:oleObj name="Формула" r:id="rId8" imgW="2247840" imgH="749160" progId="Equation.3">
                  <p:embed/>
                  <p:pic>
                    <p:nvPicPr>
                      <p:cNvPr id="0" name=""/>
                      <p:cNvPicPr>
                        <a:picLocks noChangeAspect="1" noChangeArrowheads="1"/>
                      </p:cNvPicPr>
                      <p:nvPr/>
                    </p:nvPicPr>
                    <p:blipFill>
                      <a:blip r:embed="rId9"/>
                      <a:srcRect/>
                      <a:stretch>
                        <a:fillRect/>
                      </a:stretch>
                    </p:blipFill>
                    <p:spPr bwMode="auto">
                      <a:xfrm>
                        <a:off x="4124498" y="3136040"/>
                        <a:ext cx="4772824" cy="1661111"/>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23859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31840" y="1844824"/>
            <a:ext cx="6012160" cy="4464496"/>
          </a:xfrm>
          <a:prstGeom prst="rect">
            <a:avLst/>
          </a:prstGeom>
          <a:solidFill>
            <a:srgbClr val="6CE4F4">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sp>
        <p:nvSpPr>
          <p:cNvPr id="5" name="Заголовок 1"/>
          <p:cNvSpPr>
            <a:spLocks noGrp="1"/>
          </p:cNvSpPr>
          <p:nvPr>
            <p:ph type="title"/>
          </p:nvPr>
        </p:nvSpPr>
        <p:spPr>
          <a:xfrm>
            <a:off x="107504" y="22895"/>
            <a:ext cx="2592288" cy="922114"/>
          </a:xfrm>
        </p:spPr>
        <p:txBody>
          <a:bodyPr>
            <a:normAutofit/>
          </a:bodyPr>
          <a:lstStyle/>
          <a:p>
            <a:r>
              <a:rPr lang="ru-RU" sz="3200" b="1" dirty="0" smtClean="0">
                <a:solidFill>
                  <a:srgbClr val="C00000"/>
                </a:solidFill>
              </a:rPr>
              <a:t>Задание №5</a:t>
            </a:r>
            <a:endParaRPr lang="ru-RU" sz="3200" b="1" dirty="0">
              <a:solidFill>
                <a:srgbClr val="C00000"/>
              </a:solidFill>
            </a:endParaRPr>
          </a:p>
        </p:txBody>
      </p:sp>
      <p:sp>
        <p:nvSpPr>
          <p:cNvPr id="6" name="TextBox 5"/>
          <p:cNvSpPr txBox="1"/>
          <p:nvPr/>
        </p:nvSpPr>
        <p:spPr>
          <a:xfrm>
            <a:off x="467544" y="1628800"/>
            <a:ext cx="2232248" cy="369332"/>
          </a:xfrm>
          <a:prstGeom prst="rect">
            <a:avLst/>
          </a:prstGeom>
          <a:noFill/>
        </p:spPr>
        <p:txBody>
          <a:bodyPr wrap="square" rtlCol="0">
            <a:spAutoFit/>
          </a:bodyPr>
          <a:lstStyle/>
          <a:p>
            <a:endParaRPr lang="ru-RU" dirty="0">
              <a:solidFill>
                <a:prstClr val="black"/>
              </a:solidFill>
            </a:endParaRPr>
          </a:p>
        </p:txBody>
      </p:sp>
      <p:sp>
        <p:nvSpPr>
          <p:cNvPr id="9" name="TextBox 8"/>
          <p:cNvSpPr txBox="1"/>
          <p:nvPr/>
        </p:nvSpPr>
        <p:spPr>
          <a:xfrm>
            <a:off x="251520" y="5157192"/>
            <a:ext cx="2232248" cy="707886"/>
          </a:xfrm>
          <a:prstGeom prst="rect">
            <a:avLst/>
          </a:prstGeom>
          <a:noFill/>
        </p:spPr>
        <p:txBody>
          <a:bodyPr wrap="square" rtlCol="0">
            <a:spAutoFit/>
          </a:bodyPr>
          <a:lstStyle/>
          <a:p>
            <a:r>
              <a:rPr lang="ru-RU" sz="4000" dirty="0">
                <a:solidFill>
                  <a:prstClr val="black"/>
                </a:solidFill>
                <a:effectLst>
                  <a:outerShdw blurRad="38100" dist="38100" dir="2700000" algn="tl">
                    <a:srgbClr val="000000">
                      <a:alpha val="43137"/>
                    </a:srgbClr>
                  </a:outerShdw>
                </a:effectLst>
              </a:rPr>
              <a:t>Ответ.</a:t>
            </a:r>
          </a:p>
        </p:txBody>
      </p:sp>
      <p:graphicFrame>
        <p:nvGraphicFramePr>
          <p:cNvPr id="10" name="Таблица 9"/>
          <p:cNvGraphicFramePr>
            <a:graphicFrameLocks noGrp="1"/>
          </p:cNvGraphicFramePr>
          <p:nvPr>
            <p:extLst>
              <p:ext uri="{D42A27DB-BD31-4B8C-83A1-F6EECF244321}">
                <p14:modId xmlns:p14="http://schemas.microsoft.com/office/powerpoint/2010/main" val="265329181"/>
              </p:ext>
            </p:extLst>
          </p:nvPr>
        </p:nvGraphicFramePr>
        <p:xfrm>
          <a:off x="179512" y="5877272"/>
          <a:ext cx="2627784" cy="518160"/>
        </p:xfrm>
        <a:graphic>
          <a:graphicData uri="http://schemas.openxmlformats.org/drawingml/2006/table">
            <a:tbl>
              <a:tblPr firstRow="1" bandRow="1">
                <a:tableStyleId>{2D5ABB26-0587-4C30-8999-92F81FD0307C}</a:tableStyleId>
              </a:tblPr>
              <a:tblGrid>
                <a:gridCol w="437964"/>
                <a:gridCol w="437964"/>
                <a:gridCol w="437964"/>
                <a:gridCol w="437964"/>
                <a:gridCol w="437964"/>
                <a:gridCol w="437964"/>
              </a:tblGrid>
              <a:tr h="370840">
                <a:tc>
                  <a:txBody>
                    <a:bodyPr/>
                    <a:lstStyle/>
                    <a:p>
                      <a:pPr algn="ctr"/>
                      <a:r>
                        <a:rPr lang="ru-RU" sz="2800" b="1" dirty="0" smtClean="0">
                          <a:solidFill>
                            <a:srgbClr val="C00000"/>
                          </a:solidFill>
                        </a:rPr>
                        <a:t>4</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ru-RU" sz="2800" b="1" dirty="0" smtClean="0">
                          <a:solidFill>
                            <a:srgbClr val="C00000"/>
                          </a:solidFill>
                        </a:rPr>
                        <a:t>5</a:t>
                      </a: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ru-RU"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21" name="Picture 5"/>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Lst>
          </a:blip>
          <a:srcRect/>
          <a:stretch>
            <a:fillRect/>
          </a:stretch>
        </p:blipFill>
        <p:spPr bwMode="auto">
          <a:xfrm>
            <a:off x="3851921" y="260648"/>
            <a:ext cx="4608512" cy="1404369"/>
          </a:xfrm>
          <a:prstGeom prst="rect">
            <a:avLst/>
          </a:prstGeom>
          <a:noFill/>
          <a:ln>
            <a:solidFill>
              <a:srgbClr val="C00000"/>
            </a:solidFill>
          </a:ln>
        </p:spPr>
      </p:pic>
      <p:pic>
        <p:nvPicPr>
          <p:cNvPr id="22" name="Picture 3"/>
          <p:cNvPicPr>
            <a:picLocks noChangeAspect="1" noChangeArrowheads="1"/>
          </p:cNvPicPr>
          <p:nvPr/>
        </p:nvPicPr>
        <p:blipFill>
          <a:blip r:embed="rId5" cstate="print"/>
          <a:srcRect/>
          <a:stretch>
            <a:fillRect/>
          </a:stretch>
        </p:blipFill>
        <p:spPr bwMode="auto">
          <a:xfrm>
            <a:off x="305780" y="1307050"/>
            <a:ext cx="2987824" cy="1833918"/>
          </a:xfrm>
          <a:prstGeom prst="rect">
            <a:avLst/>
          </a:prstGeom>
          <a:ln>
            <a:noFill/>
          </a:ln>
          <a:effectLst>
            <a:outerShdw blurRad="292100" dist="139700" dir="2700000" algn="tl" rotWithShape="0">
              <a:srgbClr val="333333">
                <a:alpha val="65000"/>
              </a:srgbClr>
            </a:outerShdw>
          </a:effectLst>
        </p:spPr>
      </p:pic>
      <p:cxnSp>
        <p:nvCxnSpPr>
          <p:cNvPr id="24" name="Прямая соединительная линия 23"/>
          <p:cNvCxnSpPr/>
          <p:nvPr/>
        </p:nvCxnSpPr>
        <p:spPr>
          <a:xfrm rot="16200000" flipH="1">
            <a:off x="305780" y="1739098"/>
            <a:ext cx="1296144"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rot="10800000">
            <a:off x="521804" y="2171146"/>
            <a:ext cx="2376264" cy="6480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241884" y="2819218"/>
            <a:ext cx="351656" cy="523220"/>
          </a:xfrm>
          <a:prstGeom prst="rect">
            <a:avLst/>
          </a:prstGeom>
          <a:noFill/>
        </p:spPr>
        <p:txBody>
          <a:bodyPr wrap="square" rtlCol="0">
            <a:spAutoFit/>
          </a:bodyPr>
          <a:lstStyle/>
          <a:p>
            <a:r>
              <a:rPr lang="en-US" sz="2800" b="1" dirty="0">
                <a:solidFill>
                  <a:prstClr val="black"/>
                </a:solidFill>
              </a:rPr>
              <a:t>H</a:t>
            </a:r>
            <a:endParaRPr lang="ru-RU" sz="2800" b="1" dirty="0">
              <a:solidFill>
                <a:prstClr val="black"/>
              </a:solidFill>
            </a:endParaRPr>
          </a:p>
        </p:txBody>
      </p:sp>
      <p:sp>
        <p:nvSpPr>
          <p:cNvPr id="27" name="TextBox 26"/>
          <p:cNvSpPr txBox="1"/>
          <p:nvPr/>
        </p:nvSpPr>
        <p:spPr>
          <a:xfrm>
            <a:off x="89756" y="1955122"/>
            <a:ext cx="351656" cy="523220"/>
          </a:xfrm>
          <a:prstGeom prst="rect">
            <a:avLst/>
          </a:prstGeom>
          <a:noFill/>
        </p:spPr>
        <p:txBody>
          <a:bodyPr wrap="square" rtlCol="0">
            <a:spAutoFit/>
          </a:bodyPr>
          <a:lstStyle/>
          <a:p>
            <a:r>
              <a:rPr lang="en-US" sz="2800" b="1" dirty="0">
                <a:solidFill>
                  <a:prstClr val="black"/>
                </a:solidFill>
              </a:rPr>
              <a:t>T</a:t>
            </a:r>
            <a:endParaRPr lang="ru-RU" sz="2800" b="1" dirty="0">
              <a:solidFill>
                <a:prstClr val="black"/>
              </a:solidFill>
            </a:endParaRPr>
          </a:p>
        </p:txBody>
      </p:sp>
      <p:sp>
        <p:nvSpPr>
          <p:cNvPr id="28" name="TextBox 27"/>
          <p:cNvSpPr txBox="1"/>
          <p:nvPr/>
        </p:nvSpPr>
        <p:spPr>
          <a:xfrm>
            <a:off x="1025860" y="1811106"/>
            <a:ext cx="351656" cy="523220"/>
          </a:xfrm>
          <a:prstGeom prst="rect">
            <a:avLst/>
          </a:prstGeom>
          <a:noFill/>
        </p:spPr>
        <p:txBody>
          <a:bodyPr wrap="square" rtlCol="0">
            <a:spAutoFit/>
          </a:bodyPr>
          <a:lstStyle/>
          <a:p>
            <a:r>
              <a:rPr lang="en-US" sz="2800" b="1" dirty="0">
                <a:solidFill>
                  <a:prstClr val="black"/>
                </a:solidFill>
              </a:rPr>
              <a:t>O</a:t>
            </a:r>
            <a:endParaRPr lang="ru-RU" sz="2800" b="1" dirty="0">
              <a:solidFill>
                <a:prstClr val="black"/>
              </a:solidFill>
            </a:endParaRPr>
          </a:p>
        </p:txBody>
      </p:sp>
      <p:graphicFrame>
        <p:nvGraphicFramePr>
          <p:cNvPr id="2" name="Объект 1"/>
          <p:cNvGraphicFramePr>
            <a:graphicFrameLocks noChangeAspect="1"/>
          </p:cNvGraphicFramePr>
          <p:nvPr>
            <p:extLst>
              <p:ext uri="{D42A27DB-BD31-4B8C-83A1-F6EECF244321}">
                <p14:modId xmlns:p14="http://schemas.microsoft.com/office/powerpoint/2010/main" val="117093441"/>
              </p:ext>
            </p:extLst>
          </p:nvPr>
        </p:nvGraphicFramePr>
        <p:xfrm>
          <a:off x="3851920" y="2338906"/>
          <a:ext cx="4946650" cy="1358900"/>
        </p:xfrm>
        <a:graphic>
          <a:graphicData uri="http://schemas.openxmlformats.org/presentationml/2006/ole">
            <mc:AlternateContent xmlns:mc="http://schemas.openxmlformats.org/markup-compatibility/2006">
              <mc:Choice xmlns:v="urn:schemas-microsoft-com:vml" Requires="v">
                <p:oleObj spid="_x0000_s92182" name="Формула" r:id="rId6" imgW="2311400" imgH="635000" progId="Equation.3">
                  <p:embed/>
                </p:oleObj>
              </mc:Choice>
              <mc:Fallback>
                <p:oleObj name="Формула" r:id="rId6" imgW="2311400" imgH="6350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51920" y="2338906"/>
                        <a:ext cx="4946650"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 name="Объект 2"/>
          <p:cNvGraphicFramePr>
            <a:graphicFrameLocks noChangeAspect="1"/>
          </p:cNvGraphicFramePr>
          <p:nvPr>
            <p:extLst>
              <p:ext uri="{D42A27DB-BD31-4B8C-83A1-F6EECF244321}">
                <p14:modId xmlns:p14="http://schemas.microsoft.com/office/powerpoint/2010/main" val="3234987851"/>
              </p:ext>
            </p:extLst>
          </p:nvPr>
        </p:nvGraphicFramePr>
        <p:xfrm>
          <a:off x="3923357" y="4210568"/>
          <a:ext cx="3938588" cy="1412875"/>
        </p:xfrm>
        <a:graphic>
          <a:graphicData uri="http://schemas.openxmlformats.org/presentationml/2006/ole">
            <mc:AlternateContent xmlns:mc="http://schemas.openxmlformats.org/markup-compatibility/2006">
              <mc:Choice xmlns:v="urn:schemas-microsoft-com:vml" Requires="v">
                <p:oleObj spid="_x0000_s92183" name="Формула" r:id="rId8" imgW="1841500" imgH="660400" progId="Equation.3">
                  <p:embed/>
                </p:oleObj>
              </mc:Choice>
              <mc:Fallback>
                <p:oleObj name="Формула" r:id="rId8" imgW="1841500" imgH="6604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23357" y="4210568"/>
                        <a:ext cx="3938588"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Арка 7"/>
          <p:cNvSpPr/>
          <p:nvPr/>
        </p:nvSpPr>
        <p:spPr>
          <a:xfrm rot="7172119">
            <a:off x="701801" y="1655289"/>
            <a:ext cx="259975" cy="29881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9" name="Арка 28"/>
          <p:cNvSpPr/>
          <p:nvPr/>
        </p:nvSpPr>
        <p:spPr>
          <a:xfrm rot="19626913">
            <a:off x="2090284" y="2410929"/>
            <a:ext cx="270462" cy="221870"/>
          </a:xfrm>
          <a:prstGeom prst="blockArc">
            <a:avLst/>
          </a:prstGeom>
          <a:solidFill>
            <a:srgbClr val="0033CC"/>
          </a:solid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8583419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4934533d87d321b6c2d6f3cdcdc1944e87c0ae"/>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368</Words>
  <Application>Microsoft Office PowerPoint</Application>
  <PresentationFormat>Экран (4:3)</PresentationFormat>
  <Paragraphs>159</Paragraphs>
  <Slides>14</Slides>
  <Notes>4</Notes>
  <HiddenSlides>1</HiddenSlides>
  <MMClips>0</MMClips>
  <ScaleCrop>false</ScaleCrop>
  <HeadingPairs>
    <vt:vector size="6" baseType="variant">
      <vt:variant>
        <vt:lpstr>Тема</vt:lpstr>
      </vt:variant>
      <vt:variant>
        <vt:i4>2</vt:i4>
      </vt:variant>
      <vt:variant>
        <vt:lpstr>Внедренные серверы OLE</vt:lpstr>
      </vt:variant>
      <vt:variant>
        <vt:i4>1</vt:i4>
      </vt:variant>
      <vt:variant>
        <vt:lpstr>Заголовки слайдов</vt:lpstr>
      </vt:variant>
      <vt:variant>
        <vt:i4>14</vt:i4>
      </vt:variant>
    </vt:vector>
  </HeadingPairs>
  <TitlesOfParts>
    <vt:vector size="17" baseType="lpstr">
      <vt:lpstr>Тема Office</vt:lpstr>
      <vt:lpstr>Справедливость</vt:lpstr>
      <vt:lpstr>Формула</vt:lpstr>
      <vt:lpstr>Здравствуйте!  Продолжаем курс лекций по подготовке к ЕГЭ по математике.   Сегодняшнее занятие будет посвящено  заданию В6 – базовые задачи по планиметрии.  Это задание тестовое ( требуется только краткий ответ) и оценивается 1 баллом  В открытом банке заданий ЕГЭ представлено  почти 5 сотен  прототипов  и более 10 тысяч аналогичных им задач.   Будем классифицировать все задания по фигурам и отмечать основные факты, которые встречаются при решении задач данной категории.  Начнем с рассмотрения прямоугольного треугольника.  Я буду показывать только по одному способу решения для каждой задачи, тот способ, который, на мой взгляд, является  наиболее рациональным.  Однако для задач данного раздела понятие «рациональный способ решения»  является  достаточно субъективным.   Итак, основные факты, связанные с прямоугольным треугольником, наиболее часто встречающиеся в заданиях ЕГЭ….</vt:lpstr>
      <vt:lpstr>Презентация PowerPoint</vt:lpstr>
      <vt:lpstr>Презентация PowerPoint</vt:lpstr>
      <vt:lpstr>Задание №1</vt:lpstr>
      <vt:lpstr>Задание №2</vt:lpstr>
      <vt:lpstr>Презентация PowerPoint</vt:lpstr>
      <vt:lpstr>Задание №3</vt:lpstr>
      <vt:lpstr>Задание №4</vt:lpstr>
      <vt:lpstr>Задание №5</vt:lpstr>
      <vt:lpstr>Задание №6</vt:lpstr>
      <vt:lpstr>Презентация PowerPoint</vt:lpstr>
      <vt:lpstr>Задание №7</vt:lpstr>
      <vt:lpstr>Задание №8</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В6</dc:title>
  <dc:creator>Светлана</dc:creator>
  <cp:lastModifiedBy>Светлана</cp:lastModifiedBy>
  <cp:revision>25</cp:revision>
  <dcterms:created xsi:type="dcterms:W3CDTF">2013-04-17T23:07:33Z</dcterms:created>
  <dcterms:modified xsi:type="dcterms:W3CDTF">2013-04-18T02:58:21Z</dcterms:modified>
</cp:coreProperties>
</file>