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8" r:id="rId4"/>
    <p:sldId id="279" r:id="rId5"/>
    <p:sldId id="282" r:id="rId6"/>
    <p:sldId id="281" r:id="rId7"/>
    <p:sldId id="283" r:id="rId8"/>
    <p:sldId id="285" r:id="rId9"/>
    <p:sldId id="286" r:id="rId10"/>
    <p:sldId id="262" r:id="rId11"/>
    <p:sldId id="270" r:id="rId12"/>
    <p:sldId id="271" r:id="rId13"/>
    <p:sldId id="287" r:id="rId14"/>
    <p:sldId id="289" r:id="rId15"/>
    <p:sldId id="291" r:id="rId16"/>
    <p:sldId id="292" r:id="rId17"/>
    <p:sldId id="293" r:id="rId18"/>
    <p:sldId id="294" r:id="rId19"/>
    <p:sldId id="295" r:id="rId20"/>
    <p:sldId id="296" r:id="rId21"/>
    <p:sldId id="29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3379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379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3379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разработка Ким Н.А.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8DFD69-0A6B-4940-8907-0E46BF029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00F7-4D34-42B2-8ACA-F041AEDCD8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D12A2-90E9-487E-B3EB-71763DBB09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41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E57D-7220-41E8-ACDC-005FB7EC8999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F858-AC62-412C-838F-26D1C5683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72" name="Picture 4" descr="minispir"/>
          <p:cNvPicPr>
            <a:picLocks noChangeAspect="1" noChangeArrowheads="1"/>
          </p:cNvPicPr>
          <p:nvPr/>
        </p:nvPicPr>
        <p:blipFill>
          <a:blip r:embed="rId6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2773" name="Picture 5" descr="minispir"/>
          <p:cNvPicPr>
            <a:picLocks noChangeAspect="1" noChangeArrowheads="1"/>
          </p:cNvPicPr>
          <p:nvPr/>
        </p:nvPicPr>
        <p:blipFill>
          <a:blip r:embed="rId6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разработка Ким Н.А.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40B1BD-2666-4B15-B53F-7BBA9958D3D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928670"/>
            <a:ext cx="5143536" cy="2827347"/>
          </a:xfrm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i="1" dirty="0" smtClean="0"/>
              <a:t>Урок №2</a:t>
            </a:r>
            <a:br>
              <a:rPr lang="ru-RU" i="1" dirty="0" smtClean="0"/>
            </a:br>
            <a:r>
              <a:rPr lang="ru-RU" i="1" dirty="0" smtClean="0"/>
              <a:t>10 класс</a:t>
            </a:r>
            <a:br>
              <a:rPr lang="ru-RU" i="1" dirty="0" smtClean="0"/>
            </a:br>
            <a:r>
              <a:rPr lang="ru-RU" i="1" dirty="0" smtClean="0"/>
              <a:t>стереометрия</a:t>
            </a:r>
            <a:endParaRPr lang="ru-RU" i="1" dirty="0"/>
          </a:p>
        </p:txBody>
      </p:sp>
      <p:pic>
        <p:nvPicPr>
          <p:cNvPr id="4" name="Рисунок 3" descr="Рисунок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8946"/>
            <a:ext cx="3719199" cy="3787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054919" y="692696"/>
            <a:ext cx="5214974" cy="187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4400" dirty="0"/>
              <a:t>Тетраэдр </a:t>
            </a:r>
            <a:endParaRPr lang="ru-RU" sz="44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/>
              <a:t>   и </a:t>
            </a:r>
            <a:r>
              <a:rPr lang="ru-RU" sz="4400" dirty="0"/>
              <a:t>его </a:t>
            </a:r>
            <a:r>
              <a:rPr lang="ru-RU" sz="4400" dirty="0" smtClean="0"/>
              <a:t>сечение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».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421481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 класс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5786454"/>
            <a:ext cx="4143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математики : </a:t>
            </a:r>
            <a:r>
              <a:rPr lang="ru-RU" dirty="0" err="1" smtClean="0"/>
              <a:t>Юстинская</a:t>
            </a:r>
            <a:r>
              <a:rPr lang="ru-RU" dirty="0" smtClean="0"/>
              <a:t> И. 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6899" y="706993"/>
            <a:ext cx="7283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1) Определение секущей </a:t>
            </a:r>
            <a:r>
              <a:rPr lang="ru-RU" sz="2800" dirty="0" smtClean="0"/>
              <a:t>плоскости тетраэдра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62880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Секущей плоскостью </a:t>
            </a:r>
            <a:r>
              <a:rPr lang="ru-RU" sz="3200" dirty="0" smtClean="0"/>
              <a:t>тетраэдра </a:t>
            </a:r>
            <a:r>
              <a:rPr lang="ru-RU" sz="3200" dirty="0"/>
              <a:t>называют такую плоскость, по обе стороны от которой имеются точки </a:t>
            </a:r>
            <a:r>
              <a:rPr lang="ru-RU" sz="3200" dirty="0" smtClean="0"/>
              <a:t>тетраэдра.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82261" y="3234262"/>
            <a:ext cx="742754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8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Секущая </a:t>
            </a:r>
            <a:r>
              <a:rPr lang="ru-RU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 пересекает грани тетраэдра по отрезкам</a:t>
            </a:r>
            <a:r>
              <a:rPr lang="ru-RU" sz="2800" dirty="0">
                <a:solidFill>
                  <a:srgbClr val="0070C0"/>
                </a:solidFill>
              </a:rPr>
              <a:t>. 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ru-RU" sz="300" dirty="0"/>
          </a:p>
          <a:p>
            <a:pPr>
              <a:defRPr/>
            </a:pPr>
            <a:endParaRPr lang="ru-RU" sz="300" dirty="0" smtClean="0"/>
          </a:p>
          <a:p>
            <a:pPr>
              <a:defRPr/>
            </a:pPr>
            <a:endParaRPr lang="ru-RU" sz="300" dirty="0"/>
          </a:p>
          <a:p>
            <a:pPr>
              <a:defRPr/>
            </a:pPr>
            <a:endParaRPr lang="ru-RU" sz="300" dirty="0"/>
          </a:p>
          <a:p>
            <a:pPr>
              <a:defRPr/>
            </a:pPr>
            <a:r>
              <a:rPr lang="ru-RU" sz="2800" dirty="0"/>
              <a:t>Многоугольник, сторонами которого являются эти отрезки, называется </a:t>
            </a:r>
            <a:r>
              <a:rPr lang="ru-RU" sz="2800" b="1" u="sng" dirty="0">
                <a:solidFill>
                  <a:srgbClr val="FF0000"/>
                </a:solidFill>
              </a:rPr>
              <a:t>сечением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тетраэдра</a:t>
            </a:r>
            <a:r>
              <a:rPr lang="ru-RU" sz="2800" dirty="0" smtClean="0">
                <a:solidFill>
                  <a:srgbClr val="145252"/>
                </a:solidFill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706993"/>
            <a:ext cx="3501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2) </a:t>
            </a:r>
            <a:r>
              <a:rPr lang="ru-RU" sz="2800" dirty="0" smtClean="0"/>
              <a:t>Сечение </a:t>
            </a:r>
            <a:r>
              <a:rPr lang="ru-RU" sz="2800" dirty="0"/>
              <a:t>тетраэдра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772815"/>
            <a:ext cx="70950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i="1" dirty="0"/>
              <a:t>Т.к. тетраэдр имеет </a:t>
            </a:r>
            <a:r>
              <a:rPr lang="ru-RU" altLang="ru-RU" sz="2800" i="1" u="sng" dirty="0">
                <a:solidFill>
                  <a:srgbClr val="4663DC"/>
                </a:solidFill>
              </a:rPr>
              <a:t>четыре</a:t>
            </a:r>
            <a:r>
              <a:rPr lang="ru-RU" altLang="ru-RU" sz="2800" i="1" dirty="0">
                <a:solidFill>
                  <a:srgbClr val="4663DC"/>
                </a:solidFill>
              </a:rPr>
              <a:t> </a:t>
            </a:r>
            <a:r>
              <a:rPr lang="ru-RU" altLang="ru-RU" sz="2800" i="1" dirty="0"/>
              <a:t>грани, то его сечениями могут быть только</a:t>
            </a:r>
            <a:r>
              <a:rPr lang="ru-RU" altLang="ru-RU" sz="2800" i="1" dirty="0">
                <a:solidFill>
                  <a:schemeClr val="folHlink"/>
                </a:solidFill>
              </a:rPr>
              <a:t> </a:t>
            </a:r>
            <a:r>
              <a:rPr lang="ru-RU" altLang="ru-RU" sz="2800" i="1" u="sng" dirty="0">
                <a:solidFill>
                  <a:srgbClr val="1853BE"/>
                </a:solidFill>
              </a:rPr>
              <a:t>треугольники </a:t>
            </a:r>
            <a:r>
              <a:rPr lang="ru-RU" altLang="ru-RU" sz="2800" i="1" dirty="0"/>
              <a:t>и</a:t>
            </a:r>
            <a:r>
              <a:rPr lang="ru-RU" altLang="ru-RU" sz="2800" i="1" dirty="0">
                <a:solidFill>
                  <a:schemeClr val="folHlink"/>
                </a:solidFill>
              </a:rPr>
              <a:t> </a:t>
            </a:r>
            <a:r>
              <a:rPr lang="ru-RU" altLang="ru-RU" sz="2800" i="1" u="sng" dirty="0">
                <a:solidFill>
                  <a:srgbClr val="1853BE"/>
                </a:solidFill>
              </a:rPr>
              <a:t>четырёхугольники</a:t>
            </a:r>
            <a:r>
              <a:rPr lang="ru-RU" altLang="ru-RU" sz="2800" i="1" dirty="0">
                <a:solidFill>
                  <a:srgbClr val="1853BE"/>
                </a:solidFill>
              </a:rPr>
              <a:t>.</a:t>
            </a:r>
            <a:endParaRPr lang="ru-RU" altLang="ru-RU" sz="2800" i="1" dirty="0">
              <a:solidFill>
                <a:schemeClr val="folHlink"/>
              </a:solidFill>
            </a:endParaRPr>
          </a:p>
        </p:txBody>
      </p:sp>
      <p:grpSp>
        <p:nvGrpSpPr>
          <p:cNvPr id="16" name="Group 55"/>
          <p:cNvGrpSpPr>
            <a:grpSpLocks/>
          </p:cNvGrpSpPr>
          <p:nvPr/>
        </p:nvGrpSpPr>
        <p:grpSpPr bwMode="auto">
          <a:xfrm>
            <a:off x="1493373" y="3730645"/>
            <a:ext cx="2862603" cy="2434659"/>
            <a:chOff x="1482" y="2544"/>
            <a:chExt cx="1163" cy="1219"/>
          </a:xfrm>
        </p:grpSpPr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482" y="3321"/>
              <a:ext cx="1163" cy="0"/>
            </a:xfrm>
            <a:prstGeom prst="line">
              <a:avLst/>
            </a:prstGeom>
            <a:noFill/>
            <a:ln w="12700">
              <a:solidFill>
                <a:srgbClr val="1F0C6E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1901" y="3321"/>
              <a:ext cx="744" cy="442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1482" y="3321"/>
              <a:ext cx="419" cy="442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920" y="2544"/>
              <a:ext cx="240" cy="1200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160" y="2544"/>
              <a:ext cx="480" cy="768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488" y="2544"/>
              <a:ext cx="672" cy="768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920" y="2976"/>
              <a:ext cx="528" cy="768"/>
            </a:xfrm>
            <a:prstGeom prst="line">
              <a:avLst/>
            </a:prstGeom>
            <a:noFill/>
            <a:ln w="2857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488" y="2976"/>
              <a:ext cx="960" cy="33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>
              <a:off x="2208" y="3072"/>
              <a:ext cx="48" cy="144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2112" y="3120"/>
              <a:ext cx="96" cy="192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2016" y="3120"/>
              <a:ext cx="144" cy="288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>
              <a:off x="1920" y="3168"/>
              <a:ext cx="144" cy="33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>
              <a:off x="1824" y="3216"/>
              <a:ext cx="192" cy="384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>
              <a:off x="1728" y="3216"/>
              <a:ext cx="192" cy="432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>
              <a:off x="1632" y="3264"/>
              <a:ext cx="192" cy="432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Line 39"/>
            <p:cNvSpPr>
              <a:spLocks noChangeShapeType="1"/>
            </p:cNvSpPr>
            <p:nvPr/>
          </p:nvSpPr>
          <p:spPr bwMode="auto">
            <a:xfrm>
              <a:off x="1536" y="3312"/>
              <a:ext cx="48" cy="144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Line 40"/>
            <p:cNvSpPr>
              <a:spLocks noChangeShapeType="1"/>
            </p:cNvSpPr>
            <p:nvPr/>
          </p:nvSpPr>
          <p:spPr bwMode="auto">
            <a:xfrm>
              <a:off x="2304" y="3024"/>
              <a:ext cx="96" cy="48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2256" y="3024"/>
              <a:ext cx="96" cy="144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 flipH="1">
              <a:off x="2064" y="2736"/>
              <a:ext cx="192" cy="144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 flipH="1" flipV="1">
              <a:off x="1968" y="2736"/>
              <a:ext cx="96" cy="144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 flipH="1">
              <a:off x="1968" y="2736"/>
              <a:ext cx="288" cy="0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" name="Line 47"/>
            <p:cNvSpPr>
              <a:spLocks noChangeShapeType="1"/>
            </p:cNvSpPr>
            <p:nvPr/>
          </p:nvSpPr>
          <p:spPr bwMode="auto">
            <a:xfrm>
              <a:off x="2016" y="2736"/>
              <a:ext cx="0" cy="48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Line 48"/>
            <p:cNvSpPr>
              <a:spLocks noChangeShapeType="1"/>
            </p:cNvSpPr>
            <p:nvPr/>
          </p:nvSpPr>
          <p:spPr bwMode="auto">
            <a:xfrm>
              <a:off x="2064" y="2736"/>
              <a:ext cx="0" cy="9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2160" y="2736"/>
              <a:ext cx="0" cy="48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Line 50"/>
            <p:cNvSpPr>
              <a:spLocks noChangeShapeType="1"/>
            </p:cNvSpPr>
            <p:nvPr/>
          </p:nvSpPr>
          <p:spPr bwMode="auto">
            <a:xfrm>
              <a:off x="2112" y="2736"/>
              <a:ext cx="0" cy="9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Line 51"/>
            <p:cNvSpPr>
              <a:spLocks noChangeShapeType="1"/>
            </p:cNvSpPr>
            <p:nvPr/>
          </p:nvSpPr>
          <p:spPr bwMode="auto">
            <a:xfrm>
              <a:off x="2208" y="2736"/>
              <a:ext cx="0" cy="48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2112" y="2736"/>
              <a:ext cx="48" cy="48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>
              <a:off x="2016" y="2736"/>
              <a:ext cx="96" cy="9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>
              <a:off x="2064" y="2736"/>
              <a:ext cx="96" cy="9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6" name="Group 112"/>
          <p:cNvGrpSpPr>
            <a:grpSpLocks/>
          </p:cNvGrpSpPr>
          <p:nvPr/>
        </p:nvGrpSpPr>
        <p:grpSpPr bwMode="auto">
          <a:xfrm>
            <a:off x="4816414" y="3378857"/>
            <a:ext cx="3355985" cy="2652631"/>
            <a:chOff x="3120" y="2544"/>
            <a:chExt cx="1643" cy="1219"/>
          </a:xfrm>
        </p:grpSpPr>
        <p:sp>
          <p:nvSpPr>
            <p:cNvPr id="47" name="Line 57"/>
            <p:cNvSpPr>
              <a:spLocks noChangeShapeType="1"/>
            </p:cNvSpPr>
            <p:nvPr/>
          </p:nvSpPr>
          <p:spPr bwMode="auto">
            <a:xfrm>
              <a:off x="3600" y="3321"/>
              <a:ext cx="1163" cy="0"/>
            </a:xfrm>
            <a:prstGeom prst="line">
              <a:avLst/>
            </a:prstGeom>
            <a:noFill/>
            <a:ln w="12700">
              <a:solidFill>
                <a:srgbClr val="1F0C6E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Line 58"/>
            <p:cNvSpPr>
              <a:spLocks noChangeShapeType="1"/>
            </p:cNvSpPr>
            <p:nvPr/>
          </p:nvSpPr>
          <p:spPr bwMode="auto">
            <a:xfrm flipV="1">
              <a:off x="4019" y="3321"/>
              <a:ext cx="744" cy="442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auto">
            <a:xfrm>
              <a:off x="3600" y="3321"/>
              <a:ext cx="419" cy="442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Line 60"/>
            <p:cNvSpPr>
              <a:spLocks noChangeShapeType="1"/>
            </p:cNvSpPr>
            <p:nvPr/>
          </p:nvSpPr>
          <p:spPr bwMode="auto">
            <a:xfrm flipH="1">
              <a:off x="4038" y="2544"/>
              <a:ext cx="240" cy="1200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Line 61"/>
            <p:cNvSpPr>
              <a:spLocks noChangeShapeType="1"/>
            </p:cNvSpPr>
            <p:nvPr/>
          </p:nvSpPr>
          <p:spPr bwMode="auto">
            <a:xfrm>
              <a:off x="4278" y="2544"/>
              <a:ext cx="480" cy="768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Line 62"/>
            <p:cNvSpPr>
              <a:spLocks noChangeShapeType="1"/>
            </p:cNvSpPr>
            <p:nvPr/>
          </p:nvSpPr>
          <p:spPr bwMode="auto">
            <a:xfrm flipH="1">
              <a:off x="3606" y="2544"/>
              <a:ext cx="672" cy="768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Line 81"/>
            <p:cNvSpPr>
              <a:spLocks noChangeShapeType="1"/>
            </p:cNvSpPr>
            <p:nvPr/>
          </p:nvSpPr>
          <p:spPr bwMode="auto">
            <a:xfrm>
              <a:off x="4230" y="2736"/>
              <a:ext cx="0" cy="9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Line 86"/>
            <p:cNvSpPr>
              <a:spLocks noChangeShapeType="1"/>
            </p:cNvSpPr>
            <p:nvPr/>
          </p:nvSpPr>
          <p:spPr bwMode="auto">
            <a:xfrm flipH="1">
              <a:off x="4272" y="2784"/>
              <a:ext cx="144" cy="81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Line 92"/>
            <p:cNvSpPr>
              <a:spLocks noChangeShapeType="1"/>
            </p:cNvSpPr>
            <p:nvPr/>
          </p:nvSpPr>
          <p:spPr bwMode="auto">
            <a:xfrm flipH="1">
              <a:off x="3120" y="2784"/>
              <a:ext cx="1296" cy="624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Line 95"/>
            <p:cNvSpPr>
              <a:spLocks noChangeShapeType="1"/>
            </p:cNvSpPr>
            <p:nvPr/>
          </p:nvSpPr>
          <p:spPr bwMode="auto">
            <a:xfrm flipH="1" flipV="1">
              <a:off x="3216" y="3264"/>
              <a:ext cx="1056" cy="336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Line 98"/>
            <p:cNvSpPr>
              <a:spLocks noChangeShapeType="1"/>
            </p:cNvSpPr>
            <p:nvPr/>
          </p:nvSpPr>
          <p:spPr bwMode="auto">
            <a:xfrm flipV="1">
              <a:off x="3696" y="3024"/>
              <a:ext cx="144" cy="384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Line 99"/>
            <p:cNvSpPr>
              <a:spLocks noChangeShapeType="1"/>
            </p:cNvSpPr>
            <p:nvPr/>
          </p:nvSpPr>
          <p:spPr bwMode="auto">
            <a:xfrm flipH="1">
              <a:off x="3120" y="3312"/>
              <a:ext cx="480" cy="0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Line 101"/>
            <p:cNvSpPr>
              <a:spLocks noChangeShapeType="1"/>
            </p:cNvSpPr>
            <p:nvPr/>
          </p:nvSpPr>
          <p:spPr bwMode="auto">
            <a:xfrm flipH="1">
              <a:off x="3744" y="2976"/>
              <a:ext cx="240" cy="288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Line 102"/>
            <p:cNvSpPr>
              <a:spLocks noChangeShapeType="1"/>
            </p:cNvSpPr>
            <p:nvPr/>
          </p:nvSpPr>
          <p:spPr bwMode="auto">
            <a:xfrm flipH="1">
              <a:off x="3744" y="2928"/>
              <a:ext cx="384" cy="528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Line 106"/>
            <p:cNvSpPr>
              <a:spLocks noChangeShapeType="1"/>
            </p:cNvSpPr>
            <p:nvPr/>
          </p:nvSpPr>
          <p:spPr bwMode="auto">
            <a:xfrm flipH="1">
              <a:off x="3888" y="2832"/>
              <a:ext cx="432" cy="672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" name="Line 108"/>
            <p:cNvSpPr>
              <a:spLocks noChangeShapeType="1"/>
            </p:cNvSpPr>
            <p:nvPr/>
          </p:nvSpPr>
          <p:spPr bwMode="auto">
            <a:xfrm flipH="1">
              <a:off x="4032" y="3024"/>
              <a:ext cx="336" cy="480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" name="Line 109"/>
            <p:cNvSpPr>
              <a:spLocks noChangeShapeType="1"/>
            </p:cNvSpPr>
            <p:nvPr/>
          </p:nvSpPr>
          <p:spPr bwMode="auto">
            <a:xfrm flipH="1">
              <a:off x="4128" y="3312"/>
              <a:ext cx="192" cy="240"/>
            </a:xfrm>
            <a:prstGeom prst="line">
              <a:avLst/>
            </a:prstGeom>
            <a:noFill/>
            <a:ln w="9525">
              <a:solidFill>
                <a:srgbClr val="1F0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" name="Line 110"/>
            <p:cNvSpPr>
              <a:spLocks noChangeShapeType="1"/>
            </p:cNvSpPr>
            <p:nvPr/>
          </p:nvSpPr>
          <p:spPr bwMode="auto">
            <a:xfrm flipH="1">
              <a:off x="3840" y="2784"/>
              <a:ext cx="576" cy="288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Line 111"/>
            <p:cNvSpPr>
              <a:spLocks noChangeShapeType="1"/>
            </p:cNvSpPr>
            <p:nvPr/>
          </p:nvSpPr>
          <p:spPr bwMode="auto">
            <a:xfrm flipH="1" flipV="1">
              <a:off x="3696" y="3408"/>
              <a:ext cx="576" cy="192"/>
            </a:xfrm>
            <a:prstGeom prst="line">
              <a:avLst/>
            </a:prstGeom>
            <a:noFill/>
            <a:ln w="19050">
              <a:solidFill>
                <a:srgbClr val="1F0C6E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92696"/>
            <a:ext cx="7075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3) Правила построения сечений ТЕТРАЭДРА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а)Проводим прямые через точки, лежащие в одной плоскости;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б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) Ищем прямые пересечения плоскости сечения с гранями многогранника, для этого:</a:t>
            </a:r>
          </a:p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-- ищем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точки пересечения прямой принадлежащей плоскости сечения с прямой, принадлежащей одной из   граней (лежащие в одной плоскости);</a:t>
            </a:r>
          </a:p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-- параллельные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грани плоскость сечения пересекает по параллельным прямым.</a:t>
            </a:r>
          </a:p>
        </p:txBody>
      </p:sp>
    </p:spTree>
    <p:extLst>
      <p:ext uri="{BB962C8B-B14F-4D97-AF65-F5344CB8AC3E}">
        <p14:creationId xmlns:p14="http://schemas.microsoft.com/office/powerpoint/2010/main" val="18974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76256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085" name="TextBox 3084"/>
          <p:cNvSpPr txBox="1"/>
          <p:nvPr/>
        </p:nvSpPr>
        <p:spPr>
          <a:xfrm>
            <a:off x="891089" y="246257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Через точки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ru-RU" dirty="0" smtClean="0"/>
              <a:t>,</a:t>
            </a:r>
            <a:r>
              <a:rPr lang="en-US" dirty="0" smtClean="0"/>
              <a:t>N</a:t>
            </a:r>
            <a:r>
              <a:rPr lang="ru-RU" dirty="0" smtClean="0"/>
              <a:t>,</a:t>
            </a:r>
            <a:r>
              <a:rPr lang="en-US" dirty="0" smtClean="0"/>
              <a:t>S</a:t>
            </a:r>
            <a:r>
              <a:rPr lang="ru-RU" dirty="0" smtClean="0"/>
              <a:t>,</a:t>
            </a:r>
            <a:r>
              <a:rPr lang="en-US" dirty="0" smtClean="0"/>
              <a:t>G </a:t>
            </a:r>
            <a:r>
              <a:rPr lang="ru-RU" dirty="0" smtClean="0"/>
              <a:t>проведены прямые </a:t>
            </a:r>
            <a:r>
              <a:rPr lang="en-US" dirty="0" smtClean="0"/>
              <a:t>MN,NS,VG. </a:t>
            </a:r>
            <a:endParaRPr lang="ru-RU" dirty="0" smtClean="0"/>
          </a:p>
          <a:p>
            <a:r>
              <a:rPr lang="ru-RU" dirty="0" smtClean="0"/>
              <a:t> Какая из них проведена неверно?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6885755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381083" y="7978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V="1">
            <a:off x="891119" y="1972409"/>
            <a:ext cx="5112568" cy="93610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021380" y="545946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Точка пересечения прямой </a:t>
            </a:r>
            <a:r>
              <a:rPr lang="en-US" dirty="0" smtClean="0"/>
              <a:t>VN </a:t>
            </a:r>
            <a:r>
              <a:rPr lang="ru-RU" dirty="0" smtClean="0"/>
              <a:t>с ребром СД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1021380" y="5814556"/>
            <a:ext cx="489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Точка пересечения прямой </a:t>
            </a:r>
            <a:r>
              <a:rPr lang="en-US" dirty="0" smtClean="0"/>
              <a:t>NS </a:t>
            </a:r>
            <a:r>
              <a:rPr lang="ru-RU" dirty="0" smtClean="0"/>
              <a:t>с ребром АД</a:t>
            </a:r>
            <a:endParaRPr lang="ru-RU" dirty="0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3447403" y="1167179"/>
            <a:ext cx="3096344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1863227" y="1167179"/>
            <a:ext cx="158417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447403" y="1167179"/>
            <a:ext cx="410445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863227" y="3903483"/>
            <a:ext cx="468052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6543747" y="3903483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1863227" y="3903483"/>
            <a:ext cx="568863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Овал 89"/>
          <p:cNvSpPr/>
          <p:nvPr/>
        </p:nvSpPr>
        <p:spPr>
          <a:xfrm>
            <a:off x="2511299" y="25353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Овал 90"/>
          <p:cNvSpPr/>
          <p:nvPr/>
        </p:nvSpPr>
        <p:spPr>
          <a:xfrm>
            <a:off x="5967683" y="4348406"/>
            <a:ext cx="159221" cy="90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Овал 91"/>
          <p:cNvSpPr/>
          <p:nvPr/>
        </p:nvSpPr>
        <p:spPr>
          <a:xfrm>
            <a:off x="6047293" y="3840767"/>
            <a:ext cx="144016" cy="133990"/>
          </a:xfrm>
          <a:prstGeom prst="ellips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3644924" y="2316230"/>
            <a:ext cx="144016" cy="144016"/>
          </a:xfrm>
          <a:prstGeom prst="ellips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1719211" y="390348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7695875" y="390348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007243" y="21752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735435" y="2175291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6011289" y="356849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6047293" y="4088149"/>
            <a:ext cx="35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2511299" y="1599227"/>
            <a:ext cx="4032448" cy="25922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1251159" y="1896260"/>
            <a:ext cx="5148572" cy="26552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4900210" y="2107783"/>
            <a:ext cx="120712" cy="135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5005074" y="1728091"/>
            <a:ext cx="336736" cy="383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04" name="Овал 103"/>
          <p:cNvSpPr/>
          <p:nvPr/>
        </p:nvSpPr>
        <p:spPr>
          <a:xfrm>
            <a:off x="2990450" y="1867637"/>
            <a:ext cx="72008" cy="104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799331" y="1599227"/>
            <a:ext cx="26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3456902" y="1167179"/>
            <a:ext cx="3096344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1872726" y="1167179"/>
            <a:ext cx="158417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456902" y="1167179"/>
            <a:ext cx="410445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1872726" y="3903483"/>
            <a:ext cx="468052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6553246" y="3903483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1872726" y="3903483"/>
            <a:ext cx="568863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Овал 111"/>
          <p:cNvSpPr/>
          <p:nvPr/>
        </p:nvSpPr>
        <p:spPr>
          <a:xfrm>
            <a:off x="2520798" y="25353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Овал 112"/>
          <p:cNvSpPr/>
          <p:nvPr/>
        </p:nvSpPr>
        <p:spPr>
          <a:xfrm>
            <a:off x="5977182" y="4348406"/>
            <a:ext cx="159221" cy="90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Овал 113"/>
          <p:cNvSpPr/>
          <p:nvPr/>
        </p:nvSpPr>
        <p:spPr>
          <a:xfrm>
            <a:off x="6056792" y="3840767"/>
            <a:ext cx="144016" cy="133990"/>
          </a:xfrm>
          <a:prstGeom prst="ellips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Овал 114"/>
          <p:cNvSpPr/>
          <p:nvPr/>
        </p:nvSpPr>
        <p:spPr>
          <a:xfrm>
            <a:off x="3654423" y="2316230"/>
            <a:ext cx="144016" cy="144016"/>
          </a:xfrm>
          <a:prstGeom prst="ellips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TextBox 115"/>
          <p:cNvSpPr txBox="1"/>
          <p:nvPr/>
        </p:nvSpPr>
        <p:spPr>
          <a:xfrm>
            <a:off x="1728710" y="390348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7705374" y="390348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8" name="TextBox 117"/>
          <p:cNvSpPr txBox="1"/>
          <p:nvPr/>
        </p:nvSpPr>
        <p:spPr>
          <a:xfrm>
            <a:off x="2016742" y="21752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119" name="TextBox 118"/>
          <p:cNvSpPr txBox="1"/>
          <p:nvPr/>
        </p:nvSpPr>
        <p:spPr>
          <a:xfrm>
            <a:off x="3744934" y="2175291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20" name="TextBox 119"/>
          <p:cNvSpPr txBox="1"/>
          <p:nvPr/>
        </p:nvSpPr>
        <p:spPr>
          <a:xfrm>
            <a:off x="6020788" y="356849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6056792" y="4088149"/>
            <a:ext cx="35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2520798" y="1599227"/>
            <a:ext cx="4032448" cy="25922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260658" y="1896260"/>
            <a:ext cx="5148572" cy="26552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Овал 123"/>
          <p:cNvSpPr/>
          <p:nvPr/>
        </p:nvSpPr>
        <p:spPr>
          <a:xfrm>
            <a:off x="4909709" y="2107783"/>
            <a:ext cx="120712" cy="135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TextBox 124"/>
          <p:cNvSpPr txBox="1"/>
          <p:nvPr/>
        </p:nvSpPr>
        <p:spPr>
          <a:xfrm>
            <a:off x="5014573" y="1728091"/>
            <a:ext cx="336736" cy="383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2999949" y="1867637"/>
            <a:ext cx="72008" cy="104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7" name="TextBox 126"/>
          <p:cNvSpPr txBox="1"/>
          <p:nvPr/>
        </p:nvSpPr>
        <p:spPr>
          <a:xfrm>
            <a:off x="2808830" y="1599227"/>
            <a:ext cx="26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</p:spTree>
    <p:extLst>
      <p:ext uri="{BB962C8B-B14F-4D97-AF65-F5344CB8AC3E}">
        <p14:creationId xmlns:p14="http://schemas.microsoft.com/office/powerpoint/2010/main" val="414026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6692">
        <p:pull/>
      </p:transition>
    </mc:Choice>
    <mc:Fallback xmlns="">
      <p:transition advTm="46692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5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5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7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3500"/>
                            </p:stCondLst>
                            <p:childTnLst>
                              <p:par>
                                <p:cTn id="15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80" grpId="0"/>
      <p:bldP spid="102" grpId="0" animBg="1"/>
      <p:bldP spid="103" grpId="0"/>
      <p:bldP spid="104" grpId="0" animBg="1"/>
      <p:bldP spid="105" grpId="0"/>
      <p:bldP spid="124" grpId="0" animBg="1"/>
      <p:bldP spid="125" grpId="0"/>
      <p:bldP spid="126" grpId="0" animBg="1"/>
      <p:bldP spid="1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04813"/>
            <a:ext cx="7793037" cy="863600"/>
          </a:xfrm>
        </p:spPr>
        <p:txBody>
          <a:bodyPr/>
          <a:lstStyle/>
          <a:p>
            <a:pPr algn="ctr" eaLnBrk="1" hangingPunct="1"/>
            <a:r>
              <a:rPr lang="ru-RU" altLang="ru-RU" sz="3200" dirty="0" smtClean="0"/>
              <a:t>Построение сечения тетраэдра через </a:t>
            </a:r>
            <a:r>
              <a:rPr lang="en-US" altLang="ru-RU" sz="3200" dirty="0" smtClean="0"/>
              <a:t/>
            </a:r>
            <a:br>
              <a:rPr lang="en-US" altLang="ru-RU" sz="3200" dirty="0" smtClean="0"/>
            </a:br>
            <a:r>
              <a:rPr lang="ru-RU" altLang="ru-RU" sz="3200" dirty="0" smtClean="0"/>
              <a:t>точки </a:t>
            </a:r>
            <a:r>
              <a:rPr lang="en-US" altLang="ru-RU" sz="3200" i="1" dirty="0" smtClean="0"/>
              <a:t>M, N, K</a:t>
            </a:r>
            <a:endParaRPr lang="ru-RU" altLang="ru-RU" sz="3200" i="1" dirty="0" smtClean="0"/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2844800" y="5084763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2844800" y="5084763"/>
            <a:ext cx="34559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 flipV="1">
            <a:off x="2844800" y="2060575"/>
            <a:ext cx="1655763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 flipV="1">
            <a:off x="3997325" y="5084763"/>
            <a:ext cx="23034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4500563" y="2060575"/>
            <a:ext cx="1800225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 flipV="1">
            <a:off x="3997325" y="2060575"/>
            <a:ext cx="503238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2484438" y="4437063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altLang="ru-RU" sz="3200"/>
              <a:t>А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4067175" y="5949950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B</a:t>
            </a:r>
            <a:endParaRPr lang="ru-RU" altLang="ru-RU" sz="3200"/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4429125" y="1557338"/>
            <a:ext cx="460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D</a:t>
            </a:r>
            <a:endParaRPr lang="ru-RU" altLang="ru-RU" sz="3200"/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6300788" y="4581525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C</a:t>
            </a:r>
            <a:endParaRPr lang="ru-RU" altLang="ru-RU" sz="3200"/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3132138" y="5589588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N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5148263" y="5589588"/>
            <a:ext cx="496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M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2303" name="Oval 17"/>
          <p:cNvSpPr>
            <a:spLocks noChangeArrowheads="1"/>
          </p:cNvSpPr>
          <p:nvPr/>
        </p:nvSpPr>
        <p:spPr bwMode="auto">
          <a:xfrm>
            <a:off x="5219700" y="32845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4" name="Oval 18"/>
          <p:cNvSpPr>
            <a:spLocks noChangeArrowheads="1"/>
          </p:cNvSpPr>
          <p:nvPr/>
        </p:nvSpPr>
        <p:spPr bwMode="auto">
          <a:xfrm>
            <a:off x="4643438" y="55895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5" name="Oval 19"/>
          <p:cNvSpPr>
            <a:spLocks noChangeArrowheads="1"/>
          </p:cNvSpPr>
          <p:nvPr/>
        </p:nvSpPr>
        <p:spPr bwMode="auto">
          <a:xfrm>
            <a:off x="3348038" y="53736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5435600" y="2781300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K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 flipH="1">
            <a:off x="4716463" y="3357563"/>
            <a:ext cx="576262" cy="2232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 flipH="1" flipV="1">
            <a:off x="3419475" y="5445125"/>
            <a:ext cx="1223963" cy="2159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729413" y="1875909"/>
            <a:ext cx="1490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/>
              <a:t>Построение:</a:t>
            </a:r>
          </a:p>
        </p:txBody>
      </p:sp>
      <p:sp>
        <p:nvSpPr>
          <p:cNvPr id="24" name="TextBox 70"/>
          <p:cNvSpPr txBox="1">
            <a:spLocks noChangeArrowheads="1"/>
          </p:cNvSpPr>
          <p:nvPr/>
        </p:nvSpPr>
        <p:spPr bwMode="auto">
          <a:xfrm>
            <a:off x="6670099" y="2245241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/>
              <a:t>1</a:t>
            </a:r>
            <a:r>
              <a:rPr lang="en-US" altLang="ru-RU" sz="2000" dirty="0"/>
              <a:t>. </a:t>
            </a:r>
            <a:r>
              <a:rPr lang="en-US" altLang="ru-RU" sz="2000" dirty="0" smtClean="0"/>
              <a:t>KM</a:t>
            </a:r>
            <a:endParaRPr lang="ru-RU" altLang="ru-RU" sz="2000" dirty="0"/>
          </a:p>
        </p:txBody>
      </p:sp>
      <p:sp>
        <p:nvSpPr>
          <p:cNvPr id="25" name="TextBox 70"/>
          <p:cNvSpPr txBox="1">
            <a:spLocks noChangeArrowheads="1"/>
          </p:cNvSpPr>
          <p:nvPr/>
        </p:nvSpPr>
        <p:spPr bwMode="auto">
          <a:xfrm>
            <a:off x="6700457" y="2670042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 smtClean="0"/>
              <a:t>2. NM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419528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5" grpId="0" animBg="1"/>
      <p:bldP spid="62490" grpId="0" animBg="1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04813"/>
            <a:ext cx="7793037" cy="863600"/>
          </a:xfrm>
        </p:spPr>
        <p:txBody>
          <a:bodyPr/>
          <a:lstStyle/>
          <a:p>
            <a:pPr algn="ctr" eaLnBrk="1" hangingPunct="1"/>
            <a:r>
              <a:rPr lang="ru-RU" altLang="ru-RU" sz="3200" dirty="0" smtClean="0"/>
              <a:t>Построение сечения тетраэдра через  </a:t>
            </a:r>
            <a:r>
              <a:rPr lang="en-US" altLang="ru-RU" sz="3200" dirty="0" smtClean="0"/>
              <a:t/>
            </a:r>
            <a:br>
              <a:rPr lang="en-US" altLang="ru-RU" sz="3200" dirty="0" smtClean="0"/>
            </a:br>
            <a:r>
              <a:rPr lang="ru-RU" altLang="ru-RU" sz="3200" dirty="0" smtClean="0"/>
              <a:t>точки </a:t>
            </a:r>
            <a:r>
              <a:rPr lang="en-US" altLang="ru-RU" sz="3200" i="1" dirty="0" smtClean="0"/>
              <a:t>M, N, K</a:t>
            </a:r>
            <a:endParaRPr lang="ru-RU" altLang="ru-RU" sz="3200" i="1" dirty="0" smtClean="0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844800" y="5084763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844800" y="5084763"/>
            <a:ext cx="34559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844800" y="2060575"/>
            <a:ext cx="1655763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3997325" y="5084763"/>
            <a:ext cx="23034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500563" y="2060575"/>
            <a:ext cx="1800225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3997325" y="2060575"/>
            <a:ext cx="503238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484438" y="4437063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altLang="ru-RU" sz="3200"/>
              <a:t>А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67175" y="5949950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B</a:t>
            </a:r>
            <a:endParaRPr lang="ru-RU" altLang="ru-RU" sz="32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429125" y="1557338"/>
            <a:ext cx="460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D</a:t>
            </a:r>
            <a:endParaRPr lang="ru-RU" altLang="ru-RU" sz="32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300788" y="4581525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C</a:t>
            </a:r>
            <a:endParaRPr lang="ru-RU" altLang="ru-RU" sz="32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132138" y="5589588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N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148263" y="5589588"/>
            <a:ext cx="496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M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5219700" y="32845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4643438" y="55895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3348038" y="53736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435600" y="2781300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K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4716463" y="3357563"/>
            <a:ext cx="576262" cy="2232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 flipV="1">
            <a:off x="250825" y="4941888"/>
            <a:ext cx="3168650" cy="50323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 flipV="1">
            <a:off x="323850" y="5084763"/>
            <a:ext cx="251936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 flipH="1" flipV="1">
            <a:off x="3419475" y="5445125"/>
            <a:ext cx="1223963" cy="2159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515" name="Oval 27"/>
          <p:cNvSpPr>
            <a:spLocks noChangeArrowheads="1"/>
          </p:cNvSpPr>
          <p:nvPr/>
        </p:nvSpPr>
        <p:spPr bwMode="auto">
          <a:xfrm>
            <a:off x="1116013" y="501332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1116013" y="4292600"/>
            <a:ext cx="396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tx2"/>
                </a:solidFill>
              </a:rPr>
              <a:t>F</a:t>
            </a:r>
            <a:endParaRPr lang="ru-RU" altLang="ru-RU" sz="320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55968" y="1875909"/>
            <a:ext cx="1490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/>
              <a:t>Построение:</a:t>
            </a:r>
          </a:p>
        </p:txBody>
      </p:sp>
      <p:sp>
        <p:nvSpPr>
          <p:cNvPr id="30" name="TextBox 70"/>
          <p:cNvSpPr txBox="1">
            <a:spLocks noChangeArrowheads="1"/>
          </p:cNvSpPr>
          <p:nvPr/>
        </p:nvSpPr>
        <p:spPr bwMode="auto">
          <a:xfrm>
            <a:off x="6511387" y="2363133"/>
            <a:ext cx="19798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 smtClean="0"/>
              <a:t>3.</a:t>
            </a:r>
            <a:r>
              <a:rPr lang="ru-RU" sz="2000" dirty="0"/>
              <a:t> </a:t>
            </a:r>
            <a:r>
              <a:rPr lang="en-US" sz="2000" dirty="0" smtClean="0"/>
              <a:t>NM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 АС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F</a:t>
            </a:r>
            <a:endParaRPr lang="ru-RU" sz="2000" dirty="0"/>
          </a:p>
          <a:p>
            <a:pPr eaLnBrk="1" hangingPunct="1"/>
            <a:r>
              <a:rPr lang="en-US" altLang="ru-RU" sz="2000" dirty="0" smtClean="0"/>
              <a:t> 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429423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8" grpId="0" animBg="1"/>
      <p:bldP spid="63509" grpId="0" animBg="1"/>
      <p:bldP spid="63512" grpId="0" animBg="1"/>
      <p:bldP spid="63515" grpId="0" animBg="1"/>
      <p:bldP spid="63517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04813"/>
            <a:ext cx="7793037" cy="863600"/>
          </a:xfrm>
        </p:spPr>
        <p:txBody>
          <a:bodyPr/>
          <a:lstStyle/>
          <a:p>
            <a:pPr algn="ctr" eaLnBrk="1" hangingPunct="1"/>
            <a:r>
              <a:rPr lang="ru-RU" altLang="ru-RU" sz="3200" dirty="0" smtClean="0"/>
              <a:t>Построение сечения тетраэдра через  </a:t>
            </a:r>
            <a:r>
              <a:rPr lang="en-US" altLang="ru-RU" sz="3200" dirty="0" smtClean="0"/>
              <a:t/>
            </a:r>
            <a:br>
              <a:rPr lang="en-US" altLang="ru-RU" sz="3200" dirty="0" smtClean="0"/>
            </a:br>
            <a:r>
              <a:rPr lang="ru-RU" altLang="ru-RU" sz="3200" dirty="0" smtClean="0"/>
              <a:t>точки </a:t>
            </a:r>
            <a:r>
              <a:rPr lang="en-US" altLang="ru-RU" sz="3200" i="1" dirty="0" smtClean="0"/>
              <a:t>M, N, K</a:t>
            </a:r>
            <a:endParaRPr lang="ru-RU" altLang="ru-RU" sz="3200" i="1" dirty="0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844800" y="5084763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844800" y="5084763"/>
            <a:ext cx="34559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2844800" y="2060575"/>
            <a:ext cx="1655763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3997325" y="5084763"/>
            <a:ext cx="23034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500563" y="2060575"/>
            <a:ext cx="1800225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3997325" y="2060575"/>
            <a:ext cx="503238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484438" y="4437063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altLang="ru-RU" sz="3200"/>
              <a:t>А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067175" y="5949950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B</a:t>
            </a:r>
            <a:endParaRPr lang="ru-RU" altLang="ru-RU" sz="320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429125" y="1557338"/>
            <a:ext cx="460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D</a:t>
            </a:r>
            <a:endParaRPr lang="ru-RU" altLang="ru-RU" sz="320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300788" y="4581525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C</a:t>
            </a:r>
            <a:endParaRPr lang="ru-RU" altLang="ru-RU" sz="32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132138" y="5589588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N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148263" y="5589588"/>
            <a:ext cx="496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M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5219700" y="32845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4643438" y="55895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3348038" y="53736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435600" y="2781300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K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4716463" y="3357563"/>
            <a:ext cx="576262" cy="2232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 flipV="1">
            <a:off x="250825" y="4941888"/>
            <a:ext cx="3168650" cy="50323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 flipV="1">
            <a:off x="323850" y="5084763"/>
            <a:ext cx="251936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flipH="1">
            <a:off x="468313" y="4221163"/>
            <a:ext cx="2808287" cy="11525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H="1" flipV="1">
            <a:off x="3419475" y="5445125"/>
            <a:ext cx="1223963" cy="2159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 flipH="1">
            <a:off x="3276600" y="3357563"/>
            <a:ext cx="2016125" cy="8636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2843213" y="3644900"/>
            <a:ext cx="38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L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4362" name="Oval 27"/>
          <p:cNvSpPr>
            <a:spLocks noChangeArrowheads="1"/>
          </p:cNvSpPr>
          <p:nvPr/>
        </p:nvSpPr>
        <p:spPr bwMode="auto">
          <a:xfrm>
            <a:off x="1116013" y="501332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3276600" y="41497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4" name="Text Box 29"/>
          <p:cNvSpPr txBox="1">
            <a:spLocks noChangeArrowheads="1"/>
          </p:cNvSpPr>
          <p:nvPr/>
        </p:nvSpPr>
        <p:spPr bwMode="auto">
          <a:xfrm>
            <a:off x="1116013" y="4292600"/>
            <a:ext cx="396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tx2"/>
                </a:solidFill>
              </a:rPr>
              <a:t>F</a:t>
            </a:r>
            <a:endParaRPr lang="ru-RU" altLang="ru-RU" sz="320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00549" y="1769813"/>
            <a:ext cx="1490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/>
              <a:t>Построение:</a:t>
            </a:r>
          </a:p>
        </p:txBody>
      </p:sp>
      <p:sp>
        <p:nvSpPr>
          <p:cNvPr id="36" name="TextBox 70"/>
          <p:cNvSpPr txBox="1">
            <a:spLocks noChangeArrowheads="1"/>
          </p:cNvSpPr>
          <p:nvPr/>
        </p:nvSpPr>
        <p:spPr bwMode="auto">
          <a:xfrm>
            <a:off x="6455968" y="2158340"/>
            <a:ext cx="19798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/>
              <a:t>4</a:t>
            </a:r>
            <a:r>
              <a:rPr lang="en-US" altLang="ru-RU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/>
              <a:t>KF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 АС =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L</a:t>
            </a:r>
            <a:endParaRPr lang="ru-RU" sz="2000" dirty="0"/>
          </a:p>
          <a:p>
            <a:pPr eaLnBrk="1" hangingPunct="1"/>
            <a:r>
              <a:rPr lang="en-US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37" name="TextBox 70"/>
          <p:cNvSpPr txBox="1">
            <a:spLocks noChangeArrowheads="1"/>
          </p:cNvSpPr>
          <p:nvPr/>
        </p:nvSpPr>
        <p:spPr bwMode="auto">
          <a:xfrm>
            <a:off x="6483408" y="2532771"/>
            <a:ext cx="19798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/>
              <a:t>5</a:t>
            </a:r>
            <a:r>
              <a:rPr lang="en-US" altLang="ru-RU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/>
              <a:t>KL</a:t>
            </a:r>
            <a:endParaRPr lang="ru-RU" sz="2000" dirty="0"/>
          </a:p>
          <a:p>
            <a:pPr eaLnBrk="1" hangingPunct="1"/>
            <a:r>
              <a:rPr lang="en-US" altLang="ru-RU" sz="2000" dirty="0" smtClean="0"/>
              <a:t> 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7790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4" grpId="0" animBg="1"/>
      <p:bldP spid="64537" grpId="0" animBg="1"/>
      <p:bldP spid="64538" grpId="0"/>
      <p:bldP spid="64540" grpId="0" animBg="1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04813"/>
            <a:ext cx="7793037" cy="863600"/>
          </a:xfrm>
        </p:spPr>
        <p:txBody>
          <a:bodyPr/>
          <a:lstStyle/>
          <a:p>
            <a:pPr algn="ctr" eaLnBrk="1" hangingPunct="1"/>
            <a:r>
              <a:rPr lang="ru-RU" altLang="ru-RU" sz="3200" dirty="0" smtClean="0"/>
              <a:t>Построение сечения тетраэдра через  </a:t>
            </a:r>
            <a:r>
              <a:rPr lang="en-US" altLang="ru-RU" sz="3200" dirty="0" smtClean="0"/>
              <a:t/>
            </a:r>
            <a:br>
              <a:rPr lang="en-US" altLang="ru-RU" sz="3200" dirty="0" smtClean="0"/>
            </a:br>
            <a:r>
              <a:rPr lang="ru-RU" altLang="ru-RU" sz="3200" dirty="0" smtClean="0"/>
              <a:t>точки </a:t>
            </a:r>
            <a:r>
              <a:rPr lang="en-US" altLang="ru-RU" sz="3200" i="1" dirty="0" smtClean="0"/>
              <a:t>M, N, K</a:t>
            </a:r>
            <a:endParaRPr lang="ru-RU" altLang="ru-RU" sz="3200" i="1" dirty="0" smtClean="0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844800" y="5084763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844800" y="5084763"/>
            <a:ext cx="34559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2844800" y="2060575"/>
            <a:ext cx="1655763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3997325" y="5084763"/>
            <a:ext cx="23034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500563" y="2060575"/>
            <a:ext cx="1800225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3997325" y="2060575"/>
            <a:ext cx="503238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484438" y="4437063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altLang="ru-RU" sz="3200"/>
              <a:t>А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067175" y="5949950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B</a:t>
            </a:r>
            <a:endParaRPr lang="ru-RU" altLang="ru-RU" sz="3200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429125" y="1557338"/>
            <a:ext cx="460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D</a:t>
            </a:r>
            <a:endParaRPr lang="ru-RU" altLang="ru-RU" sz="3200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300788" y="4581525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C</a:t>
            </a:r>
            <a:endParaRPr lang="ru-RU" altLang="ru-RU" sz="3200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132138" y="5589588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N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148263" y="5589588"/>
            <a:ext cx="496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M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5219700" y="32845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4643438" y="55895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3348038" y="53736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435600" y="2781300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K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4716463" y="3357563"/>
            <a:ext cx="576262" cy="2232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 flipV="1">
            <a:off x="250825" y="4941888"/>
            <a:ext cx="3168650" cy="50323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 flipV="1">
            <a:off x="323850" y="5084763"/>
            <a:ext cx="251936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468313" y="4221163"/>
            <a:ext cx="2808287" cy="11525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3348038" y="4149725"/>
            <a:ext cx="71437" cy="13668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 flipV="1">
            <a:off x="3419475" y="5445125"/>
            <a:ext cx="1223963" cy="2159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3276600" y="3357563"/>
            <a:ext cx="2016125" cy="8636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843213" y="3644900"/>
            <a:ext cx="38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hlink"/>
                </a:solidFill>
              </a:rPr>
              <a:t>L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1116013" y="501332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3276600" y="41497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116013" y="4292600"/>
            <a:ext cx="396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chemeClr val="tx2"/>
                </a:solidFill>
              </a:rPr>
              <a:t>F</a:t>
            </a:r>
            <a:endParaRPr lang="ru-RU" altLang="ru-RU" sz="3200">
              <a:solidFill>
                <a:schemeClr val="tx2"/>
              </a:solidFill>
            </a:endParaRPr>
          </a:p>
        </p:txBody>
      </p:sp>
      <p:sp>
        <p:nvSpPr>
          <p:cNvPr id="65566" name="Freeform 30"/>
          <p:cNvSpPr>
            <a:spLocks/>
          </p:cNvSpPr>
          <p:nvPr/>
        </p:nvSpPr>
        <p:spPr bwMode="auto">
          <a:xfrm>
            <a:off x="3348038" y="3357563"/>
            <a:ext cx="1935162" cy="2325687"/>
          </a:xfrm>
          <a:custGeom>
            <a:avLst/>
            <a:gdLst>
              <a:gd name="T0" fmla="*/ 66675 w 1219"/>
              <a:gd name="T1" fmla="*/ 2084387 h 1465"/>
              <a:gd name="T2" fmla="*/ 1330325 w 1219"/>
              <a:gd name="T3" fmla="*/ 2325687 h 1465"/>
              <a:gd name="T4" fmla="*/ 1935162 w 1219"/>
              <a:gd name="T5" fmla="*/ 0 h 1465"/>
              <a:gd name="T6" fmla="*/ 0 w 1219"/>
              <a:gd name="T7" fmla="*/ 833437 h 1465"/>
              <a:gd name="T8" fmla="*/ 66675 w 1219"/>
              <a:gd name="T9" fmla="*/ 2084387 h 14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19" h="1465">
                <a:moveTo>
                  <a:pt x="42" y="1313"/>
                </a:moveTo>
                <a:lnTo>
                  <a:pt x="838" y="1465"/>
                </a:lnTo>
                <a:lnTo>
                  <a:pt x="1219" y="0"/>
                </a:lnTo>
                <a:lnTo>
                  <a:pt x="0" y="525"/>
                </a:lnTo>
                <a:lnTo>
                  <a:pt x="42" y="1313"/>
                </a:lnTo>
                <a:close/>
              </a:path>
            </a:pathLst>
          </a:custGeom>
          <a:solidFill>
            <a:srgbClr val="FF66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760225" y="1847056"/>
            <a:ext cx="1490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/>
              <a:t>Построение:</a:t>
            </a:r>
          </a:p>
        </p:txBody>
      </p:sp>
      <p:sp>
        <p:nvSpPr>
          <p:cNvPr id="35" name="TextBox 70"/>
          <p:cNvSpPr txBox="1">
            <a:spLocks noChangeArrowheads="1"/>
          </p:cNvSpPr>
          <p:nvPr/>
        </p:nvSpPr>
        <p:spPr bwMode="auto">
          <a:xfrm>
            <a:off x="6700549" y="2246180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/>
              <a:t>1</a:t>
            </a:r>
            <a:r>
              <a:rPr lang="en-US" altLang="ru-RU" sz="2000" dirty="0"/>
              <a:t>. </a:t>
            </a:r>
            <a:r>
              <a:rPr lang="en-US" altLang="ru-RU" sz="2000" dirty="0" smtClean="0"/>
              <a:t>KM</a:t>
            </a:r>
            <a:endParaRPr lang="ru-RU" altLang="ru-RU" sz="2000" dirty="0"/>
          </a:p>
        </p:txBody>
      </p:sp>
      <p:sp>
        <p:nvSpPr>
          <p:cNvPr id="36" name="TextBox 70"/>
          <p:cNvSpPr txBox="1">
            <a:spLocks noChangeArrowheads="1"/>
          </p:cNvSpPr>
          <p:nvPr/>
        </p:nvSpPr>
        <p:spPr bwMode="auto">
          <a:xfrm>
            <a:off x="6729413" y="2643272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 smtClean="0"/>
              <a:t>2. NM</a:t>
            </a:r>
            <a:endParaRPr lang="ru-RU" altLang="ru-RU" sz="2000" dirty="0"/>
          </a:p>
        </p:txBody>
      </p:sp>
      <p:sp>
        <p:nvSpPr>
          <p:cNvPr id="37" name="TextBox 70"/>
          <p:cNvSpPr txBox="1">
            <a:spLocks noChangeArrowheads="1"/>
          </p:cNvSpPr>
          <p:nvPr/>
        </p:nvSpPr>
        <p:spPr bwMode="auto">
          <a:xfrm>
            <a:off x="6729413" y="3048290"/>
            <a:ext cx="19798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 smtClean="0"/>
              <a:t>3.</a:t>
            </a:r>
            <a:r>
              <a:rPr lang="ru-RU" sz="2000" dirty="0"/>
              <a:t> </a:t>
            </a:r>
            <a:r>
              <a:rPr lang="en-US" sz="2000" dirty="0" smtClean="0"/>
              <a:t>NM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 АС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F</a:t>
            </a:r>
            <a:endParaRPr lang="ru-RU" sz="2000" dirty="0"/>
          </a:p>
          <a:p>
            <a:pPr eaLnBrk="1" hangingPunct="1"/>
            <a:r>
              <a:rPr lang="en-US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38" name="TextBox 70"/>
          <p:cNvSpPr txBox="1">
            <a:spLocks noChangeArrowheads="1"/>
          </p:cNvSpPr>
          <p:nvPr/>
        </p:nvSpPr>
        <p:spPr bwMode="auto">
          <a:xfrm>
            <a:off x="6734609" y="3427413"/>
            <a:ext cx="19798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/>
              <a:t>4</a:t>
            </a:r>
            <a:r>
              <a:rPr lang="en-US" altLang="ru-RU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/>
              <a:t>KF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 АС =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L</a:t>
            </a:r>
            <a:endParaRPr lang="ru-RU" sz="2000" dirty="0"/>
          </a:p>
          <a:p>
            <a:pPr eaLnBrk="1" hangingPunct="1"/>
            <a:r>
              <a:rPr lang="en-US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39" name="TextBox 70"/>
          <p:cNvSpPr txBox="1">
            <a:spLocks noChangeArrowheads="1"/>
          </p:cNvSpPr>
          <p:nvPr/>
        </p:nvSpPr>
        <p:spPr bwMode="auto">
          <a:xfrm>
            <a:off x="6734609" y="3795782"/>
            <a:ext cx="19798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/>
              <a:t>5</a:t>
            </a:r>
            <a:r>
              <a:rPr lang="en-US" altLang="ru-RU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/>
              <a:t>KL</a:t>
            </a:r>
            <a:endParaRPr lang="ru-RU" sz="2000" dirty="0"/>
          </a:p>
          <a:p>
            <a:pPr eaLnBrk="1" hangingPunct="1"/>
            <a:r>
              <a:rPr lang="en-US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40" name="TextBox 70"/>
          <p:cNvSpPr txBox="1">
            <a:spLocks noChangeArrowheads="1"/>
          </p:cNvSpPr>
          <p:nvPr/>
        </p:nvSpPr>
        <p:spPr bwMode="auto">
          <a:xfrm>
            <a:off x="6760225" y="4150157"/>
            <a:ext cx="19798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 smtClean="0"/>
              <a:t>6.</a:t>
            </a:r>
            <a:r>
              <a:rPr lang="ru-RU" sz="2000" dirty="0" smtClean="0"/>
              <a:t> </a:t>
            </a:r>
            <a:r>
              <a:rPr lang="en-US" sz="2000" dirty="0" smtClean="0"/>
              <a:t>LN</a:t>
            </a:r>
            <a:endParaRPr lang="ru-RU" sz="2000" dirty="0"/>
          </a:p>
          <a:p>
            <a:pPr eaLnBrk="1" hangingPunct="1"/>
            <a:r>
              <a:rPr lang="en-US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41" name="TextBox 70"/>
          <p:cNvSpPr txBox="1">
            <a:spLocks noChangeArrowheads="1"/>
          </p:cNvSpPr>
          <p:nvPr/>
        </p:nvSpPr>
        <p:spPr bwMode="auto">
          <a:xfrm>
            <a:off x="6770504" y="4520406"/>
            <a:ext cx="219398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 smtClean="0"/>
              <a:t>7.</a:t>
            </a:r>
            <a:r>
              <a:rPr lang="ru-RU" sz="2000" dirty="0" smtClean="0"/>
              <a:t> </a:t>
            </a:r>
            <a:r>
              <a:rPr lang="en-US" sz="2000" dirty="0" smtClean="0"/>
              <a:t>KLNM – </a:t>
            </a:r>
            <a:r>
              <a:rPr lang="ru-RU" sz="2000" dirty="0" smtClean="0"/>
              <a:t>искомое сечение</a:t>
            </a:r>
            <a:endParaRPr lang="ru-RU" sz="2000" dirty="0"/>
          </a:p>
          <a:p>
            <a:pPr eaLnBrk="1" hangingPunct="1"/>
            <a:r>
              <a:rPr lang="en-US" altLang="ru-RU" sz="2000" dirty="0" smtClean="0"/>
              <a:t> 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10904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9" grpId="0" animBg="1"/>
      <p:bldP spid="65566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/>
          <p:cNvSpPr>
            <a:spLocks noChangeShapeType="1"/>
          </p:cNvSpPr>
          <p:nvPr/>
        </p:nvSpPr>
        <p:spPr bwMode="auto">
          <a:xfrm>
            <a:off x="1762918" y="4843837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1762918" y="4843837"/>
            <a:ext cx="34559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 flipV="1">
            <a:off x="1762918" y="1819649"/>
            <a:ext cx="1655763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 flipV="1">
            <a:off x="2915443" y="4843837"/>
            <a:ext cx="23034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3418681" y="1819649"/>
            <a:ext cx="1800225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 flipV="1">
            <a:off x="2915443" y="1819649"/>
            <a:ext cx="503238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1402556" y="4196137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altLang="ru-RU" sz="3200"/>
              <a:t>А</a:t>
            </a: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2985293" y="5709024"/>
            <a:ext cx="423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B</a:t>
            </a:r>
            <a:endParaRPr lang="ru-RU" altLang="ru-RU" sz="3200"/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634581" y="1603749"/>
            <a:ext cx="46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D</a:t>
            </a:r>
            <a:endParaRPr lang="ru-RU" altLang="ru-RU" sz="3200"/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5218906" y="4340599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C</a:t>
            </a:r>
            <a:endParaRPr lang="ru-RU" altLang="ru-RU" sz="3200"/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3129756" y="3908799"/>
            <a:ext cx="455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rgbClr val="009900"/>
                </a:solidFill>
              </a:rPr>
              <a:t>N</a:t>
            </a:r>
            <a:endParaRPr lang="ru-RU" altLang="ru-RU" sz="3200">
              <a:solidFill>
                <a:srgbClr val="009900"/>
              </a:solidFill>
            </a:endParaRP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1977231" y="3043612"/>
            <a:ext cx="496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rgbClr val="009900"/>
                </a:solidFill>
              </a:rPr>
              <a:t>M</a:t>
            </a:r>
            <a:endParaRPr lang="ru-RU" altLang="ru-RU" sz="3200">
              <a:solidFill>
                <a:srgbClr val="009900"/>
              </a:solidFill>
            </a:endParaRPr>
          </a:p>
        </p:txBody>
      </p:sp>
      <p:sp>
        <p:nvSpPr>
          <p:cNvPr id="16398" name="Oval 15"/>
          <p:cNvSpPr>
            <a:spLocks noChangeArrowheads="1"/>
          </p:cNvSpPr>
          <p:nvPr/>
        </p:nvSpPr>
        <p:spPr bwMode="auto">
          <a:xfrm>
            <a:off x="4353718" y="3475412"/>
            <a:ext cx="144463" cy="142875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9" name="Oval 16"/>
          <p:cNvSpPr>
            <a:spLocks noChangeArrowheads="1"/>
          </p:cNvSpPr>
          <p:nvPr/>
        </p:nvSpPr>
        <p:spPr bwMode="auto">
          <a:xfrm>
            <a:off x="3058318" y="3908799"/>
            <a:ext cx="144463" cy="142875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0" name="Text Box 18"/>
          <p:cNvSpPr txBox="1">
            <a:spLocks noChangeArrowheads="1"/>
          </p:cNvSpPr>
          <p:nvPr/>
        </p:nvSpPr>
        <p:spPr bwMode="auto">
          <a:xfrm>
            <a:off x="4498181" y="3188074"/>
            <a:ext cx="423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rgbClr val="009900"/>
                </a:solidFill>
              </a:rPr>
              <a:t>K</a:t>
            </a:r>
            <a:endParaRPr lang="ru-RU" altLang="ru-RU" sz="3200">
              <a:solidFill>
                <a:srgbClr val="009900"/>
              </a:solidFill>
            </a:endParaRPr>
          </a:p>
        </p:txBody>
      </p:sp>
      <p:sp>
        <p:nvSpPr>
          <p:cNvPr id="16401" name="Line 19"/>
          <p:cNvSpPr>
            <a:spLocks noChangeShapeType="1"/>
          </p:cNvSpPr>
          <p:nvPr/>
        </p:nvSpPr>
        <p:spPr bwMode="auto">
          <a:xfrm flipH="1">
            <a:off x="3129756" y="3548437"/>
            <a:ext cx="1296987" cy="431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2" name="Line 23"/>
          <p:cNvSpPr>
            <a:spLocks noChangeShapeType="1"/>
          </p:cNvSpPr>
          <p:nvPr/>
        </p:nvSpPr>
        <p:spPr bwMode="auto">
          <a:xfrm flipH="1" flipV="1">
            <a:off x="2482056" y="3548437"/>
            <a:ext cx="647700" cy="431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 flipH="1">
            <a:off x="2482056" y="3548437"/>
            <a:ext cx="1871662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Oval 27"/>
          <p:cNvSpPr>
            <a:spLocks noChangeArrowheads="1"/>
          </p:cNvSpPr>
          <p:nvPr/>
        </p:nvSpPr>
        <p:spPr bwMode="auto">
          <a:xfrm>
            <a:off x="2410618" y="3475412"/>
            <a:ext cx="144463" cy="142875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5" name="Rectangle 30"/>
          <p:cNvSpPr>
            <a:spLocks noGrp="1" noChangeArrowheads="1"/>
          </p:cNvSpPr>
          <p:nvPr>
            <p:ph type="title"/>
          </p:nvPr>
        </p:nvSpPr>
        <p:spPr>
          <a:xfrm>
            <a:off x="951851" y="548680"/>
            <a:ext cx="7793037" cy="768350"/>
          </a:xfrm>
          <a:noFill/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Объясните, как построить сечение тетраэдра </a:t>
            </a:r>
            <a:r>
              <a:rPr lang="en-US" altLang="ru-RU" sz="2400" i="1" dirty="0" smtClean="0"/>
              <a:t>DABC</a:t>
            </a:r>
            <a:r>
              <a:rPr lang="ru-RU" altLang="ru-RU" sz="2400" i="1" dirty="0" smtClean="0"/>
              <a:t> </a:t>
            </a:r>
            <a:r>
              <a:rPr lang="ru-RU" altLang="ru-RU" sz="2400" dirty="0" smtClean="0"/>
              <a:t>плоскостью, проходящей через точки</a:t>
            </a:r>
            <a:r>
              <a:rPr lang="en-US" altLang="ru-RU" sz="2400" dirty="0" smtClean="0"/>
              <a:t> </a:t>
            </a:r>
            <a:r>
              <a:rPr lang="en-US" altLang="ru-RU" sz="2400" i="1" dirty="0" smtClean="0"/>
              <a:t>M,N,K</a:t>
            </a:r>
            <a:endParaRPr lang="ru-RU" altLang="ru-RU" sz="2400" i="1" dirty="0" smtClean="0"/>
          </a:p>
        </p:txBody>
      </p:sp>
      <p:sp>
        <p:nvSpPr>
          <p:cNvPr id="16406" name="Rectangle 31"/>
          <p:cNvSpPr>
            <a:spLocks noGrp="1" noChangeArrowheads="1"/>
          </p:cNvSpPr>
          <p:nvPr>
            <p:ph type="body" idx="4294967295"/>
          </p:nvPr>
        </p:nvSpPr>
        <p:spPr>
          <a:xfrm>
            <a:off x="5796136" y="1994274"/>
            <a:ext cx="2592387" cy="4114800"/>
          </a:xfrm>
          <a:prstGeom prst="rect">
            <a:avLst/>
          </a:prstGeo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i="1" dirty="0" smtClean="0"/>
              <a:t>Найдите периметр сечения, если</a:t>
            </a:r>
            <a:endParaRPr lang="en-US" altLang="ru-RU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i="1" dirty="0" smtClean="0"/>
              <a:t> </a:t>
            </a:r>
            <a:r>
              <a:rPr lang="en-US" altLang="ru-RU" sz="2400" i="1" dirty="0" smtClean="0"/>
              <a:t>M, N, K</a:t>
            </a:r>
            <a:r>
              <a:rPr lang="ru-RU" altLang="ru-RU" sz="2400" i="1" dirty="0" smtClean="0"/>
              <a:t> – середины ребер и каждое ребро тетраэдра </a:t>
            </a:r>
            <a:endParaRPr lang="en-US" altLang="ru-RU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i="1" dirty="0" smtClean="0"/>
              <a:t>равно </a:t>
            </a:r>
            <a:r>
              <a:rPr lang="ru-RU" altLang="ru-RU" sz="2400" b="1" i="1" dirty="0" smtClean="0"/>
              <a:t>а.</a:t>
            </a:r>
          </a:p>
        </p:txBody>
      </p:sp>
      <p:sp>
        <p:nvSpPr>
          <p:cNvPr id="68640" name="Freeform 32"/>
          <p:cNvSpPr>
            <a:spLocks/>
          </p:cNvSpPr>
          <p:nvPr/>
        </p:nvSpPr>
        <p:spPr bwMode="auto">
          <a:xfrm>
            <a:off x="2528887" y="3542881"/>
            <a:ext cx="1924050" cy="442912"/>
          </a:xfrm>
          <a:custGeom>
            <a:avLst/>
            <a:gdLst>
              <a:gd name="T0" fmla="*/ 0 w 1212"/>
              <a:gd name="T1" fmla="*/ 0 h 279"/>
              <a:gd name="T2" fmla="*/ 658813 w 1212"/>
              <a:gd name="T3" fmla="*/ 442912 h 279"/>
              <a:gd name="T4" fmla="*/ 1924050 w 1212"/>
              <a:gd name="T5" fmla="*/ 12700 h 279"/>
              <a:gd name="T6" fmla="*/ 0 w 1212"/>
              <a:gd name="T7" fmla="*/ 0 h 2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2" h="279">
                <a:moveTo>
                  <a:pt x="0" y="0"/>
                </a:moveTo>
                <a:lnTo>
                  <a:pt x="415" y="279"/>
                </a:lnTo>
                <a:lnTo>
                  <a:pt x="1212" y="8"/>
                </a:lnTo>
                <a:lnTo>
                  <a:pt x="0" y="0"/>
                </a:lnTo>
                <a:close/>
              </a:path>
            </a:pathLst>
          </a:custGeom>
          <a:solidFill>
            <a:srgbClr val="009900">
              <a:alpha val="50195"/>
            </a:srgbClr>
          </a:solidFill>
          <a:ln w="1270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4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nimBg="1"/>
      <p:bldP spid="16402" grpId="0" animBg="1"/>
      <p:bldP spid="16403" grpId="0" animBg="1"/>
      <p:bldP spid="686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1747846" y="5013326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747846" y="5013326"/>
            <a:ext cx="34559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747846" y="1989138"/>
            <a:ext cx="1655763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2900371" y="5013326"/>
            <a:ext cx="23034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403609" y="1989138"/>
            <a:ext cx="1800225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2900371" y="1989138"/>
            <a:ext cx="503238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387484" y="4581526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altLang="ru-RU" sz="3200"/>
              <a:t>А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827346" y="5734051"/>
            <a:ext cx="423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B</a:t>
            </a:r>
            <a:endParaRPr lang="ru-RU" altLang="ru-RU" sz="32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619509" y="1773238"/>
            <a:ext cx="46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/>
              <a:t>D</a:t>
            </a:r>
            <a:endParaRPr lang="ru-RU" altLang="ru-RU" sz="32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203834" y="4726782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 dirty="0"/>
              <a:t>C</a:t>
            </a:r>
            <a:endParaRPr lang="ru-RU" altLang="ru-RU" sz="3200" dirty="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475046" y="4437063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rgbClr val="3399FF"/>
                </a:solidFill>
              </a:rPr>
              <a:t>N</a:t>
            </a:r>
            <a:endParaRPr lang="ru-RU" altLang="ru-RU" sz="3200">
              <a:solidFill>
                <a:srgbClr val="3399FF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819284" y="5229226"/>
            <a:ext cx="496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rgbClr val="3399FF"/>
                </a:solidFill>
              </a:rPr>
              <a:t>M</a:t>
            </a:r>
            <a:endParaRPr lang="ru-RU" altLang="ru-RU" sz="3200">
              <a:solidFill>
                <a:srgbClr val="3399FF"/>
              </a:solidFill>
            </a:endParaRP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3403609" y="494188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2251084" y="5302251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035184" y="3070226"/>
            <a:ext cx="423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ru-RU" sz="3200">
                <a:solidFill>
                  <a:srgbClr val="3399FF"/>
                </a:solidFill>
              </a:rPr>
              <a:t>K</a:t>
            </a:r>
            <a:endParaRPr lang="ru-RU" altLang="ru-RU" sz="3200">
              <a:solidFill>
                <a:srgbClr val="3399FF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2322521" y="5013326"/>
            <a:ext cx="1152525" cy="360362"/>
          </a:xfrm>
          <a:prstGeom prst="line">
            <a:avLst/>
          </a:prstGeom>
          <a:noFill/>
          <a:ln w="28575">
            <a:solidFill>
              <a:srgbClr val="3399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2322521" y="3717926"/>
            <a:ext cx="144463" cy="1655762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2466984" y="3717926"/>
            <a:ext cx="1008062" cy="1295400"/>
          </a:xfrm>
          <a:prstGeom prst="line">
            <a:avLst/>
          </a:prstGeom>
          <a:noFill/>
          <a:ln w="28575">
            <a:solidFill>
              <a:srgbClr val="3399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2395546" y="3644901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title"/>
          </p:nvPr>
        </p:nvSpPr>
        <p:spPr>
          <a:xfrm>
            <a:off x="748506" y="476672"/>
            <a:ext cx="7793037" cy="768350"/>
          </a:xfrm>
          <a:noFill/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Объясните, как построить сечение тетраэдра </a:t>
            </a:r>
            <a:r>
              <a:rPr lang="en-US" altLang="ru-RU" sz="2400" i="1" dirty="0" smtClean="0"/>
              <a:t>DABC</a:t>
            </a:r>
            <a:r>
              <a:rPr lang="ru-RU" altLang="ru-RU" sz="2400" i="1" dirty="0" smtClean="0"/>
              <a:t> </a:t>
            </a:r>
            <a:r>
              <a:rPr lang="ru-RU" altLang="ru-RU" sz="2400" dirty="0" smtClean="0"/>
              <a:t>плоскостью, проходящей через точки</a:t>
            </a:r>
            <a:r>
              <a:rPr lang="en-US" altLang="ru-RU" sz="2400" dirty="0" smtClean="0"/>
              <a:t> </a:t>
            </a:r>
            <a:r>
              <a:rPr lang="en-US" altLang="ru-RU" sz="2400" i="1" dirty="0" smtClean="0"/>
              <a:t>M,N,K</a:t>
            </a:r>
            <a:endParaRPr lang="ru-RU" altLang="ru-RU" sz="2400" i="1" dirty="0" smtClean="0"/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5662012" y="2669382"/>
            <a:ext cx="3086986" cy="4114800"/>
          </a:xfrm>
          <a:prstGeom prst="rect">
            <a:avLst/>
          </a:prstGeo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dirty="0" smtClean="0"/>
              <a:t>Найдите периметр сечения, если </a:t>
            </a:r>
            <a:r>
              <a:rPr lang="en-US" altLang="ru-RU" sz="2400" i="1" dirty="0" smtClean="0"/>
              <a:t>M, N, K</a:t>
            </a:r>
            <a:r>
              <a:rPr lang="ru-RU" altLang="ru-RU" sz="2400" i="1" dirty="0" smtClean="0"/>
              <a:t> </a:t>
            </a:r>
            <a:r>
              <a:rPr lang="ru-RU" altLang="ru-RU" sz="2400" dirty="0" smtClean="0"/>
              <a:t>– середины ребер и каждое ребро тетраэдра равно </a:t>
            </a:r>
            <a:r>
              <a:rPr lang="ru-RU" altLang="ru-RU" sz="2400" b="1" i="1" dirty="0" smtClean="0"/>
              <a:t>а</a:t>
            </a:r>
            <a:r>
              <a:rPr lang="ru-RU" altLang="ru-RU" sz="2400" dirty="0" smtClean="0"/>
              <a:t>.</a:t>
            </a:r>
          </a:p>
        </p:txBody>
      </p:sp>
      <p:sp>
        <p:nvSpPr>
          <p:cNvPr id="69655" name="Freeform 23"/>
          <p:cNvSpPr>
            <a:spLocks/>
          </p:cNvSpPr>
          <p:nvPr/>
        </p:nvSpPr>
        <p:spPr bwMode="auto">
          <a:xfrm>
            <a:off x="2324108" y="3732213"/>
            <a:ext cx="1130300" cy="1641475"/>
          </a:xfrm>
          <a:custGeom>
            <a:avLst/>
            <a:gdLst>
              <a:gd name="T0" fmla="*/ 134938 w 712"/>
              <a:gd name="T1" fmla="*/ 0 h 1034"/>
              <a:gd name="T2" fmla="*/ 0 w 712"/>
              <a:gd name="T3" fmla="*/ 1641475 h 1034"/>
              <a:gd name="T4" fmla="*/ 1130300 w 712"/>
              <a:gd name="T5" fmla="*/ 1263650 h 1034"/>
              <a:gd name="T6" fmla="*/ 134938 w 712"/>
              <a:gd name="T7" fmla="*/ 0 h 10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12" h="1034">
                <a:moveTo>
                  <a:pt x="85" y="0"/>
                </a:moveTo>
                <a:lnTo>
                  <a:pt x="0" y="1034"/>
                </a:lnTo>
                <a:lnTo>
                  <a:pt x="712" y="796"/>
                </a:lnTo>
                <a:lnTo>
                  <a:pt x="85" y="0"/>
                </a:lnTo>
                <a:close/>
              </a:path>
            </a:pathLst>
          </a:custGeom>
          <a:solidFill>
            <a:srgbClr val="0070C0">
              <a:alpha val="50195"/>
            </a:srgbClr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 animBg="1"/>
      <p:bldP spid="17426" grpId="0" animBg="1"/>
      <p:bldP spid="17427" grpId="0" animBg="1"/>
      <p:bldP spid="696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Актуализация опорных знаний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59911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Вопросы:</a:t>
            </a:r>
          </a:p>
          <a:p>
            <a:r>
              <a:rPr lang="ru-RU" sz="2400" dirty="0"/>
              <a:t> 1) </a:t>
            </a:r>
            <a:r>
              <a:rPr lang="ru-RU" sz="2400" dirty="0" smtClean="0"/>
              <a:t>Что такое многогранник? Какие </a:t>
            </a:r>
            <a:r>
              <a:rPr lang="ru-RU" sz="2400" dirty="0"/>
              <a:t>многогранники вы знаете?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799447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/>
              <a:t>МНОГОГРАННИК – </a:t>
            </a:r>
            <a:r>
              <a:rPr lang="ru-RU" altLang="ru-RU" sz="2400" b="1" dirty="0" smtClean="0"/>
              <a:t> </a:t>
            </a:r>
            <a:r>
              <a:rPr lang="ru-RU" altLang="ru-RU" sz="2400" dirty="0" smtClean="0"/>
              <a:t>это </a:t>
            </a:r>
            <a:r>
              <a:rPr lang="ru-RU" altLang="ru-RU" sz="2800" dirty="0" smtClean="0">
                <a:latin typeface="+mj-lt"/>
              </a:rPr>
              <a:t>поверхность </a:t>
            </a:r>
            <a:r>
              <a:rPr lang="ru-RU" altLang="ru-RU" sz="2800" dirty="0">
                <a:latin typeface="+mj-lt"/>
              </a:rPr>
              <a:t>геометрического тела, составленная из многоугольников.</a:t>
            </a:r>
            <a:endParaRPr lang="ru-RU" sz="28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437112"/>
            <a:ext cx="6336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>
                <a:solidFill>
                  <a:schemeClr val="tx2"/>
                </a:solidFill>
              </a:rPr>
              <a:t>Мы познакомимся с двумя из них – </a:t>
            </a:r>
            <a:r>
              <a:rPr lang="ru-RU" altLang="ru-RU" sz="3200" b="1" dirty="0">
                <a:solidFill>
                  <a:schemeClr val="tx2"/>
                </a:solidFill>
              </a:rPr>
              <a:t>ТЕТРАЭДРОМ</a:t>
            </a:r>
            <a:r>
              <a:rPr lang="ru-RU" altLang="ru-RU" sz="3200" dirty="0">
                <a:solidFill>
                  <a:schemeClr val="tx2"/>
                </a:solidFill>
              </a:rPr>
              <a:t> и </a:t>
            </a:r>
            <a:r>
              <a:rPr lang="ru-RU" altLang="ru-RU" sz="3200" b="1" dirty="0">
                <a:solidFill>
                  <a:schemeClr val="tx2"/>
                </a:solidFill>
              </a:rPr>
              <a:t>ПАРАЛЛЕЛЕПИПЕДОМ.</a:t>
            </a:r>
          </a:p>
        </p:txBody>
      </p:sp>
    </p:spTree>
    <p:extLst>
      <p:ext uri="{BB962C8B-B14F-4D97-AF65-F5344CB8AC3E}">
        <p14:creationId xmlns:p14="http://schemas.microsoft.com/office/powerpoint/2010/main" val="249496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Индивидуальное задание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64168" y="1628800"/>
            <a:ext cx="7784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Построить сечение тетраэдра по данным </a:t>
            </a:r>
            <a:r>
              <a:rPr lang="ru-RU" sz="2800" dirty="0" smtClean="0"/>
              <a:t>точкам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72353"/>
              </p:ext>
            </p:extLst>
          </p:nvPr>
        </p:nvGraphicFramePr>
        <p:xfrm>
          <a:off x="1259632" y="2276871"/>
          <a:ext cx="2160240" cy="222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Точечный рисунок" r:id="rId3" imgW="2133898" imgH="2200582" progId="Paint.Picture">
                  <p:embed/>
                </p:oleObj>
              </mc:Choice>
              <mc:Fallback>
                <p:oleObj name="Точечный рисунок" r:id="rId3" imgW="2133898" imgH="2200582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76871"/>
                        <a:ext cx="2160240" cy="2226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891440"/>
              </p:ext>
            </p:extLst>
          </p:nvPr>
        </p:nvGraphicFramePr>
        <p:xfrm>
          <a:off x="2901999" y="4221088"/>
          <a:ext cx="1962344" cy="231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Точечный рисунок" r:id="rId5" imgW="2000000" imgH="2352381" progId="Paint.Picture">
                  <p:embed/>
                </p:oleObj>
              </mc:Choice>
              <mc:Fallback>
                <p:oleObj name="Точечный рисунок" r:id="rId5" imgW="2000000" imgH="23523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99" y="4221088"/>
                        <a:ext cx="1962344" cy="2313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233938"/>
              </p:ext>
            </p:extLst>
          </p:nvPr>
        </p:nvGraphicFramePr>
        <p:xfrm>
          <a:off x="4572000" y="2276872"/>
          <a:ext cx="2088232" cy="2294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Точечный рисунок" r:id="rId7" imgW="2048161" imgH="2257740" progId="Paint.Picture">
                  <p:embed/>
                </p:oleObj>
              </mc:Choice>
              <mc:Fallback>
                <p:oleObj name="Точечный рисунок" r:id="rId7" imgW="2048161" imgH="225774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76872"/>
                        <a:ext cx="2088232" cy="22943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77356"/>
              </p:ext>
            </p:extLst>
          </p:nvPr>
        </p:nvGraphicFramePr>
        <p:xfrm>
          <a:off x="6228184" y="4293096"/>
          <a:ext cx="1944216" cy="219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Точечный рисунок" r:id="rId9" imgW="2048161" imgH="2314286" progId="Paint.Picture">
                  <p:embed/>
                </p:oleObj>
              </mc:Choice>
              <mc:Fallback>
                <p:oleObj name="Точечный рисунок" r:id="rId9" imgW="2048161" imgH="2314286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293096"/>
                        <a:ext cx="1944216" cy="2195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0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7287" y="1491491"/>
            <a:ext cx="7620000" cy="1143000"/>
          </a:xfrm>
        </p:spPr>
        <p:txBody>
          <a:bodyPr/>
          <a:lstStyle/>
          <a:p>
            <a:pPr algn="l"/>
            <a:r>
              <a:rPr lang="ru-RU" sz="2400" dirty="0"/>
              <a:t>2) Дайте определение тетраэдра.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2948" y="224192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ru-RU" altLang="ru-RU" sz="2800" dirty="0">
                <a:solidFill>
                  <a:schemeClr val="tx2"/>
                </a:solidFill>
              </a:rPr>
              <a:t>Поверхность, составленная из</a:t>
            </a:r>
            <a:r>
              <a:rPr lang="en-US" altLang="ru-RU" sz="2800" dirty="0">
                <a:solidFill>
                  <a:schemeClr val="tx2"/>
                </a:solidFill>
              </a:rPr>
              <a:t> </a:t>
            </a:r>
            <a:r>
              <a:rPr lang="ru-RU" altLang="ru-RU" sz="2800" dirty="0">
                <a:solidFill>
                  <a:schemeClr val="tx2"/>
                </a:solidFill>
              </a:rPr>
              <a:t>четырех треугольников </a:t>
            </a:r>
            <a:r>
              <a:rPr lang="ru-RU" altLang="ru-RU" sz="2800" i="1" dirty="0">
                <a:solidFill>
                  <a:schemeClr val="tx2"/>
                </a:solidFill>
              </a:rPr>
              <a:t>АВС</a:t>
            </a:r>
            <a:r>
              <a:rPr lang="ru-RU" altLang="ru-RU" sz="2800" dirty="0">
                <a:solidFill>
                  <a:schemeClr val="tx2"/>
                </a:solidFill>
              </a:rPr>
              <a:t>, </a:t>
            </a:r>
            <a:r>
              <a:rPr lang="en-US" altLang="ru-RU" sz="2800" i="1" dirty="0">
                <a:solidFill>
                  <a:schemeClr val="tx2"/>
                </a:solidFill>
              </a:rPr>
              <a:t>ADC, ADB </a:t>
            </a:r>
            <a:r>
              <a:rPr lang="ru-RU" altLang="ru-RU" sz="2800" i="1" dirty="0">
                <a:solidFill>
                  <a:schemeClr val="tx2"/>
                </a:solidFill>
              </a:rPr>
              <a:t>и</a:t>
            </a:r>
            <a:r>
              <a:rPr lang="en-US" altLang="ru-RU" sz="2800" i="1" dirty="0">
                <a:solidFill>
                  <a:schemeClr val="tx2"/>
                </a:solidFill>
              </a:rPr>
              <a:t> BDC</a:t>
            </a:r>
            <a:r>
              <a:rPr lang="ru-RU" altLang="ru-RU" sz="2800" dirty="0">
                <a:solidFill>
                  <a:schemeClr val="tx2"/>
                </a:solidFill>
              </a:rPr>
              <a:t>, называется </a:t>
            </a:r>
            <a:r>
              <a:rPr lang="ru-RU" altLang="ru-RU" sz="2800" b="1" dirty="0">
                <a:solidFill>
                  <a:srgbClr val="86305D"/>
                </a:solidFill>
              </a:rPr>
              <a:t>тетраэдром</a:t>
            </a:r>
            <a:r>
              <a:rPr lang="ru-RU" altLang="ru-RU" sz="2800" dirty="0">
                <a:solidFill>
                  <a:schemeClr val="tx2"/>
                </a:solidFill>
              </a:rPr>
              <a:t> и обозначается: </a:t>
            </a:r>
            <a:r>
              <a:rPr lang="en-US" altLang="ru-RU" sz="2800" i="1" dirty="0">
                <a:solidFill>
                  <a:schemeClr val="tx2"/>
                </a:solidFill>
              </a:rPr>
              <a:t>DABC</a:t>
            </a:r>
            <a:r>
              <a:rPr lang="en-US" altLang="ru-RU" sz="2800" dirty="0">
                <a:solidFill>
                  <a:schemeClr val="tx2"/>
                </a:solidFill>
              </a:rPr>
              <a:t>.</a:t>
            </a:r>
            <a:endParaRPr lang="ru-RU" altLang="ru-RU" sz="2800" dirty="0">
              <a:solidFill>
                <a:schemeClr val="tx2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48237" y="4307716"/>
            <a:ext cx="1512888" cy="7921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6661125" y="4307716"/>
            <a:ext cx="935037" cy="7921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300762" y="2867854"/>
            <a:ext cx="71438" cy="71437"/>
          </a:xfrm>
          <a:prstGeom prst="octagon">
            <a:avLst>
              <a:gd name="adj" fmla="val 29287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156300" y="2436054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chemeClr val="tx2"/>
                </a:solidFill>
              </a:rPr>
              <a:t>D</a:t>
            </a:r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840262" y="4087054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chemeClr val="tx2"/>
                </a:solidFill>
              </a:rPr>
              <a:t>A</a:t>
            </a:r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24725" y="4091816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chemeClr val="tx2"/>
                </a:solidFill>
              </a:rPr>
              <a:t>B</a:t>
            </a:r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445225" y="5099879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chemeClr val="tx2"/>
                </a:solidFill>
              </a:rPr>
              <a:t>C</a:t>
            </a:r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148237" y="2867854"/>
            <a:ext cx="1223963" cy="14398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372200" y="2939291"/>
            <a:ext cx="1223962" cy="13684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372200" y="2867854"/>
            <a:ext cx="288925" cy="2232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6300762" y="2867854"/>
            <a:ext cx="144463" cy="144462"/>
          </a:xfrm>
          <a:prstGeom prst="octagon">
            <a:avLst>
              <a:gd name="adj" fmla="val 2928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5148237" y="4307716"/>
            <a:ext cx="244792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Freeform 23"/>
          <p:cNvSpPr>
            <a:spLocks/>
          </p:cNvSpPr>
          <p:nvPr/>
        </p:nvSpPr>
        <p:spPr bwMode="auto">
          <a:xfrm>
            <a:off x="5148237" y="2909129"/>
            <a:ext cx="2447925" cy="1398587"/>
          </a:xfrm>
          <a:custGeom>
            <a:avLst/>
            <a:gdLst>
              <a:gd name="T0" fmla="*/ 46 w 1542"/>
              <a:gd name="T1" fmla="*/ 881 h 881"/>
              <a:gd name="T2" fmla="*/ 1542 w 1542"/>
              <a:gd name="T3" fmla="*/ 881 h 881"/>
              <a:gd name="T4" fmla="*/ 771 w 1542"/>
              <a:gd name="T5" fmla="*/ 19 h 881"/>
              <a:gd name="T6" fmla="*/ 748 w 1542"/>
              <a:gd name="T7" fmla="*/ 1 h 881"/>
              <a:gd name="T8" fmla="*/ 708 w 1542"/>
              <a:gd name="T9" fmla="*/ 41 h 881"/>
              <a:gd name="T10" fmla="*/ 771 w 1542"/>
              <a:gd name="T11" fmla="*/ 19 h 881"/>
              <a:gd name="T12" fmla="*/ 748 w 1542"/>
              <a:gd name="T13" fmla="*/ 1 h 881"/>
              <a:gd name="T14" fmla="*/ 732 w 1542"/>
              <a:gd name="T15" fmla="*/ 25 h 881"/>
              <a:gd name="T16" fmla="*/ 0 w 1542"/>
              <a:gd name="T17" fmla="*/ 881 h 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2" h="881">
                <a:moveTo>
                  <a:pt x="46" y="881"/>
                </a:moveTo>
                <a:lnTo>
                  <a:pt x="1542" y="881"/>
                </a:lnTo>
                <a:lnTo>
                  <a:pt x="771" y="19"/>
                </a:lnTo>
                <a:cubicBezTo>
                  <a:pt x="763" y="13"/>
                  <a:pt x="758" y="1"/>
                  <a:pt x="748" y="1"/>
                </a:cubicBezTo>
                <a:cubicBezTo>
                  <a:pt x="729" y="0"/>
                  <a:pt x="708" y="41"/>
                  <a:pt x="708" y="41"/>
                </a:cubicBezTo>
                <a:cubicBezTo>
                  <a:pt x="729" y="34"/>
                  <a:pt x="755" y="35"/>
                  <a:pt x="771" y="19"/>
                </a:cubicBezTo>
                <a:cubicBezTo>
                  <a:pt x="778" y="12"/>
                  <a:pt x="758" y="0"/>
                  <a:pt x="748" y="1"/>
                </a:cubicBezTo>
                <a:cubicBezTo>
                  <a:pt x="738" y="2"/>
                  <a:pt x="732" y="25"/>
                  <a:pt x="732" y="25"/>
                </a:cubicBezTo>
                <a:lnTo>
                  <a:pt x="0" y="881"/>
                </a:lnTo>
              </a:path>
            </a:pathLst>
          </a:custGeom>
          <a:solidFill>
            <a:srgbClr val="BABE90">
              <a:alpha val="2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Freeform 25"/>
          <p:cNvSpPr>
            <a:spLocks/>
          </p:cNvSpPr>
          <p:nvPr/>
        </p:nvSpPr>
        <p:spPr bwMode="auto">
          <a:xfrm>
            <a:off x="6372200" y="2939291"/>
            <a:ext cx="1223962" cy="2160588"/>
          </a:xfrm>
          <a:custGeom>
            <a:avLst/>
            <a:gdLst>
              <a:gd name="T0" fmla="*/ 0 w 771"/>
              <a:gd name="T1" fmla="*/ 0 h 1361"/>
              <a:gd name="T2" fmla="*/ 771 w 771"/>
              <a:gd name="T3" fmla="*/ 862 h 1361"/>
              <a:gd name="T4" fmla="*/ 182 w 771"/>
              <a:gd name="T5" fmla="*/ 1361 h 1361"/>
              <a:gd name="T6" fmla="*/ 0 w 771"/>
              <a:gd name="T7" fmla="*/ 0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1" h="1361">
                <a:moveTo>
                  <a:pt x="0" y="0"/>
                </a:moveTo>
                <a:lnTo>
                  <a:pt x="771" y="862"/>
                </a:lnTo>
                <a:lnTo>
                  <a:pt x="182" y="1361"/>
                </a:lnTo>
                <a:lnTo>
                  <a:pt x="0" y="0"/>
                </a:lnTo>
                <a:close/>
              </a:path>
            </a:pathLst>
          </a:custGeom>
          <a:solidFill>
            <a:srgbClr val="9DC688">
              <a:alpha val="46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Freeform 26"/>
          <p:cNvSpPr>
            <a:spLocks/>
          </p:cNvSpPr>
          <p:nvPr/>
        </p:nvSpPr>
        <p:spPr bwMode="auto">
          <a:xfrm>
            <a:off x="5148237" y="4307716"/>
            <a:ext cx="2447925" cy="792163"/>
          </a:xfrm>
          <a:custGeom>
            <a:avLst/>
            <a:gdLst>
              <a:gd name="T0" fmla="*/ 46 w 1542"/>
              <a:gd name="T1" fmla="*/ 0 h 499"/>
              <a:gd name="T2" fmla="*/ 1542 w 1542"/>
              <a:gd name="T3" fmla="*/ 0 h 499"/>
              <a:gd name="T4" fmla="*/ 953 w 1542"/>
              <a:gd name="T5" fmla="*/ 499 h 499"/>
              <a:gd name="T6" fmla="*/ 0 w 1542"/>
              <a:gd name="T7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2" h="499">
                <a:moveTo>
                  <a:pt x="46" y="0"/>
                </a:moveTo>
                <a:lnTo>
                  <a:pt x="1542" y="0"/>
                </a:lnTo>
                <a:lnTo>
                  <a:pt x="953" y="499"/>
                </a:lnTo>
                <a:lnTo>
                  <a:pt x="0" y="0"/>
                </a:lnTo>
              </a:path>
            </a:pathLst>
          </a:custGeom>
          <a:solidFill>
            <a:srgbClr val="D69578">
              <a:alpha val="2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 flipV="1">
            <a:off x="5148237" y="2939291"/>
            <a:ext cx="1152525" cy="1368425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6372200" y="2939291"/>
            <a:ext cx="1223962" cy="1368425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>
            <a:off x="5148237" y="4307716"/>
            <a:ext cx="2447925" cy="0"/>
          </a:xfrm>
          <a:prstGeom prst="line">
            <a:avLst/>
          </a:prstGeom>
          <a:noFill/>
          <a:ln w="38100">
            <a:solidFill>
              <a:srgbClr val="280ADA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>
            <a:off x="6372200" y="2939291"/>
            <a:ext cx="288925" cy="2160588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 flipH="1">
            <a:off x="6661125" y="4307716"/>
            <a:ext cx="935037" cy="792163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>
            <a:off x="5148237" y="4307716"/>
            <a:ext cx="1512888" cy="792163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AutoShape 33"/>
          <p:cNvSpPr>
            <a:spLocks noChangeArrowheads="1"/>
          </p:cNvSpPr>
          <p:nvPr/>
        </p:nvSpPr>
        <p:spPr bwMode="auto">
          <a:xfrm>
            <a:off x="6300762" y="2867854"/>
            <a:ext cx="142875" cy="142875"/>
          </a:xfrm>
          <a:prstGeom prst="octagon">
            <a:avLst>
              <a:gd name="adj" fmla="val 29287"/>
            </a:avLst>
          </a:prstGeom>
          <a:solidFill>
            <a:srgbClr val="EDFD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auto">
          <a:xfrm>
            <a:off x="5076800" y="4236279"/>
            <a:ext cx="144462" cy="142875"/>
          </a:xfrm>
          <a:prstGeom prst="octagon">
            <a:avLst>
              <a:gd name="adj" fmla="val 29287"/>
            </a:avLst>
          </a:prstGeom>
          <a:solidFill>
            <a:srgbClr val="EDFD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35"/>
          <p:cNvSpPr>
            <a:spLocks noChangeArrowheads="1"/>
          </p:cNvSpPr>
          <p:nvPr/>
        </p:nvSpPr>
        <p:spPr bwMode="auto">
          <a:xfrm>
            <a:off x="7453287" y="4236279"/>
            <a:ext cx="144463" cy="142875"/>
          </a:xfrm>
          <a:prstGeom prst="octagon">
            <a:avLst>
              <a:gd name="adj" fmla="val 29287"/>
            </a:avLst>
          </a:prstGeom>
          <a:solidFill>
            <a:srgbClr val="EDFD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>
            <a:off x="6588100" y="5028441"/>
            <a:ext cx="142875" cy="144463"/>
          </a:xfrm>
          <a:prstGeom prst="octagon">
            <a:avLst>
              <a:gd name="adj" fmla="val 29287"/>
            </a:avLst>
          </a:prstGeom>
          <a:solidFill>
            <a:srgbClr val="EDFD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212776" y="548680"/>
            <a:ext cx="6941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Актуализация опорных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9859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3968" y="1307995"/>
            <a:ext cx="7620000" cy="1143000"/>
          </a:xfrm>
        </p:spPr>
        <p:txBody>
          <a:bodyPr/>
          <a:lstStyle/>
          <a:p>
            <a:pPr algn="l"/>
            <a:r>
              <a:rPr lang="ru-RU" sz="2400" dirty="0"/>
              <a:t>3) Назовите элементы </a:t>
            </a:r>
            <a:r>
              <a:rPr lang="ru-RU" sz="2400" dirty="0" smtClean="0"/>
              <a:t>тетраэдра</a:t>
            </a:r>
            <a:endParaRPr lang="ru-RU" altLang="ru-RU" sz="24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55976" y="2306638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dirty="0">
                <a:solidFill>
                  <a:schemeClr val="tx2"/>
                </a:solidFill>
              </a:rPr>
              <a:t>   </a:t>
            </a:r>
            <a:r>
              <a:rPr lang="ru-RU" altLang="ru-RU" sz="2000" dirty="0" smtClean="0">
                <a:solidFill>
                  <a:schemeClr val="tx2"/>
                </a:solidFill>
              </a:rPr>
              <a:t>   Треугольники</a:t>
            </a:r>
            <a:r>
              <a:rPr lang="ru-RU" altLang="ru-RU" sz="2000" dirty="0">
                <a:solidFill>
                  <a:schemeClr val="tx2"/>
                </a:solidFill>
              </a:rPr>
              <a:t>, из которых состоит тетраэдр, называются </a:t>
            </a:r>
            <a:r>
              <a:rPr lang="ru-RU" altLang="ru-RU" sz="2000" b="1" dirty="0">
                <a:solidFill>
                  <a:srgbClr val="86305D"/>
                </a:solidFill>
              </a:rPr>
              <a:t>гранями.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dirty="0">
                <a:solidFill>
                  <a:srgbClr val="86305D"/>
                </a:solidFill>
              </a:rPr>
              <a:t>   </a:t>
            </a:r>
            <a:r>
              <a:rPr lang="ru-RU" altLang="ru-RU" sz="2000" b="1" i="1" dirty="0" smtClean="0">
                <a:solidFill>
                  <a:srgbClr val="86305D"/>
                </a:solidFill>
              </a:rPr>
              <a:t>   </a:t>
            </a:r>
            <a:r>
              <a:rPr lang="en-US" altLang="ru-RU" sz="2000" i="1" dirty="0">
                <a:solidFill>
                  <a:schemeClr val="tx2"/>
                </a:solidFill>
              </a:rPr>
              <a:t>ABC, ADC, ADB </a:t>
            </a:r>
            <a:r>
              <a:rPr lang="ru-RU" altLang="ru-RU" sz="2000" i="1" dirty="0">
                <a:solidFill>
                  <a:schemeClr val="tx2"/>
                </a:solidFill>
              </a:rPr>
              <a:t>и </a:t>
            </a:r>
            <a:r>
              <a:rPr lang="en-US" altLang="ru-RU" sz="2000" i="1" dirty="0">
                <a:solidFill>
                  <a:schemeClr val="tx2"/>
                </a:solidFill>
              </a:rPr>
              <a:t>BDC </a:t>
            </a:r>
            <a:r>
              <a:rPr lang="ru-RU" altLang="ru-RU" sz="2000" dirty="0">
                <a:solidFill>
                  <a:schemeClr val="tx2"/>
                </a:solidFill>
              </a:rPr>
              <a:t>– грани тетраэдра </a:t>
            </a:r>
            <a:r>
              <a:rPr lang="en-US" altLang="ru-RU" sz="2000" i="1" dirty="0">
                <a:solidFill>
                  <a:schemeClr val="tx2"/>
                </a:solidFill>
              </a:rPr>
              <a:t>DABC</a:t>
            </a:r>
            <a:r>
              <a:rPr lang="ru-RU" altLang="ru-RU" sz="2000" i="1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dirty="0">
                <a:solidFill>
                  <a:schemeClr val="tx2"/>
                </a:solidFill>
              </a:rPr>
              <a:t>     Стороны треугольников называются </a:t>
            </a:r>
            <a:r>
              <a:rPr lang="ru-RU" altLang="ru-RU" sz="2000" b="1" dirty="0">
                <a:solidFill>
                  <a:srgbClr val="86305D"/>
                </a:solidFill>
              </a:rPr>
              <a:t>ребрами тетраэдра</a:t>
            </a:r>
            <a:r>
              <a:rPr lang="ru-RU" altLang="ru-RU" sz="2000" dirty="0">
                <a:solidFill>
                  <a:schemeClr val="tx2"/>
                </a:solidFill>
              </a:rPr>
              <a:t>, а вершины треугольника – </a:t>
            </a:r>
            <a:r>
              <a:rPr lang="ru-RU" altLang="ru-RU" sz="2000" b="1" dirty="0">
                <a:solidFill>
                  <a:srgbClr val="86305D"/>
                </a:solidFill>
              </a:rPr>
              <a:t>вершинами тетраэдра</a:t>
            </a:r>
            <a:r>
              <a:rPr lang="ru-RU" altLang="ru-RU" sz="2000" b="1" dirty="0" smtClean="0">
                <a:solidFill>
                  <a:srgbClr val="86305D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 b="1" dirty="0">
              <a:solidFill>
                <a:srgbClr val="86305D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i="1" dirty="0">
                <a:solidFill>
                  <a:schemeClr val="tx2"/>
                </a:solidFill>
              </a:rPr>
              <a:t>AB,AC,AD,DC,DB </a:t>
            </a:r>
            <a:r>
              <a:rPr lang="ru-RU" altLang="ru-RU" sz="2000" i="1" dirty="0">
                <a:solidFill>
                  <a:schemeClr val="tx2"/>
                </a:solidFill>
              </a:rPr>
              <a:t>и </a:t>
            </a:r>
            <a:r>
              <a:rPr lang="en-US" altLang="ru-RU" sz="2000" i="1" dirty="0">
                <a:solidFill>
                  <a:schemeClr val="tx2"/>
                </a:solidFill>
              </a:rPr>
              <a:t>BC</a:t>
            </a:r>
            <a:r>
              <a:rPr lang="ru-RU" altLang="ru-RU" sz="2000" i="1" dirty="0">
                <a:solidFill>
                  <a:schemeClr val="tx2"/>
                </a:solidFill>
              </a:rPr>
              <a:t> </a:t>
            </a:r>
            <a:r>
              <a:rPr lang="ru-RU" altLang="ru-RU" sz="2000" dirty="0">
                <a:solidFill>
                  <a:schemeClr val="tx2"/>
                </a:solidFill>
              </a:rPr>
              <a:t>– ребра,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i="1" dirty="0">
                <a:solidFill>
                  <a:schemeClr val="tx2"/>
                </a:solidFill>
              </a:rPr>
              <a:t>A,B,C,</a:t>
            </a:r>
            <a:r>
              <a:rPr lang="ru-RU" altLang="ru-RU" sz="2000" i="1" dirty="0">
                <a:solidFill>
                  <a:schemeClr val="tx2"/>
                </a:solidFill>
              </a:rPr>
              <a:t> и </a:t>
            </a:r>
            <a:r>
              <a:rPr lang="en-US" altLang="ru-RU" sz="2000" i="1" dirty="0">
                <a:solidFill>
                  <a:schemeClr val="tx2"/>
                </a:solidFill>
              </a:rPr>
              <a:t>D </a:t>
            </a:r>
            <a:r>
              <a:rPr lang="en-US" altLang="ru-RU" sz="2000" dirty="0">
                <a:solidFill>
                  <a:schemeClr val="tx2"/>
                </a:solidFill>
              </a:rPr>
              <a:t>– </a:t>
            </a:r>
            <a:r>
              <a:rPr lang="ru-RU" altLang="ru-RU" sz="2000" dirty="0">
                <a:solidFill>
                  <a:schemeClr val="tx2"/>
                </a:solidFill>
              </a:rPr>
              <a:t>вершины тетраэдра.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403350" y="4292600"/>
            <a:ext cx="1512888" cy="7921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2916238" y="4292600"/>
            <a:ext cx="935037" cy="7921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555875" y="2852738"/>
            <a:ext cx="71438" cy="71437"/>
          </a:xfrm>
          <a:prstGeom prst="octagon">
            <a:avLst>
              <a:gd name="adj" fmla="val 29287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411413" y="24209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chemeClr val="tx2"/>
                </a:solidFill>
              </a:rPr>
              <a:t>D</a:t>
            </a:r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095375" y="40719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chemeClr val="tx2"/>
                </a:solidFill>
              </a:rPr>
              <a:t>A</a:t>
            </a:r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779838" y="40767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chemeClr val="tx2"/>
                </a:solidFill>
              </a:rPr>
              <a:t>B</a:t>
            </a:r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700338" y="50847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chemeClr val="tx2"/>
                </a:solidFill>
              </a:rPr>
              <a:t>C</a:t>
            </a:r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1403350" y="2852738"/>
            <a:ext cx="1223963" cy="14398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627313" y="2924175"/>
            <a:ext cx="1223962" cy="13684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627313" y="2852738"/>
            <a:ext cx="288925" cy="2232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2555875" y="2852738"/>
            <a:ext cx="144463" cy="144462"/>
          </a:xfrm>
          <a:prstGeom prst="octagon">
            <a:avLst>
              <a:gd name="adj" fmla="val 2928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403350" y="4292600"/>
            <a:ext cx="244792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7" name="Freeform 23"/>
          <p:cNvSpPr>
            <a:spLocks/>
          </p:cNvSpPr>
          <p:nvPr/>
        </p:nvSpPr>
        <p:spPr bwMode="auto">
          <a:xfrm>
            <a:off x="1403350" y="2894013"/>
            <a:ext cx="2447925" cy="1398587"/>
          </a:xfrm>
          <a:custGeom>
            <a:avLst/>
            <a:gdLst>
              <a:gd name="T0" fmla="*/ 46 w 1542"/>
              <a:gd name="T1" fmla="*/ 881 h 881"/>
              <a:gd name="T2" fmla="*/ 1542 w 1542"/>
              <a:gd name="T3" fmla="*/ 881 h 881"/>
              <a:gd name="T4" fmla="*/ 771 w 1542"/>
              <a:gd name="T5" fmla="*/ 19 h 881"/>
              <a:gd name="T6" fmla="*/ 748 w 1542"/>
              <a:gd name="T7" fmla="*/ 1 h 881"/>
              <a:gd name="T8" fmla="*/ 708 w 1542"/>
              <a:gd name="T9" fmla="*/ 41 h 881"/>
              <a:gd name="T10" fmla="*/ 771 w 1542"/>
              <a:gd name="T11" fmla="*/ 19 h 881"/>
              <a:gd name="T12" fmla="*/ 748 w 1542"/>
              <a:gd name="T13" fmla="*/ 1 h 881"/>
              <a:gd name="T14" fmla="*/ 732 w 1542"/>
              <a:gd name="T15" fmla="*/ 25 h 881"/>
              <a:gd name="T16" fmla="*/ 0 w 1542"/>
              <a:gd name="T17" fmla="*/ 881 h 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2" h="881">
                <a:moveTo>
                  <a:pt x="46" y="881"/>
                </a:moveTo>
                <a:lnTo>
                  <a:pt x="1542" y="881"/>
                </a:lnTo>
                <a:lnTo>
                  <a:pt x="771" y="19"/>
                </a:lnTo>
                <a:cubicBezTo>
                  <a:pt x="763" y="13"/>
                  <a:pt x="758" y="1"/>
                  <a:pt x="748" y="1"/>
                </a:cubicBezTo>
                <a:cubicBezTo>
                  <a:pt x="729" y="0"/>
                  <a:pt x="708" y="41"/>
                  <a:pt x="708" y="41"/>
                </a:cubicBezTo>
                <a:cubicBezTo>
                  <a:pt x="729" y="34"/>
                  <a:pt x="755" y="35"/>
                  <a:pt x="771" y="19"/>
                </a:cubicBezTo>
                <a:cubicBezTo>
                  <a:pt x="778" y="12"/>
                  <a:pt x="758" y="0"/>
                  <a:pt x="748" y="1"/>
                </a:cubicBezTo>
                <a:cubicBezTo>
                  <a:pt x="738" y="2"/>
                  <a:pt x="732" y="25"/>
                  <a:pt x="732" y="25"/>
                </a:cubicBezTo>
                <a:lnTo>
                  <a:pt x="0" y="881"/>
                </a:lnTo>
              </a:path>
            </a:pathLst>
          </a:custGeom>
          <a:solidFill>
            <a:srgbClr val="BABE90">
              <a:alpha val="2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9" name="Freeform 25"/>
          <p:cNvSpPr>
            <a:spLocks/>
          </p:cNvSpPr>
          <p:nvPr/>
        </p:nvSpPr>
        <p:spPr bwMode="auto">
          <a:xfrm>
            <a:off x="2627313" y="2924175"/>
            <a:ext cx="1223962" cy="2160588"/>
          </a:xfrm>
          <a:custGeom>
            <a:avLst/>
            <a:gdLst>
              <a:gd name="T0" fmla="*/ 0 w 771"/>
              <a:gd name="T1" fmla="*/ 0 h 1361"/>
              <a:gd name="T2" fmla="*/ 771 w 771"/>
              <a:gd name="T3" fmla="*/ 862 h 1361"/>
              <a:gd name="T4" fmla="*/ 182 w 771"/>
              <a:gd name="T5" fmla="*/ 1361 h 1361"/>
              <a:gd name="T6" fmla="*/ 0 w 771"/>
              <a:gd name="T7" fmla="*/ 0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1" h="1361">
                <a:moveTo>
                  <a:pt x="0" y="0"/>
                </a:moveTo>
                <a:lnTo>
                  <a:pt x="771" y="862"/>
                </a:lnTo>
                <a:lnTo>
                  <a:pt x="182" y="1361"/>
                </a:lnTo>
                <a:lnTo>
                  <a:pt x="0" y="0"/>
                </a:lnTo>
                <a:close/>
              </a:path>
            </a:pathLst>
          </a:custGeom>
          <a:solidFill>
            <a:srgbClr val="9DC688">
              <a:alpha val="46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0" name="Freeform 26"/>
          <p:cNvSpPr>
            <a:spLocks/>
          </p:cNvSpPr>
          <p:nvPr/>
        </p:nvSpPr>
        <p:spPr bwMode="auto">
          <a:xfrm>
            <a:off x="1403350" y="4292600"/>
            <a:ext cx="2447925" cy="792163"/>
          </a:xfrm>
          <a:custGeom>
            <a:avLst/>
            <a:gdLst>
              <a:gd name="T0" fmla="*/ 46 w 1542"/>
              <a:gd name="T1" fmla="*/ 0 h 499"/>
              <a:gd name="T2" fmla="*/ 1542 w 1542"/>
              <a:gd name="T3" fmla="*/ 0 h 499"/>
              <a:gd name="T4" fmla="*/ 953 w 1542"/>
              <a:gd name="T5" fmla="*/ 499 h 499"/>
              <a:gd name="T6" fmla="*/ 0 w 1542"/>
              <a:gd name="T7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2" h="499">
                <a:moveTo>
                  <a:pt x="46" y="0"/>
                </a:moveTo>
                <a:lnTo>
                  <a:pt x="1542" y="0"/>
                </a:lnTo>
                <a:lnTo>
                  <a:pt x="953" y="499"/>
                </a:lnTo>
                <a:lnTo>
                  <a:pt x="0" y="0"/>
                </a:lnTo>
              </a:path>
            </a:pathLst>
          </a:custGeom>
          <a:solidFill>
            <a:srgbClr val="D69578">
              <a:alpha val="2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V="1">
            <a:off x="1403350" y="2924175"/>
            <a:ext cx="1152525" cy="1368425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627313" y="2924175"/>
            <a:ext cx="1223962" cy="1368425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1403350" y="4292600"/>
            <a:ext cx="2447925" cy="0"/>
          </a:xfrm>
          <a:prstGeom prst="line">
            <a:avLst/>
          </a:prstGeom>
          <a:noFill/>
          <a:ln w="38100">
            <a:solidFill>
              <a:srgbClr val="280ADA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2627313" y="2924175"/>
            <a:ext cx="288925" cy="2160588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H="1">
            <a:off x="2916238" y="4292600"/>
            <a:ext cx="935037" cy="792163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1403350" y="4292600"/>
            <a:ext cx="1512888" cy="792163"/>
          </a:xfrm>
          <a:prstGeom prst="line">
            <a:avLst/>
          </a:prstGeom>
          <a:noFill/>
          <a:ln w="38100">
            <a:solidFill>
              <a:srgbClr val="280A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7" name="AutoShape 33"/>
          <p:cNvSpPr>
            <a:spLocks noChangeArrowheads="1"/>
          </p:cNvSpPr>
          <p:nvPr/>
        </p:nvSpPr>
        <p:spPr bwMode="auto">
          <a:xfrm>
            <a:off x="2555875" y="2852738"/>
            <a:ext cx="142875" cy="142875"/>
          </a:xfrm>
          <a:prstGeom prst="octagon">
            <a:avLst>
              <a:gd name="adj" fmla="val 29287"/>
            </a:avLst>
          </a:prstGeom>
          <a:solidFill>
            <a:srgbClr val="EDFD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8" name="AutoShape 34"/>
          <p:cNvSpPr>
            <a:spLocks noChangeArrowheads="1"/>
          </p:cNvSpPr>
          <p:nvPr/>
        </p:nvSpPr>
        <p:spPr bwMode="auto">
          <a:xfrm>
            <a:off x="1331913" y="4221163"/>
            <a:ext cx="144462" cy="142875"/>
          </a:xfrm>
          <a:prstGeom prst="octagon">
            <a:avLst>
              <a:gd name="adj" fmla="val 29287"/>
            </a:avLst>
          </a:prstGeom>
          <a:solidFill>
            <a:srgbClr val="EDFD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9" name="AutoShape 35"/>
          <p:cNvSpPr>
            <a:spLocks noChangeArrowheads="1"/>
          </p:cNvSpPr>
          <p:nvPr/>
        </p:nvSpPr>
        <p:spPr bwMode="auto">
          <a:xfrm>
            <a:off x="3708400" y="4221163"/>
            <a:ext cx="144463" cy="142875"/>
          </a:xfrm>
          <a:prstGeom prst="octagon">
            <a:avLst>
              <a:gd name="adj" fmla="val 29287"/>
            </a:avLst>
          </a:prstGeom>
          <a:solidFill>
            <a:srgbClr val="EDFD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0" name="AutoShape 36"/>
          <p:cNvSpPr>
            <a:spLocks noChangeArrowheads="1"/>
          </p:cNvSpPr>
          <p:nvPr/>
        </p:nvSpPr>
        <p:spPr bwMode="auto">
          <a:xfrm>
            <a:off x="2843213" y="5013325"/>
            <a:ext cx="142875" cy="144463"/>
          </a:xfrm>
          <a:prstGeom prst="octagon">
            <a:avLst>
              <a:gd name="adj" fmla="val 29287"/>
            </a:avLst>
          </a:prstGeom>
          <a:solidFill>
            <a:srgbClr val="EDFD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212776" y="548680"/>
            <a:ext cx="6941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Актуализация опорных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330049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47" grpId="0" animBg="1"/>
      <p:bldP spid="26649" grpId="0" animBg="1"/>
      <p:bldP spid="26650" grpId="0" animBg="1"/>
      <p:bldP spid="26651" grpId="0" animBg="1"/>
      <p:bldP spid="26652" grpId="0" animBg="1"/>
      <p:bldP spid="26653" grpId="0" animBg="1"/>
      <p:bldP spid="26654" grpId="0" animBg="1"/>
      <p:bldP spid="26655" grpId="0" animBg="1"/>
      <p:bldP spid="26656" grpId="0" animBg="1"/>
      <p:bldP spid="26657" grpId="0" animBg="1"/>
      <p:bldP spid="26658" grpId="0" animBg="1"/>
      <p:bldP spid="26659" grpId="0" animBg="1"/>
      <p:bldP spid="266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70080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4) Сколько необходимо точек, чтобы провести прямую на плоскости?</a:t>
            </a:r>
          </a:p>
          <a:p>
            <a:r>
              <a:rPr lang="ru-RU" sz="2400" dirty="0"/>
              <a:t> 5) Какая фигура получается при пересечении двух плоскостей? </a:t>
            </a:r>
          </a:p>
          <a:p>
            <a:r>
              <a:rPr lang="ru-RU" sz="2400" dirty="0"/>
              <a:t> 6) Сформулируйте аксиомы стереометрии о взаимном расположении точек, прямых и плоскостей в пространстве.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Актуализация опорных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7071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 smtClean="0">
                <a:solidFill>
                  <a:srgbClr val="CC0000"/>
                </a:solidFill>
              </a:rPr>
              <a:t>Аксиомы</a:t>
            </a:r>
            <a:r>
              <a:rPr lang="ru-RU" altLang="ru-RU" sz="4000" b="1" dirty="0" smtClean="0">
                <a:solidFill>
                  <a:srgbClr val="CC0000"/>
                </a:solidFill>
              </a:rPr>
              <a:t> </a:t>
            </a:r>
            <a:r>
              <a:rPr lang="ru-RU" altLang="ru-RU" sz="3600" b="1" dirty="0" smtClean="0">
                <a:solidFill>
                  <a:srgbClr val="CC0000"/>
                </a:solidFill>
              </a:rPr>
              <a:t>стереометрии</a:t>
            </a:r>
            <a:endParaRPr lang="ru-RU" sz="3600" dirty="0"/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259632" y="2143991"/>
            <a:ext cx="4191000" cy="1447800"/>
          </a:xfrm>
          <a:prstGeom prst="parallelogram">
            <a:avLst>
              <a:gd name="adj" fmla="val 72368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latin typeface="Times New Roman" pitchFamily="18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419400" y="2791691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latin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029000" y="3096491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latin typeface="Times New Roman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86200" y="2486891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3210975"/>
            <a:ext cx="4188134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 smtClean="0"/>
              <a:t>А</a:t>
            </a:r>
            <a:r>
              <a:rPr lang="ru-RU" altLang="ru-RU" sz="2400" b="1" baseline="-25000" dirty="0" smtClean="0"/>
              <a:t>1</a:t>
            </a:r>
            <a:r>
              <a:rPr lang="ru-RU" altLang="ru-RU" sz="2400" b="1" dirty="0" smtClean="0"/>
              <a:t>.</a:t>
            </a:r>
            <a:r>
              <a:rPr lang="ru-RU" altLang="ru-RU" sz="2400" dirty="0" smtClean="0"/>
              <a:t> </a:t>
            </a:r>
            <a:r>
              <a:rPr lang="ru-RU" altLang="ru-RU" sz="2400" dirty="0"/>
              <a:t>Через любые три точки</a:t>
            </a:r>
            <a:r>
              <a:rPr lang="ru-RU" altLang="ru-RU" sz="2400" dirty="0" smtClean="0"/>
              <a:t>,</a:t>
            </a:r>
          </a:p>
          <a:p>
            <a:r>
              <a:rPr lang="ru-RU" altLang="ru-RU" sz="2400" dirty="0" smtClean="0"/>
              <a:t> </a:t>
            </a:r>
            <a:r>
              <a:rPr lang="ru-RU" altLang="ru-RU" sz="2400" dirty="0"/>
              <a:t>не лежащие на одной прямой</a:t>
            </a:r>
            <a:r>
              <a:rPr lang="ru-RU" altLang="ru-RU" sz="2400" dirty="0" smtClean="0"/>
              <a:t>,</a:t>
            </a:r>
          </a:p>
          <a:p>
            <a:r>
              <a:rPr lang="ru-RU" altLang="ru-RU" sz="2400" dirty="0" smtClean="0"/>
              <a:t> </a:t>
            </a:r>
            <a:r>
              <a:rPr lang="ru-RU" altLang="ru-RU" sz="2400" dirty="0"/>
              <a:t>проходит одна и только </a:t>
            </a:r>
            <a:endParaRPr lang="ru-RU" altLang="ru-RU" sz="2400" dirty="0" smtClean="0"/>
          </a:p>
          <a:p>
            <a:r>
              <a:rPr lang="ru-RU" altLang="ru-RU" sz="2400" dirty="0" smtClean="0"/>
              <a:t> одна </a:t>
            </a:r>
            <a:r>
              <a:rPr lang="ru-RU" altLang="ru-RU" sz="2400" dirty="0"/>
              <a:t>плоскость.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7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CC0000"/>
                </a:solidFill>
              </a:rPr>
              <a:t>Аксиомы стереометрии</a:t>
            </a:r>
            <a:endParaRPr lang="ru-RU" sz="3600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1195893" y="2136198"/>
            <a:ext cx="3357562" cy="1571625"/>
          </a:xfrm>
          <a:prstGeom prst="parallelogram">
            <a:avLst/>
          </a:prstGeom>
          <a:solidFill>
            <a:srgbClr val="EACE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838830" y="2421948"/>
            <a:ext cx="2214563" cy="8572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39"/>
          <p:cNvSpPr>
            <a:spLocks noChangeArrowheads="1"/>
          </p:cNvSpPr>
          <p:nvPr/>
        </p:nvSpPr>
        <p:spPr bwMode="auto">
          <a:xfrm>
            <a:off x="2195998" y="3064892"/>
            <a:ext cx="107950" cy="107950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Oval 39"/>
          <p:cNvSpPr>
            <a:spLocks noChangeArrowheads="1"/>
          </p:cNvSpPr>
          <p:nvPr/>
        </p:nvSpPr>
        <p:spPr bwMode="auto">
          <a:xfrm>
            <a:off x="3696196" y="2493388"/>
            <a:ext cx="107950" cy="107950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24580" y="2636261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А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339018" y="2207636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В</a:t>
            </a:r>
          </a:p>
        </p:txBody>
      </p:sp>
      <p:sp>
        <p:nvSpPr>
          <p:cNvPr id="9" name="Прямоугольник 15"/>
          <p:cNvSpPr>
            <a:spLocks noChangeArrowheads="1"/>
          </p:cNvSpPr>
          <p:nvPr/>
        </p:nvSpPr>
        <p:spPr bwMode="auto">
          <a:xfrm>
            <a:off x="1338768" y="3279198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ru-RU" sz="2000" b="1">
                <a:cs typeface="Arial" charset="0"/>
              </a:rPr>
              <a:t>α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35392" y="38610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 smtClean="0"/>
              <a:t>А</a:t>
            </a:r>
            <a:r>
              <a:rPr lang="ru-RU" altLang="ru-RU" sz="2400" b="1" baseline="-25000" dirty="0" smtClean="0"/>
              <a:t>2</a:t>
            </a:r>
            <a:r>
              <a:rPr lang="ru-RU" altLang="ru-RU" sz="2400" b="1" dirty="0" smtClean="0"/>
              <a:t>. </a:t>
            </a:r>
            <a:r>
              <a:rPr lang="ru-RU" altLang="ru-RU" sz="2400" dirty="0" smtClean="0"/>
              <a:t>Если </a:t>
            </a:r>
            <a:r>
              <a:rPr lang="ru-RU" altLang="ru-RU" sz="2400" dirty="0"/>
              <a:t>две точки прямой лежат в плоскости, то все точки прямой лежат в этой плоскости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75468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CC0000"/>
                </a:solidFill>
              </a:rPr>
              <a:t>Аксиомы стереометрии</a:t>
            </a:r>
            <a:endParaRPr lang="ru-RU" sz="3600" dirty="0"/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71600" y="3501008"/>
            <a:ext cx="3962400" cy="946150"/>
          </a:xfrm>
          <a:prstGeom prst="parallelogram">
            <a:avLst>
              <a:gd name="adj" fmla="val 104698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latin typeface="Times New Roman" pitchFamily="18" charset="0"/>
            </a:endParaRP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H="1">
            <a:off x="2648000" y="3501008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3105200" y="395820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latin typeface="Times New Roman" pitchFamily="18" charset="0"/>
            </a:endParaRPr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2728963" y="1586483"/>
            <a:ext cx="981075" cy="2838450"/>
          </a:xfrm>
          <a:custGeom>
            <a:avLst/>
            <a:gdLst>
              <a:gd name="T0" fmla="*/ 0 w 618"/>
              <a:gd name="T1" fmla="*/ 2838450 h 1788"/>
              <a:gd name="T2" fmla="*/ 941388 w 618"/>
              <a:gd name="T3" fmla="*/ 1936750 h 1788"/>
              <a:gd name="T4" fmla="*/ 981075 w 618"/>
              <a:gd name="T5" fmla="*/ 0 h 1788"/>
              <a:gd name="T6" fmla="*/ 12700 w 618"/>
              <a:gd name="T7" fmla="*/ 847725 h 1788"/>
              <a:gd name="T8" fmla="*/ 0 w 618"/>
              <a:gd name="T9" fmla="*/ 2838450 h 1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8" h="1788">
                <a:moveTo>
                  <a:pt x="0" y="1788"/>
                </a:moveTo>
                <a:lnTo>
                  <a:pt x="593" y="1220"/>
                </a:lnTo>
                <a:lnTo>
                  <a:pt x="618" y="0"/>
                </a:lnTo>
                <a:lnTo>
                  <a:pt x="8" y="534"/>
                </a:lnTo>
                <a:lnTo>
                  <a:pt x="0" y="1788"/>
                </a:lnTo>
                <a:close/>
              </a:path>
            </a:pathLst>
          </a:custGeom>
          <a:solidFill>
            <a:srgbClr val="FF0000">
              <a:alpha val="50195"/>
            </a:srgbClr>
          </a:solidFill>
          <a:ln>
            <a:noFill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62032" y="4653136"/>
            <a:ext cx="587040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 smtClean="0"/>
              <a:t>А</a:t>
            </a:r>
            <a:r>
              <a:rPr lang="ru-RU" altLang="ru-RU" sz="2400" b="1" baseline="-25000" dirty="0" smtClean="0"/>
              <a:t>3</a:t>
            </a:r>
            <a:r>
              <a:rPr lang="ru-RU" altLang="ru-RU" sz="2400" b="1" dirty="0" smtClean="0"/>
              <a:t>. </a:t>
            </a:r>
            <a:r>
              <a:rPr lang="ru-RU" altLang="ru-RU" sz="2400" dirty="0">
                <a:latin typeface="Times New Roman" pitchFamily="18" charset="0"/>
              </a:rPr>
              <a:t>Если две плоскости имеют общую точку, то они пересекаются по прямой, проходящей через эту точку.</a:t>
            </a:r>
          </a:p>
          <a:p>
            <a:pPr>
              <a:spcBef>
                <a:spcPct val="5000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081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071538" y="-71462"/>
            <a:ext cx="7620000" cy="1143000"/>
          </a:xfrm>
        </p:spPr>
        <p:txBody>
          <a:bodyPr/>
          <a:lstStyle/>
          <a:p>
            <a:r>
              <a:rPr lang="ru-RU" dirty="0" smtClean="0"/>
              <a:t>Задача по готовому чертежу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60" y="492919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</a:t>
            </a:r>
            <a:endParaRPr lang="ru-RU" sz="36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928662" y="1000109"/>
            <a:ext cx="4643469" cy="3929090"/>
            <a:chOff x="1142976" y="1071546"/>
            <a:chExt cx="5326333" cy="4533607"/>
          </a:xfrm>
        </p:grpSpPr>
        <p:sp>
          <p:nvSpPr>
            <p:cNvPr id="5" name="Полилиния 4"/>
            <p:cNvSpPr/>
            <p:nvPr/>
          </p:nvSpPr>
          <p:spPr bwMode="auto">
            <a:xfrm>
              <a:off x="1686296" y="1603169"/>
              <a:ext cx="1448790" cy="3990109"/>
            </a:xfrm>
            <a:custGeom>
              <a:avLst/>
              <a:gdLst>
                <a:gd name="connsiteX0" fmla="*/ 0 w 1448790"/>
                <a:gd name="connsiteY0" fmla="*/ 2529444 h 3990109"/>
                <a:gd name="connsiteX1" fmla="*/ 1436914 w 1448790"/>
                <a:gd name="connsiteY1" fmla="*/ 0 h 3990109"/>
                <a:gd name="connsiteX2" fmla="*/ 1448790 w 1448790"/>
                <a:gd name="connsiteY2" fmla="*/ 3990109 h 3990109"/>
                <a:gd name="connsiteX3" fmla="*/ 0 w 1448790"/>
                <a:gd name="connsiteY3" fmla="*/ 2529444 h 399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8790" h="3990109">
                  <a:moveTo>
                    <a:pt x="0" y="2529444"/>
                  </a:moveTo>
                  <a:lnTo>
                    <a:pt x="1436914" y="0"/>
                  </a:lnTo>
                  <a:cubicBezTo>
                    <a:pt x="1440873" y="1330036"/>
                    <a:pt x="1444831" y="2660073"/>
                    <a:pt x="1448790" y="3990109"/>
                  </a:cubicBezTo>
                  <a:lnTo>
                    <a:pt x="0" y="25294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 bwMode="auto">
            <a:xfrm>
              <a:off x="3111335" y="1603169"/>
              <a:ext cx="2885704" cy="4001984"/>
            </a:xfrm>
            <a:custGeom>
              <a:avLst/>
              <a:gdLst>
                <a:gd name="connsiteX0" fmla="*/ 0 w 2885704"/>
                <a:gd name="connsiteY0" fmla="*/ 0 h 4001984"/>
                <a:gd name="connsiteX1" fmla="*/ 2885704 w 2885704"/>
                <a:gd name="connsiteY1" fmla="*/ 2553195 h 4001984"/>
                <a:gd name="connsiteX2" fmla="*/ 35626 w 2885704"/>
                <a:gd name="connsiteY2" fmla="*/ 4001984 h 4001984"/>
                <a:gd name="connsiteX3" fmla="*/ 0 w 2885704"/>
                <a:gd name="connsiteY3" fmla="*/ 0 h 400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5704" h="4001984">
                  <a:moveTo>
                    <a:pt x="0" y="0"/>
                  </a:moveTo>
                  <a:lnTo>
                    <a:pt x="2885704" y="2553195"/>
                  </a:lnTo>
                  <a:lnTo>
                    <a:pt x="35626" y="4001984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 bwMode="auto">
            <a:xfrm>
              <a:off x="1698171" y="4132613"/>
              <a:ext cx="4275117" cy="23751"/>
            </a:xfrm>
            <a:custGeom>
              <a:avLst/>
              <a:gdLst>
                <a:gd name="connsiteX0" fmla="*/ 0 w 4275117"/>
                <a:gd name="connsiteY0" fmla="*/ 0 h 23751"/>
                <a:gd name="connsiteX1" fmla="*/ 4275117 w 4275117"/>
                <a:gd name="connsiteY1" fmla="*/ 23751 h 23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75117" h="23751">
                  <a:moveTo>
                    <a:pt x="0" y="0"/>
                  </a:moveTo>
                  <a:lnTo>
                    <a:pt x="4275117" y="23751"/>
                  </a:lnTo>
                </a:path>
              </a:pathLst>
            </a:custGeom>
            <a:ln>
              <a:prstDash val="dash"/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2976" y="385762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N</a:t>
              </a:r>
              <a:endParaRPr lang="ru-RU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14612" y="1071546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M</a:t>
              </a:r>
              <a:endParaRPr lang="ru-RU" sz="3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54929" y="3379563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L</a:t>
              </a:r>
              <a:endParaRPr lang="ru-RU" sz="36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29256" y="1659285"/>
            <a:ext cx="34290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Укажите все грани, ребра, вершины, противоположные ребра, скрещивающиеся ребра тетраэдра.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675</Words>
  <Application>Microsoft Office PowerPoint</Application>
  <PresentationFormat>Экран (4:3)</PresentationFormat>
  <Paragraphs>173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Тетрадь</vt:lpstr>
      <vt:lpstr>Точечный рисунок</vt:lpstr>
      <vt:lpstr>Урок №2 10 класс стереометрия</vt:lpstr>
      <vt:lpstr>Актуализация опорных знаний</vt:lpstr>
      <vt:lpstr>2) Дайте определение тетраэдра.  </vt:lpstr>
      <vt:lpstr>3) Назовите элементы тетраэдра</vt:lpstr>
      <vt:lpstr>Актуализация опорных знаний</vt:lpstr>
      <vt:lpstr>Аксиомы стереометрии</vt:lpstr>
      <vt:lpstr>Аксиомы стереометрии</vt:lpstr>
      <vt:lpstr>Аксиомы стереометрии</vt:lpstr>
      <vt:lpstr>Задача по готовому чертежу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Построение сечения тетраэдра через  точки M, N, K</vt:lpstr>
      <vt:lpstr>Построение сечения тетраэдра через   точки M, N, K</vt:lpstr>
      <vt:lpstr>Построение сечения тетраэдра через   точки M, N, K</vt:lpstr>
      <vt:lpstr>Построение сечения тетраэдра через   точки M, N, K</vt:lpstr>
      <vt:lpstr>Объясните, как построить сечение тетраэдра DABC плоскостью, проходящей через точки M,N,K</vt:lpstr>
      <vt:lpstr>Объясните, как построить сечение тетраэдра DABC плоскостью, проходящей через точки M,N,K</vt:lpstr>
      <vt:lpstr>Индивидуальное 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№2 10 класс стереометрия</dc:title>
  <dc:creator>Admin</dc:creator>
  <cp:lastModifiedBy>USER</cp:lastModifiedBy>
  <cp:revision>70</cp:revision>
  <dcterms:created xsi:type="dcterms:W3CDTF">2010-11-10T17:57:16Z</dcterms:created>
  <dcterms:modified xsi:type="dcterms:W3CDTF">2013-11-12T18:09:36Z</dcterms:modified>
</cp:coreProperties>
</file>