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7"/>
  </p:notesMasterIdLst>
  <p:sldIdLst>
    <p:sldId id="256" r:id="rId2"/>
    <p:sldId id="269" r:id="rId3"/>
    <p:sldId id="274" r:id="rId4"/>
    <p:sldId id="263" r:id="rId5"/>
    <p:sldId id="29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92" r:id="rId14"/>
    <p:sldId id="286" r:id="rId15"/>
    <p:sldId id="293" r:id="rId16"/>
    <p:sldId id="294" r:id="rId17"/>
    <p:sldId id="288" r:id="rId18"/>
    <p:sldId id="259" r:id="rId19"/>
    <p:sldId id="257" r:id="rId20"/>
    <p:sldId id="260" r:id="rId21"/>
    <p:sldId id="261" r:id="rId22"/>
    <p:sldId id="303" r:id="rId23"/>
    <p:sldId id="295" r:id="rId24"/>
    <p:sldId id="300" r:id="rId25"/>
    <p:sldId id="28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5C377B-8D71-4474-96F9-83A98133563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BE079F-F972-4CF2-917F-3BDBA940B74D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FFFF00"/>
              </a:solidFill>
            </a:rPr>
            <a:t>Логарифмик</a:t>
          </a:r>
          <a:r>
            <a:rPr lang="ru-RU" sz="1800" b="1" dirty="0" smtClean="0">
              <a:solidFill>
                <a:srgbClr val="FFFF00"/>
              </a:solidFill>
            </a:rPr>
            <a:t> </a:t>
          </a:r>
          <a:r>
            <a:rPr lang="ru-RU" sz="1800" b="1" dirty="0" err="1" smtClean="0">
              <a:solidFill>
                <a:srgbClr val="FFFF00"/>
              </a:solidFill>
            </a:rPr>
            <a:t>тигезләмәләр</a:t>
          </a:r>
          <a:endParaRPr lang="ru-RU" sz="1800" b="1" dirty="0">
            <a:solidFill>
              <a:srgbClr val="FFFF00"/>
            </a:solidFill>
          </a:endParaRPr>
        </a:p>
      </dgm:t>
    </dgm:pt>
    <dgm:pt modelId="{8CA3AE3B-0396-4233-807A-0E0EC89CA5D8}" type="parTrans" cxnId="{9225915E-2898-430C-BAB8-80658EF18D1C}">
      <dgm:prSet/>
      <dgm:spPr/>
      <dgm:t>
        <a:bodyPr/>
        <a:lstStyle/>
        <a:p>
          <a:endParaRPr lang="ru-RU"/>
        </a:p>
      </dgm:t>
    </dgm:pt>
    <dgm:pt modelId="{65E157ED-44CA-4AF9-99F9-880B5B8829F5}" type="sibTrans" cxnId="{9225915E-2898-430C-BAB8-80658EF18D1C}">
      <dgm:prSet/>
      <dgm:spPr/>
      <dgm:t>
        <a:bodyPr/>
        <a:lstStyle/>
        <a:p>
          <a:endParaRPr lang="ru-RU"/>
        </a:p>
      </dgm:t>
    </dgm:pt>
    <dgm:pt modelId="{1E696A6C-9100-412C-989C-FE3CB1D9CEC1}">
      <dgm:prSet phldrT="[Текст]" custT="1"/>
      <dgm:spPr/>
      <dgm:t>
        <a:bodyPr/>
        <a:lstStyle/>
        <a:p>
          <a:r>
            <a:rPr lang="ru-RU" sz="1600" b="1" dirty="0" smtClean="0"/>
            <a:t>Логарифм </a:t>
          </a:r>
          <a:r>
            <a:rPr lang="ru-RU" sz="1600" b="1" dirty="0" err="1" smtClean="0"/>
            <a:t>билгеләмәсен кулланып</a:t>
          </a:r>
          <a:endParaRPr lang="ru-RU" sz="1600" b="1" dirty="0"/>
        </a:p>
      </dgm:t>
    </dgm:pt>
    <dgm:pt modelId="{CC6C7EEB-DFC3-4B6D-958B-C5727A068036}" type="parTrans" cxnId="{FFFD62E6-45F0-445D-8EC2-D05237F5A9EA}">
      <dgm:prSet/>
      <dgm:spPr/>
      <dgm:t>
        <a:bodyPr/>
        <a:lstStyle/>
        <a:p>
          <a:endParaRPr lang="ru-RU"/>
        </a:p>
      </dgm:t>
    </dgm:pt>
    <dgm:pt modelId="{7C1113E2-947B-4367-A431-B179651C94C4}" type="sibTrans" cxnId="{FFFD62E6-45F0-445D-8EC2-D05237F5A9EA}">
      <dgm:prSet/>
      <dgm:spPr/>
      <dgm:t>
        <a:bodyPr/>
        <a:lstStyle/>
        <a:p>
          <a:endParaRPr lang="ru-RU"/>
        </a:p>
      </dgm:t>
    </dgm:pt>
    <dgm:pt modelId="{782499CA-A702-4BC6-9534-1089140CE12C}">
      <dgm:prSet phldrT="[Текст]" custT="1"/>
      <dgm:spPr/>
      <dgm:t>
        <a:bodyPr/>
        <a:lstStyle/>
        <a:p>
          <a:r>
            <a:rPr lang="ru-RU" sz="1800" b="1" dirty="0" err="1" smtClean="0"/>
            <a:t>Потенцирлау</a:t>
          </a:r>
          <a:endParaRPr lang="ru-RU" sz="1800" b="1" dirty="0"/>
        </a:p>
      </dgm:t>
    </dgm:pt>
    <dgm:pt modelId="{205C39F0-CBBB-46D4-8650-ADCBC6FF65EA}" type="parTrans" cxnId="{78A7D453-4406-42E2-B9D9-8AFB69344407}">
      <dgm:prSet/>
      <dgm:spPr/>
      <dgm:t>
        <a:bodyPr/>
        <a:lstStyle/>
        <a:p>
          <a:endParaRPr lang="ru-RU"/>
        </a:p>
      </dgm:t>
    </dgm:pt>
    <dgm:pt modelId="{6F07AE95-E912-4E3C-8EA8-3D30A41605C6}" type="sibTrans" cxnId="{78A7D453-4406-42E2-B9D9-8AFB69344407}">
      <dgm:prSet/>
      <dgm:spPr/>
      <dgm:t>
        <a:bodyPr/>
        <a:lstStyle/>
        <a:p>
          <a:endParaRPr lang="ru-RU"/>
        </a:p>
      </dgm:t>
    </dgm:pt>
    <dgm:pt modelId="{849E3274-D875-430B-A042-041FAD6F1B3C}">
      <dgm:prSet phldrT="[Текст]" custT="1"/>
      <dgm:spPr/>
      <dgm:t>
        <a:bodyPr/>
        <a:lstStyle/>
        <a:p>
          <a:r>
            <a:rPr lang="ru-RU" sz="1600" b="1" dirty="0" err="1" smtClean="0"/>
            <a:t>Төп логарфмик</a:t>
          </a:r>
          <a:r>
            <a:rPr lang="ru-RU" sz="1600" b="1" dirty="0" smtClean="0"/>
            <a:t> </a:t>
          </a:r>
          <a:r>
            <a:rPr lang="ru-RU" sz="1600" b="1" dirty="0" err="1" smtClean="0"/>
            <a:t>бердәйлекне кулланып</a:t>
          </a:r>
          <a:endParaRPr lang="ru-RU" sz="1600" b="1" dirty="0"/>
        </a:p>
      </dgm:t>
    </dgm:pt>
    <dgm:pt modelId="{CB123C92-2946-4633-901A-B514F7686701}" type="parTrans" cxnId="{76349268-D35A-45FA-B88B-96A54F3A4423}">
      <dgm:prSet/>
      <dgm:spPr/>
      <dgm:t>
        <a:bodyPr/>
        <a:lstStyle/>
        <a:p>
          <a:endParaRPr lang="ru-RU"/>
        </a:p>
      </dgm:t>
    </dgm:pt>
    <dgm:pt modelId="{138F45C3-54BF-42CD-B610-97B26F3B9112}" type="sibTrans" cxnId="{76349268-D35A-45FA-B88B-96A54F3A4423}">
      <dgm:prSet/>
      <dgm:spPr/>
      <dgm:t>
        <a:bodyPr/>
        <a:lstStyle/>
        <a:p>
          <a:endParaRPr lang="ru-RU"/>
        </a:p>
      </dgm:t>
    </dgm:pt>
    <dgm:pt modelId="{7DA5B9B3-1BF8-46D5-AFA4-48200D45C4A0}">
      <dgm:prSet phldrT="[Текст]" custT="1"/>
      <dgm:spPr/>
      <dgm:t>
        <a:bodyPr/>
        <a:lstStyle/>
        <a:p>
          <a:r>
            <a:rPr lang="ru-RU" sz="1800" b="1" dirty="0" err="1" smtClean="0"/>
            <a:t>Логарифмлау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BDA553F6-BD70-48BA-BB8D-0AAFAC002EE5}" type="parTrans" cxnId="{45A17BF0-8999-451C-AAFD-B34DE75E6E6E}">
      <dgm:prSet/>
      <dgm:spPr/>
      <dgm:t>
        <a:bodyPr/>
        <a:lstStyle/>
        <a:p>
          <a:endParaRPr lang="ru-RU"/>
        </a:p>
      </dgm:t>
    </dgm:pt>
    <dgm:pt modelId="{91D2F241-B70A-4D0A-BFC5-BDE7C591BAB9}" type="sibTrans" cxnId="{45A17BF0-8999-451C-AAFD-B34DE75E6E6E}">
      <dgm:prSet/>
      <dgm:spPr/>
      <dgm:t>
        <a:bodyPr/>
        <a:lstStyle/>
        <a:p>
          <a:endParaRPr lang="ru-RU"/>
        </a:p>
      </dgm:t>
    </dgm:pt>
    <dgm:pt modelId="{B2081FB4-A2D4-48E7-BD61-64895C22FAC8}">
      <dgm:prSet phldrT="[Текст]" custT="1"/>
      <dgm:spPr/>
      <dgm:t>
        <a:bodyPr/>
        <a:lstStyle/>
        <a:p>
          <a:r>
            <a:rPr lang="ru-RU" sz="1800" b="1" dirty="0" err="1" smtClean="0"/>
            <a:t>Яңа үзгәрешле кертү</a:t>
          </a:r>
          <a:endParaRPr lang="ru-RU" sz="1800" b="1" dirty="0"/>
        </a:p>
      </dgm:t>
    </dgm:pt>
    <dgm:pt modelId="{188247C3-8653-480F-9C46-0C4433CDF2C8}" type="parTrans" cxnId="{88D66106-FF25-43AD-8078-D9451C604A85}">
      <dgm:prSet/>
      <dgm:spPr/>
      <dgm:t>
        <a:bodyPr/>
        <a:lstStyle/>
        <a:p>
          <a:endParaRPr lang="ru-RU"/>
        </a:p>
      </dgm:t>
    </dgm:pt>
    <dgm:pt modelId="{3ADBC434-BEDF-4087-A91F-5866461BFE93}" type="sibTrans" cxnId="{88D66106-FF25-43AD-8078-D9451C604A85}">
      <dgm:prSet/>
      <dgm:spPr/>
      <dgm:t>
        <a:bodyPr/>
        <a:lstStyle/>
        <a:p>
          <a:endParaRPr lang="ru-RU"/>
        </a:p>
      </dgm:t>
    </dgm:pt>
    <dgm:pt modelId="{E50DACC8-30D6-4A97-B86D-2C67EACB77A0}">
      <dgm:prSet phldrT="[Текст]" custT="1"/>
      <dgm:spPr/>
      <dgm:t>
        <a:bodyPr/>
        <a:lstStyle/>
        <a:p>
          <a:r>
            <a:rPr lang="ru-RU" sz="1800" b="1" dirty="0" smtClean="0"/>
            <a:t>Башка </a:t>
          </a:r>
          <a:r>
            <a:rPr lang="ru-RU" sz="1800" b="1" dirty="0" err="1" smtClean="0"/>
            <a:t>нигезгә күчү</a:t>
          </a:r>
          <a:endParaRPr lang="ru-RU" sz="1800" b="1" dirty="0"/>
        </a:p>
      </dgm:t>
    </dgm:pt>
    <dgm:pt modelId="{C93DAF94-D777-4321-B8D1-0B223F533ADA}" type="parTrans" cxnId="{B10B431A-545C-4E6F-84A1-78C38233623E}">
      <dgm:prSet/>
      <dgm:spPr/>
      <dgm:t>
        <a:bodyPr/>
        <a:lstStyle/>
        <a:p>
          <a:endParaRPr lang="ru-RU"/>
        </a:p>
      </dgm:t>
    </dgm:pt>
    <dgm:pt modelId="{027D297E-4544-4B8B-B29C-6B7A2C762E63}" type="sibTrans" cxnId="{B10B431A-545C-4E6F-84A1-78C38233623E}">
      <dgm:prSet/>
      <dgm:spPr/>
      <dgm:t>
        <a:bodyPr/>
        <a:lstStyle/>
        <a:p>
          <a:endParaRPr lang="ru-RU"/>
        </a:p>
      </dgm:t>
    </dgm:pt>
    <dgm:pt modelId="{C5066FBE-5EC3-4BA7-95D7-3D1B60541BA8}" type="pres">
      <dgm:prSet presAssocID="{495C377B-8D71-4474-96F9-83A98133563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6E6D5C-6AD9-4DEB-88D6-6A1B981C7FB5}" type="pres">
      <dgm:prSet presAssocID="{8CBE079F-F972-4CF2-917F-3BDBA940B74D}" presName="centerShape" presStyleLbl="node0" presStyleIdx="0" presStyleCnt="1" custScaleX="202459"/>
      <dgm:spPr/>
      <dgm:t>
        <a:bodyPr/>
        <a:lstStyle/>
        <a:p>
          <a:endParaRPr lang="ru-RU"/>
        </a:p>
      </dgm:t>
    </dgm:pt>
    <dgm:pt modelId="{5BF70625-0248-46AC-8C05-F169C19971B7}" type="pres">
      <dgm:prSet presAssocID="{CC6C7EEB-DFC3-4B6D-958B-C5727A06803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89F9147F-528B-4E24-99E3-6058E3C87E45}" type="pres">
      <dgm:prSet presAssocID="{CC6C7EEB-DFC3-4B6D-958B-C5727A06803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54D7894-F969-41F5-A18C-B621FA8D03AF}" type="pres">
      <dgm:prSet presAssocID="{1E696A6C-9100-412C-989C-FE3CB1D9CEC1}" presName="node" presStyleLbl="node1" presStyleIdx="0" presStyleCnt="6" custScaleX="151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0F2F1-CD70-4A0A-88CA-663AB55F32C8}" type="pres">
      <dgm:prSet presAssocID="{205C39F0-CBBB-46D4-8650-ADCBC6FF65EA}" presName="parTrans" presStyleLbl="sibTrans2D1" presStyleIdx="1" presStyleCnt="6"/>
      <dgm:spPr/>
      <dgm:t>
        <a:bodyPr/>
        <a:lstStyle/>
        <a:p>
          <a:endParaRPr lang="ru-RU"/>
        </a:p>
      </dgm:t>
    </dgm:pt>
    <dgm:pt modelId="{C5860F19-0220-406D-A80A-5E60EF6FD204}" type="pres">
      <dgm:prSet presAssocID="{205C39F0-CBBB-46D4-8650-ADCBC6FF65EA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54199A5-2369-4C2B-9D4A-0F514AAFB525}" type="pres">
      <dgm:prSet presAssocID="{782499CA-A702-4BC6-9534-1089140CE12C}" presName="node" presStyleLbl="node1" presStyleIdx="1" presStyleCnt="6" custScaleX="129069" custRadScaleRad="140668" custRadScaleInc="34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DEE0C-DF77-48BD-9C49-2FA2658173B4}" type="pres">
      <dgm:prSet presAssocID="{CB123C92-2946-4633-901A-B514F7686701}" presName="parTrans" presStyleLbl="sibTrans2D1" presStyleIdx="2" presStyleCnt="6"/>
      <dgm:spPr/>
      <dgm:t>
        <a:bodyPr/>
        <a:lstStyle/>
        <a:p>
          <a:endParaRPr lang="ru-RU"/>
        </a:p>
      </dgm:t>
    </dgm:pt>
    <dgm:pt modelId="{7C86CFE3-BD3B-428F-AFD7-83916070D194}" type="pres">
      <dgm:prSet presAssocID="{CB123C92-2946-4633-901A-B514F7686701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9A825A62-B884-43F0-B50D-60D4FA984705}" type="pres">
      <dgm:prSet presAssocID="{849E3274-D875-430B-A042-041FAD6F1B3C}" presName="node" presStyleLbl="node1" presStyleIdx="2" presStyleCnt="6" custScaleX="152594" custRadScaleRad="138005" custRadScaleInc="-29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442D1-562B-4A5A-82BF-E33CBB5239BE}" type="pres">
      <dgm:prSet presAssocID="{BDA553F6-BD70-48BA-BB8D-0AAFAC002EE5}" presName="parTrans" presStyleLbl="sibTrans2D1" presStyleIdx="3" presStyleCnt="6"/>
      <dgm:spPr/>
      <dgm:t>
        <a:bodyPr/>
        <a:lstStyle/>
        <a:p>
          <a:endParaRPr lang="ru-RU"/>
        </a:p>
      </dgm:t>
    </dgm:pt>
    <dgm:pt modelId="{68FD1C92-8111-4F8F-8CB8-E62D3EACC581}" type="pres">
      <dgm:prSet presAssocID="{BDA553F6-BD70-48BA-BB8D-0AAFAC002EE5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842EAA6A-F644-4792-8851-B3ADC3984A2A}" type="pres">
      <dgm:prSet presAssocID="{7DA5B9B3-1BF8-46D5-AFA4-48200D45C4A0}" presName="node" presStyleLbl="node1" presStyleIdx="3" presStyleCnt="6" custScaleX="145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57B9A-C482-4F09-A965-0093465EEC54}" type="pres">
      <dgm:prSet presAssocID="{188247C3-8653-480F-9C46-0C4433CDF2C8}" presName="parTrans" presStyleLbl="sibTrans2D1" presStyleIdx="4" presStyleCnt="6"/>
      <dgm:spPr/>
      <dgm:t>
        <a:bodyPr/>
        <a:lstStyle/>
        <a:p>
          <a:endParaRPr lang="ru-RU"/>
        </a:p>
      </dgm:t>
    </dgm:pt>
    <dgm:pt modelId="{A2CFBC64-139D-4A61-BDFC-492272F77407}" type="pres">
      <dgm:prSet presAssocID="{188247C3-8653-480F-9C46-0C4433CDF2C8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10DD192-689E-485E-90A7-F8062327AC5F}" type="pres">
      <dgm:prSet presAssocID="{B2081FB4-A2D4-48E7-BD61-64895C22FAC8}" presName="node" presStyleLbl="node1" presStyleIdx="4" presStyleCnt="6" custScaleX="145084" custRadScaleRad="133363" custRadScaleInc="27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9EF73-5834-455C-A7BE-8F60000EC569}" type="pres">
      <dgm:prSet presAssocID="{C93DAF94-D777-4321-B8D1-0B223F533ADA}" presName="parTrans" presStyleLbl="sibTrans2D1" presStyleIdx="5" presStyleCnt="6"/>
      <dgm:spPr/>
      <dgm:t>
        <a:bodyPr/>
        <a:lstStyle/>
        <a:p>
          <a:endParaRPr lang="ru-RU"/>
        </a:p>
      </dgm:t>
    </dgm:pt>
    <dgm:pt modelId="{89040644-075B-40CC-B393-37A026C83952}" type="pres">
      <dgm:prSet presAssocID="{C93DAF94-D777-4321-B8D1-0B223F533ADA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D13E100-1DF6-47E6-AAB9-29451DA4B027}" type="pres">
      <dgm:prSet presAssocID="{E50DACC8-30D6-4A97-B86D-2C67EACB77A0}" presName="node" presStyleLbl="node1" presStyleIdx="5" presStyleCnt="6" custScaleX="147527" custRadScaleRad="129741" custRadScaleInc="-23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3C9692-CBDC-4693-912E-E885096BBC4B}" type="presOf" srcId="{188247C3-8653-480F-9C46-0C4433CDF2C8}" destId="{A2CFBC64-139D-4A61-BDFC-492272F77407}" srcOrd="1" destOrd="0" presId="urn:microsoft.com/office/officeart/2005/8/layout/radial5"/>
    <dgm:cxn modelId="{ED4B9F05-B454-479B-85A0-1516CC666E54}" type="presOf" srcId="{188247C3-8653-480F-9C46-0C4433CDF2C8}" destId="{24C57B9A-C482-4F09-A965-0093465EEC54}" srcOrd="0" destOrd="0" presId="urn:microsoft.com/office/officeart/2005/8/layout/radial5"/>
    <dgm:cxn modelId="{1247230B-FD7E-44EE-B903-BA3DAA4F3D87}" type="presOf" srcId="{BDA553F6-BD70-48BA-BB8D-0AAFAC002EE5}" destId="{E1E442D1-562B-4A5A-82BF-E33CBB5239BE}" srcOrd="0" destOrd="0" presId="urn:microsoft.com/office/officeart/2005/8/layout/radial5"/>
    <dgm:cxn modelId="{53B9E2B3-6E43-414A-9CD6-F50AD79B1685}" type="presOf" srcId="{849E3274-D875-430B-A042-041FAD6F1B3C}" destId="{9A825A62-B884-43F0-B50D-60D4FA984705}" srcOrd="0" destOrd="0" presId="urn:microsoft.com/office/officeart/2005/8/layout/radial5"/>
    <dgm:cxn modelId="{93AD1113-BC8B-4F18-A5B3-5C30FED1950F}" type="presOf" srcId="{B2081FB4-A2D4-48E7-BD61-64895C22FAC8}" destId="{610DD192-689E-485E-90A7-F8062327AC5F}" srcOrd="0" destOrd="0" presId="urn:microsoft.com/office/officeart/2005/8/layout/radial5"/>
    <dgm:cxn modelId="{9225915E-2898-430C-BAB8-80658EF18D1C}" srcId="{495C377B-8D71-4474-96F9-83A98133563E}" destId="{8CBE079F-F972-4CF2-917F-3BDBA940B74D}" srcOrd="0" destOrd="0" parTransId="{8CA3AE3B-0396-4233-807A-0E0EC89CA5D8}" sibTransId="{65E157ED-44CA-4AF9-99F9-880B5B8829F5}"/>
    <dgm:cxn modelId="{45A17BF0-8999-451C-AAFD-B34DE75E6E6E}" srcId="{8CBE079F-F972-4CF2-917F-3BDBA940B74D}" destId="{7DA5B9B3-1BF8-46D5-AFA4-48200D45C4A0}" srcOrd="3" destOrd="0" parTransId="{BDA553F6-BD70-48BA-BB8D-0AAFAC002EE5}" sibTransId="{91D2F241-B70A-4D0A-BFC5-BDE7C591BAB9}"/>
    <dgm:cxn modelId="{E43343CF-C310-4147-BFEC-AEC5E68F0696}" type="presOf" srcId="{205C39F0-CBBB-46D4-8650-ADCBC6FF65EA}" destId="{C5860F19-0220-406D-A80A-5E60EF6FD204}" srcOrd="1" destOrd="0" presId="urn:microsoft.com/office/officeart/2005/8/layout/radial5"/>
    <dgm:cxn modelId="{D209F315-C574-4A55-9938-3573EA077577}" type="presOf" srcId="{495C377B-8D71-4474-96F9-83A98133563E}" destId="{C5066FBE-5EC3-4BA7-95D7-3D1B60541BA8}" srcOrd="0" destOrd="0" presId="urn:microsoft.com/office/officeart/2005/8/layout/radial5"/>
    <dgm:cxn modelId="{301C8625-09F7-4AEC-AB70-214FB28BC6F8}" type="presOf" srcId="{1E696A6C-9100-412C-989C-FE3CB1D9CEC1}" destId="{054D7894-F969-41F5-A18C-B621FA8D03AF}" srcOrd="0" destOrd="0" presId="urn:microsoft.com/office/officeart/2005/8/layout/radial5"/>
    <dgm:cxn modelId="{61F1A99D-4FA6-4B90-BC7B-C4F556AA1B26}" type="presOf" srcId="{BDA553F6-BD70-48BA-BB8D-0AAFAC002EE5}" destId="{68FD1C92-8111-4F8F-8CB8-E62D3EACC581}" srcOrd="1" destOrd="0" presId="urn:microsoft.com/office/officeart/2005/8/layout/radial5"/>
    <dgm:cxn modelId="{88D66106-FF25-43AD-8078-D9451C604A85}" srcId="{8CBE079F-F972-4CF2-917F-3BDBA940B74D}" destId="{B2081FB4-A2D4-48E7-BD61-64895C22FAC8}" srcOrd="4" destOrd="0" parTransId="{188247C3-8653-480F-9C46-0C4433CDF2C8}" sibTransId="{3ADBC434-BEDF-4087-A91F-5866461BFE93}"/>
    <dgm:cxn modelId="{0373B104-D7A1-4485-8223-EFCE19C89112}" type="presOf" srcId="{782499CA-A702-4BC6-9534-1089140CE12C}" destId="{A54199A5-2369-4C2B-9D4A-0F514AAFB525}" srcOrd="0" destOrd="0" presId="urn:microsoft.com/office/officeart/2005/8/layout/radial5"/>
    <dgm:cxn modelId="{5DED2B79-560C-4E44-9CD2-2EF9D45D42EB}" type="presOf" srcId="{CC6C7EEB-DFC3-4B6D-958B-C5727A068036}" destId="{89F9147F-528B-4E24-99E3-6058E3C87E45}" srcOrd="1" destOrd="0" presId="urn:microsoft.com/office/officeart/2005/8/layout/radial5"/>
    <dgm:cxn modelId="{103665A5-6832-4850-9A53-DC3FFE35BD18}" type="presOf" srcId="{CC6C7EEB-DFC3-4B6D-958B-C5727A068036}" destId="{5BF70625-0248-46AC-8C05-F169C19971B7}" srcOrd="0" destOrd="0" presId="urn:microsoft.com/office/officeart/2005/8/layout/radial5"/>
    <dgm:cxn modelId="{FFFD62E6-45F0-445D-8EC2-D05237F5A9EA}" srcId="{8CBE079F-F972-4CF2-917F-3BDBA940B74D}" destId="{1E696A6C-9100-412C-989C-FE3CB1D9CEC1}" srcOrd="0" destOrd="0" parTransId="{CC6C7EEB-DFC3-4B6D-958B-C5727A068036}" sibTransId="{7C1113E2-947B-4367-A431-B179651C94C4}"/>
    <dgm:cxn modelId="{78A7D453-4406-42E2-B9D9-8AFB69344407}" srcId="{8CBE079F-F972-4CF2-917F-3BDBA940B74D}" destId="{782499CA-A702-4BC6-9534-1089140CE12C}" srcOrd="1" destOrd="0" parTransId="{205C39F0-CBBB-46D4-8650-ADCBC6FF65EA}" sibTransId="{6F07AE95-E912-4E3C-8EA8-3D30A41605C6}"/>
    <dgm:cxn modelId="{348DB223-6F71-4C68-9261-ED6F797BBDCB}" type="presOf" srcId="{205C39F0-CBBB-46D4-8650-ADCBC6FF65EA}" destId="{EB70F2F1-CD70-4A0A-88CA-663AB55F32C8}" srcOrd="0" destOrd="0" presId="urn:microsoft.com/office/officeart/2005/8/layout/radial5"/>
    <dgm:cxn modelId="{B10B431A-545C-4E6F-84A1-78C38233623E}" srcId="{8CBE079F-F972-4CF2-917F-3BDBA940B74D}" destId="{E50DACC8-30D6-4A97-B86D-2C67EACB77A0}" srcOrd="5" destOrd="0" parTransId="{C93DAF94-D777-4321-B8D1-0B223F533ADA}" sibTransId="{027D297E-4544-4B8B-B29C-6B7A2C762E63}"/>
    <dgm:cxn modelId="{D885F270-FD64-4A74-9133-6DEE84CD7ADF}" type="presOf" srcId="{C93DAF94-D777-4321-B8D1-0B223F533ADA}" destId="{A8A9EF73-5834-455C-A7BE-8F60000EC569}" srcOrd="0" destOrd="0" presId="urn:microsoft.com/office/officeart/2005/8/layout/radial5"/>
    <dgm:cxn modelId="{76349268-D35A-45FA-B88B-96A54F3A4423}" srcId="{8CBE079F-F972-4CF2-917F-3BDBA940B74D}" destId="{849E3274-D875-430B-A042-041FAD6F1B3C}" srcOrd="2" destOrd="0" parTransId="{CB123C92-2946-4633-901A-B514F7686701}" sibTransId="{138F45C3-54BF-42CD-B610-97B26F3B9112}"/>
    <dgm:cxn modelId="{D7A4680E-73A2-4E41-B27C-DF562A80E370}" type="presOf" srcId="{CB123C92-2946-4633-901A-B514F7686701}" destId="{7C86CFE3-BD3B-428F-AFD7-83916070D194}" srcOrd="1" destOrd="0" presId="urn:microsoft.com/office/officeart/2005/8/layout/radial5"/>
    <dgm:cxn modelId="{21B032F6-08DA-477A-B5DF-A6D777506D7E}" type="presOf" srcId="{7DA5B9B3-1BF8-46D5-AFA4-48200D45C4A0}" destId="{842EAA6A-F644-4792-8851-B3ADC3984A2A}" srcOrd="0" destOrd="0" presId="urn:microsoft.com/office/officeart/2005/8/layout/radial5"/>
    <dgm:cxn modelId="{DD6A0A2F-464B-4F0F-8731-78D8D9585054}" type="presOf" srcId="{E50DACC8-30D6-4A97-B86D-2C67EACB77A0}" destId="{4D13E100-1DF6-47E6-AAB9-29451DA4B027}" srcOrd="0" destOrd="0" presId="urn:microsoft.com/office/officeart/2005/8/layout/radial5"/>
    <dgm:cxn modelId="{DB793865-0EC2-43A6-9BC6-4A1A5817BF86}" type="presOf" srcId="{CB123C92-2946-4633-901A-B514F7686701}" destId="{609DEE0C-DF77-48BD-9C49-2FA2658173B4}" srcOrd="0" destOrd="0" presId="urn:microsoft.com/office/officeart/2005/8/layout/radial5"/>
    <dgm:cxn modelId="{8D0D44B8-B84A-40E1-9B73-5A31CCA5F0D3}" type="presOf" srcId="{8CBE079F-F972-4CF2-917F-3BDBA940B74D}" destId="{A56E6D5C-6AD9-4DEB-88D6-6A1B981C7FB5}" srcOrd="0" destOrd="0" presId="urn:microsoft.com/office/officeart/2005/8/layout/radial5"/>
    <dgm:cxn modelId="{057C2742-A54E-4FC6-B9F8-1F08D6B230F1}" type="presOf" srcId="{C93DAF94-D777-4321-B8D1-0B223F533ADA}" destId="{89040644-075B-40CC-B393-37A026C83952}" srcOrd="1" destOrd="0" presId="urn:microsoft.com/office/officeart/2005/8/layout/radial5"/>
    <dgm:cxn modelId="{2656E57F-72E7-425B-823A-FB9B0FFCF909}" type="presParOf" srcId="{C5066FBE-5EC3-4BA7-95D7-3D1B60541BA8}" destId="{A56E6D5C-6AD9-4DEB-88D6-6A1B981C7FB5}" srcOrd="0" destOrd="0" presId="urn:microsoft.com/office/officeart/2005/8/layout/radial5"/>
    <dgm:cxn modelId="{0013527A-D8ED-43DB-825D-5F0FBF71B862}" type="presParOf" srcId="{C5066FBE-5EC3-4BA7-95D7-3D1B60541BA8}" destId="{5BF70625-0248-46AC-8C05-F169C19971B7}" srcOrd="1" destOrd="0" presId="urn:microsoft.com/office/officeart/2005/8/layout/radial5"/>
    <dgm:cxn modelId="{68F1565B-699E-4A1E-82C1-C2B1B3392AB9}" type="presParOf" srcId="{5BF70625-0248-46AC-8C05-F169C19971B7}" destId="{89F9147F-528B-4E24-99E3-6058E3C87E45}" srcOrd="0" destOrd="0" presId="urn:microsoft.com/office/officeart/2005/8/layout/radial5"/>
    <dgm:cxn modelId="{C5F0A823-E677-4FEC-B739-D5031469141D}" type="presParOf" srcId="{C5066FBE-5EC3-4BA7-95D7-3D1B60541BA8}" destId="{054D7894-F969-41F5-A18C-B621FA8D03AF}" srcOrd="2" destOrd="0" presId="urn:microsoft.com/office/officeart/2005/8/layout/radial5"/>
    <dgm:cxn modelId="{B032C460-37B2-4E50-9DCB-26AF4D92246F}" type="presParOf" srcId="{C5066FBE-5EC3-4BA7-95D7-3D1B60541BA8}" destId="{EB70F2F1-CD70-4A0A-88CA-663AB55F32C8}" srcOrd="3" destOrd="0" presId="urn:microsoft.com/office/officeart/2005/8/layout/radial5"/>
    <dgm:cxn modelId="{3557BCE7-C06C-4EFA-815C-64C2FC519D20}" type="presParOf" srcId="{EB70F2F1-CD70-4A0A-88CA-663AB55F32C8}" destId="{C5860F19-0220-406D-A80A-5E60EF6FD204}" srcOrd="0" destOrd="0" presId="urn:microsoft.com/office/officeart/2005/8/layout/radial5"/>
    <dgm:cxn modelId="{2B239E2E-5282-4D92-BD7D-AF18E35AED06}" type="presParOf" srcId="{C5066FBE-5EC3-4BA7-95D7-3D1B60541BA8}" destId="{A54199A5-2369-4C2B-9D4A-0F514AAFB525}" srcOrd="4" destOrd="0" presId="urn:microsoft.com/office/officeart/2005/8/layout/radial5"/>
    <dgm:cxn modelId="{3AB70C4E-1850-420F-83FE-8F86AEDC4D53}" type="presParOf" srcId="{C5066FBE-5EC3-4BA7-95D7-3D1B60541BA8}" destId="{609DEE0C-DF77-48BD-9C49-2FA2658173B4}" srcOrd="5" destOrd="0" presId="urn:microsoft.com/office/officeart/2005/8/layout/radial5"/>
    <dgm:cxn modelId="{2CEF3DCA-705C-4C44-AA66-627E64321021}" type="presParOf" srcId="{609DEE0C-DF77-48BD-9C49-2FA2658173B4}" destId="{7C86CFE3-BD3B-428F-AFD7-83916070D194}" srcOrd="0" destOrd="0" presId="urn:microsoft.com/office/officeart/2005/8/layout/radial5"/>
    <dgm:cxn modelId="{5A962C5E-9222-4DDA-BD6D-331C899A8B09}" type="presParOf" srcId="{C5066FBE-5EC3-4BA7-95D7-3D1B60541BA8}" destId="{9A825A62-B884-43F0-B50D-60D4FA984705}" srcOrd="6" destOrd="0" presId="urn:microsoft.com/office/officeart/2005/8/layout/radial5"/>
    <dgm:cxn modelId="{6CD719B0-2B67-4CC0-B9D9-4B77FF163968}" type="presParOf" srcId="{C5066FBE-5EC3-4BA7-95D7-3D1B60541BA8}" destId="{E1E442D1-562B-4A5A-82BF-E33CBB5239BE}" srcOrd="7" destOrd="0" presId="urn:microsoft.com/office/officeart/2005/8/layout/radial5"/>
    <dgm:cxn modelId="{51144FC5-F0BF-4066-8C59-D9E6A0642D3C}" type="presParOf" srcId="{E1E442D1-562B-4A5A-82BF-E33CBB5239BE}" destId="{68FD1C92-8111-4F8F-8CB8-E62D3EACC581}" srcOrd="0" destOrd="0" presId="urn:microsoft.com/office/officeart/2005/8/layout/radial5"/>
    <dgm:cxn modelId="{C521E868-283D-4E5B-9EFD-DCA6FB92FB70}" type="presParOf" srcId="{C5066FBE-5EC3-4BA7-95D7-3D1B60541BA8}" destId="{842EAA6A-F644-4792-8851-B3ADC3984A2A}" srcOrd="8" destOrd="0" presId="urn:microsoft.com/office/officeart/2005/8/layout/radial5"/>
    <dgm:cxn modelId="{E6AEB240-B1B5-47BD-B815-886C0943A9C4}" type="presParOf" srcId="{C5066FBE-5EC3-4BA7-95D7-3D1B60541BA8}" destId="{24C57B9A-C482-4F09-A965-0093465EEC54}" srcOrd="9" destOrd="0" presId="urn:microsoft.com/office/officeart/2005/8/layout/radial5"/>
    <dgm:cxn modelId="{C2C38093-6FB0-4DC1-BF59-F4DF6CCDE00F}" type="presParOf" srcId="{24C57B9A-C482-4F09-A965-0093465EEC54}" destId="{A2CFBC64-139D-4A61-BDFC-492272F77407}" srcOrd="0" destOrd="0" presId="urn:microsoft.com/office/officeart/2005/8/layout/radial5"/>
    <dgm:cxn modelId="{F2ADB877-AF35-40E7-A93C-A66AE1C68C8A}" type="presParOf" srcId="{C5066FBE-5EC3-4BA7-95D7-3D1B60541BA8}" destId="{610DD192-689E-485E-90A7-F8062327AC5F}" srcOrd="10" destOrd="0" presId="urn:microsoft.com/office/officeart/2005/8/layout/radial5"/>
    <dgm:cxn modelId="{B1F508B3-0D8C-4603-9F4C-EF05A3B56F05}" type="presParOf" srcId="{C5066FBE-5EC3-4BA7-95D7-3D1B60541BA8}" destId="{A8A9EF73-5834-455C-A7BE-8F60000EC569}" srcOrd="11" destOrd="0" presId="urn:microsoft.com/office/officeart/2005/8/layout/radial5"/>
    <dgm:cxn modelId="{82FD4D2F-945F-429D-B499-4BCA7C6CB71A}" type="presParOf" srcId="{A8A9EF73-5834-455C-A7BE-8F60000EC569}" destId="{89040644-075B-40CC-B393-37A026C83952}" srcOrd="0" destOrd="0" presId="urn:microsoft.com/office/officeart/2005/8/layout/radial5"/>
    <dgm:cxn modelId="{99255976-1EAF-48EF-9B11-F1BAD7E86798}" type="presParOf" srcId="{C5066FBE-5EC3-4BA7-95D7-3D1B60541BA8}" destId="{4D13E100-1DF6-47E6-AAB9-29451DA4B027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7.wmf"/><Relationship Id="rId2" Type="http://schemas.openxmlformats.org/officeDocument/2006/relationships/image" Target="../media/image53.wmf"/><Relationship Id="rId1" Type="http://schemas.openxmlformats.org/officeDocument/2006/relationships/image" Target="../media/image48.wmf"/><Relationship Id="rId6" Type="http://schemas.openxmlformats.org/officeDocument/2006/relationships/image" Target="../media/image56.wmf"/><Relationship Id="rId5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F7220-1129-429C-9D54-0B7754C45731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DB208-285D-413D-B09C-1B473360DB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Показать замена переменных в уравнении (тренинг)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F752E-27E1-44F3-8276-D110084F2F2D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4945-E4EC-4928-865F-98CC42BB9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4DE5-20E7-4566-9C8C-41B94E927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4AD06-5496-4332-9A38-4A9461B16BA9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CD1D3-791B-4000-8A65-BB78E931A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E41A21-D9B5-411B-AF57-2E3DC71C8B23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4EAD9F-488C-42F5-B2FF-EA0DDDD028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3" r:id="rId14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8.gif"/><Relationship Id="rId5" Type="http://schemas.openxmlformats.org/officeDocument/2006/relationships/image" Target="file:///D:\data\articles\50\5058\505804\img418.gif" TargetMode="External"/><Relationship Id="rId4" Type="http://schemas.openxmlformats.org/officeDocument/2006/relationships/image" Target="../media/image67.png"/><Relationship Id="rId9" Type="http://schemas.openxmlformats.org/officeDocument/2006/relationships/hyperlink" Target="&#1084;&#1072;&#1090;&#1077;&#1084;&#1072;&#1090;&#1080;&#1082;&#1072;%20&#1083;&#1086;&#1075;&#1072;&#1088;&#1080;&#1092;&#1084;&#1099;.pp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7958166" cy="285751"/>
          </a:xfrm>
        </p:spPr>
        <p:txBody>
          <a:bodyPr>
            <a:normAutofit fontScale="90000"/>
          </a:bodyPr>
          <a:lstStyle/>
          <a:p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tt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28604"/>
            <a:ext cx="728667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r>
              <a:rPr lang="tt-RU" sz="5400" b="1" dirty="0" smtClean="0">
                <a:solidFill>
                  <a:schemeClr val="tx2">
                    <a:lumMod val="75000"/>
                  </a:schemeClr>
                </a:solidFill>
              </a:rPr>
              <a:t>Тема:Логарифмик тигезләмәләр һәм тигезсезлекләр чишү юллары. БДИга әзерлек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42875"/>
            <a:ext cx="7934325" cy="12747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4.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Логарифмлау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5195888"/>
          </a:xfrm>
        </p:spPr>
        <p:txBody>
          <a:bodyPr/>
          <a:lstStyle/>
          <a:p>
            <a:pPr marL="87313" indent="-4763">
              <a:buNone/>
            </a:pPr>
            <a:r>
              <a:rPr lang="tt-RU" sz="3200" b="1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30000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3200" b="1" i="1" baseline="30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10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Билгеләнү өлкәсе: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≠ 1. 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Тигезләмәнең 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кисәген дә  нигезе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буенча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логарифмлыйбыз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10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lg10,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1,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±1,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димәк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10;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–1,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0,1.</a:t>
            </a:r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Ике тамыр да билгеләнү өлкәсенә керә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Җавап: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0,1.</a:t>
            </a:r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8001025" cy="8572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5.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Яңа үзгәрешле кертү 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юлы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1000125" y="1285875"/>
            <a:ext cx="7934325" cy="4962525"/>
          </a:xfrm>
        </p:spPr>
        <p:txBody>
          <a:bodyPr/>
          <a:lstStyle/>
          <a:p>
            <a:pPr marL="87313" indent="-4763" eaLnBrk="1" hangingPunct="1">
              <a:buFont typeface="Wingdings 2" pitchFamily="18" charset="2"/>
              <a:buNone/>
            </a:pPr>
            <a:endParaRPr lang="ru-RU" dirty="0" smtClean="0"/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Билгеләнү өлкәсе:           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Яңа үзгәрешле кертик: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моннан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marL="87313" indent="-4763" eaLnBrk="1" hangingPunct="1">
              <a:buFont typeface="Wingdings 2" pitchFamily="18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eaLnBrk="1" hangingPunct="1">
              <a:buFont typeface="Wingdings 2" pitchFamily="18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Тигезл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әмәнең ике тамыры да билгеләнү өлкәсенә керә.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Җавап: 4;  8.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2214546" y="1071546"/>
          <a:ext cx="4297560" cy="642942"/>
        </p:xfrm>
        <a:graphic>
          <a:graphicData uri="http://schemas.openxmlformats.org/presentationml/2006/ole">
            <p:oleObj spid="_x0000_s79874" name="Формула" r:id="rId4" imgW="1612800" imgH="2412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030663" y="1778000"/>
          <a:ext cx="869950" cy="436563"/>
        </p:xfrm>
        <a:graphic>
          <a:graphicData uri="http://schemas.openxmlformats.org/presentationml/2006/ole">
            <p:oleObj spid="_x0000_s79875" name="Формула" r:id="rId5" imgW="393480" imgH="1774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572000" y="2268761"/>
          <a:ext cx="1500198" cy="520477"/>
        </p:xfrm>
        <a:graphic>
          <a:graphicData uri="http://schemas.openxmlformats.org/presentationml/2006/ole">
            <p:oleObj spid="_x0000_s79876" name="Формула" r:id="rId6" imgW="622080" imgH="21564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214414" y="2643182"/>
          <a:ext cx="2476500" cy="571500"/>
        </p:xfrm>
        <a:graphic>
          <a:graphicData uri="http://schemas.openxmlformats.org/presentationml/2006/ole">
            <p:oleObj spid="_x0000_s79877" name="Формула" r:id="rId7" imgW="990360" imgH="22860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214414" y="3429000"/>
          <a:ext cx="1529614" cy="500066"/>
        </p:xfrm>
        <a:graphic>
          <a:graphicData uri="http://schemas.openxmlformats.org/presentationml/2006/ole">
            <p:oleObj spid="_x0000_s79878" name="Формула" r:id="rId8" imgW="660240" imgH="2156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4924987" y="2786058"/>
          <a:ext cx="2029679" cy="500066"/>
        </p:xfrm>
        <a:graphic>
          <a:graphicData uri="http://schemas.openxmlformats.org/presentationml/2006/ole">
            <p:oleObj spid="_x0000_s79879" name="Формула" r:id="rId9" imgW="876240" imgH="21564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2928925" y="3500438"/>
          <a:ext cx="852791" cy="440150"/>
        </p:xfrm>
        <a:graphic>
          <a:graphicData uri="http://schemas.openxmlformats.org/presentationml/2006/ole">
            <p:oleObj spid="_x0000_s79880" name="Формула" r:id="rId10" imgW="393480" imgH="20304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142976" y="4000504"/>
          <a:ext cx="1794354" cy="500066"/>
        </p:xfrm>
        <a:graphic>
          <a:graphicData uri="http://schemas.openxmlformats.org/presentationml/2006/ole">
            <p:oleObj spid="_x0000_s79881" name="Формула" r:id="rId11" imgW="774360" imgH="2156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3214677" y="4000504"/>
          <a:ext cx="3556025" cy="500066"/>
        </p:xfrm>
        <a:graphic>
          <a:graphicData uri="http://schemas.openxmlformats.org/presentationml/2006/ole">
            <p:oleObj spid="_x0000_s79882" name="Формула" r:id="rId12" imgW="1625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142875"/>
            <a:ext cx="843441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6.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Яңа нигезгә күчү 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юлы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05854" cy="5000639"/>
          </a:xfrm>
        </p:spPr>
        <p:txBody>
          <a:bodyPr/>
          <a:lstStyle/>
          <a:p>
            <a:pPr marL="87313" indent="-4763" eaLnBrk="1" hangingPunct="1">
              <a:buFont typeface="Wingdings 2" pitchFamily="18" charset="2"/>
              <a:buNone/>
            </a:pPr>
            <a:endParaRPr lang="ru-RU" dirty="0" smtClean="0"/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Яңа нигезгә күчү формуласын кулланып язабыз:</a:t>
            </a:r>
          </a:p>
          <a:p>
            <a:pPr marL="87313" indent="-4763" eaLnBrk="1" hangingPunct="1">
              <a:buFont typeface="Wingdings 2" pitchFamily="18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8134" name="Rectangle 3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8137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8140" name="Rectangle 9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8143" name="Rectangle 12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4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814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8148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4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8151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15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928661" y="1214422"/>
          <a:ext cx="4643471" cy="558392"/>
        </p:xfrm>
        <a:graphic>
          <a:graphicData uri="http://schemas.openxmlformats.org/presentationml/2006/ole">
            <p:oleObj spid="_x0000_s80898" name="Формула" r:id="rId3" imgW="2006280" imgH="24120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14348" y="1714488"/>
            <a:ext cx="2579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Билгеләнү өлкәсе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2571736" y="1785926"/>
          <a:ext cx="6072230" cy="857256"/>
        </p:xfrm>
        <a:graphic>
          <a:graphicData uri="http://schemas.openxmlformats.org/presentationml/2006/ole">
            <p:oleObj spid="_x0000_s80899" name="Формула" r:id="rId4" imgW="2184120" imgH="45720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785786" y="2928934"/>
          <a:ext cx="3286148" cy="3136778"/>
        </p:xfrm>
        <a:graphic>
          <a:graphicData uri="http://schemas.openxmlformats.org/presentationml/2006/ole">
            <p:oleObj spid="_x0000_s80900" name="Формула" r:id="rId5" imgW="1955520" imgH="18666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143240" y="5572140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-13 саны билгеләнү өлкәсенә керми.</a:t>
            </a:r>
          </a:p>
          <a:p>
            <a:endParaRPr lang="tt-RU" dirty="0" smtClean="0"/>
          </a:p>
          <a:p>
            <a:r>
              <a:rPr lang="tt-RU" dirty="0" smtClean="0"/>
              <a:t>Җавап:  х=13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Логарифмик тигезсезлекләр:</a:t>
            </a:r>
            <a:br>
              <a:rPr lang="tt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928662" y="1285860"/>
          <a:ext cx="6096000" cy="1690688"/>
        </p:xfrm>
        <a:graphic>
          <a:graphicData uri="http://schemas.openxmlformats.org/presentationml/2006/ole">
            <p:oleObj spid="_x0000_s107521" name="Формула" r:id="rId3" imgW="2565360" imgH="7110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3674085"/>
          <a:ext cx="5929354" cy="1643781"/>
        </p:xfrm>
        <a:graphic>
          <a:graphicData uri="http://schemas.openxmlformats.org/presentationml/2006/ole">
            <p:oleObj spid="_x0000_s107522" name="Формула" r:id="rId4" imgW="256536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 bwMode="auto">
          <a:xfrm>
            <a:off x="1644650" y="357166"/>
            <a:ext cx="7499350" cy="6334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endParaRPr lang="ru-RU" sz="3900" dirty="0" smtClean="0">
              <a:effectLst/>
              <a:latin typeface="Arial" charset="0"/>
            </a:endParaRPr>
          </a:p>
        </p:txBody>
      </p:sp>
      <p:sp>
        <p:nvSpPr>
          <p:cNvPr id="19462" name="Rectangle 3"/>
          <p:cNvSpPr>
            <a:spLocks noGrp="1"/>
          </p:cNvSpPr>
          <p:nvPr>
            <p:ph type="body" sz="half" idx="1"/>
          </p:nvPr>
        </p:nvSpPr>
        <p:spPr>
          <a:xfrm>
            <a:off x="714348" y="1412875"/>
            <a:ext cx="7643866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latin typeface="Arial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>
              <a:latin typeface="Arial" charset="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825625" y="3578225"/>
          <a:ext cx="477838" cy="995363"/>
        </p:xfrm>
        <a:graphic>
          <a:graphicData uri="http://schemas.openxmlformats.org/presentationml/2006/ole">
            <p:oleObj spid="_x0000_s75778" name="Формула" r:id="rId3" imgW="152280" imgH="317160" progId="Equation.3">
              <p:embed/>
            </p:oleObj>
          </a:graphicData>
        </a:graphic>
      </p:graphicFrame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459" name="Object 8"/>
          <p:cNvGraphicFramePr>
            <a:graphicFrameLocks noChangeAspect="1"/>
          </p:cNvGraphicFramePr>
          <p:nvPr/>
        </p:nvGraphicFramePr>
        <p:xfrm>
          <a:off x="1358900" y="2962275"/>
          <a:ext cx="5694363" cy="2027238"/>
        </p:xfrm>
        <a:graphic>
          <a:graphicData uri="http://schemas.openxmlformats.org/presentationml/2006/ole">
            <p:oleObj spid="_x0000_s75779" name="Формула" r:id="rId4" imgW="4343400" imgH="1777680" progId="Equation.3">
              <p:embed/>
            </p:oleObj>
          </a:graphicData>
        </a:graphic>
      </p:graphicFrame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1547813" y="2781300"/>
            <a:ext cx="4535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/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7" name="Rectangle 14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8" name="Rectangle 16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9" name="Rectangle 18"/>
          <p:cNvSpPr>
            <a:spLocks noChangeArrowheads="1"/>
          </p:cNvSpPr>
          <p:nvPr/>
        </p:nvSpPr>
        <p:spPr bwMode="auto">
          <a:xfrm>
            <a:off x="0" y="2614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14348" y="357167"/>
          <a:ext cx="6643734" cy="1738083"/>
        </p:xfrm>
        <a:graphic>
          <a:graphicData uri="http://schemas.openxmlformats.org/presentationml/2006/ole">
            <p:oleObj spid="_x0000_s75780" name="Формула" r:id="rId5" imgW="990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005788" cy="1274786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sz="4400" b="1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400" b="1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sz="4400" b="1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4400" b="1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lvl="1"/>
            <a:endParaRPr lang="ru-RU" sz="4400" dirty="0" smtClean="0"/>
          </a:p>
          <a:p>
            <a:pPr lvl="1"/>
            <a:endParaRPr lang="ru-RU" sz="4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ChangeAspect="1"/>
          </p:cNvGraphicFramePr>
          <p:nvPr>
            <p:ph sz="half" idx="2"/>
          </p:nvPr>
        </p:nvGraphicFramePr>
        <p:xfrm>
          <a:off x="857224" y="1071546"/>
          <a:ext cx="6215106" cy="5307282"/>
        </p:xfrm>
        <a:graphic>
          <a:graphicData uri="http://schemas.openxmlformats.org/presentationml/2006/ole">
            <p:oleObj spid="_x0000_s115714" name="Формула" r:id="rId3" imgW="113004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35100" y="571480"/>
            <a:ext cx="6994552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sz="5400" baseline="-25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 &lt;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sz="5400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sz="half" idx="2"/>
          </p:nvPr>
        </p:nvGraphicFramePr>
        <p:xfrm>
          <a:off x="1357313" y="2252663"/>
          <a:ext cx="6503987" cy="3876675"/>
        </p:xfrm>
        <a:graphic>
          <a:graphicData uri="http://schemas.openxmlformats.org/presentationml/2006/ole">
            <p:oleObj spid="_x0000_s114689" name="Формула" r:id="rId3" imgW="191736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56" y="522031"/>
            <a:ext cx="7740860" cy="58056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214950"/>
            <a:ext cx="7429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В7,В11,В12,В15,С1,С3</a:t>
            </a:r>
            <a:r>
              <a:rPr lang="ru-RU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9" y="428604"/>
            <a:ext cx="7011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Имтиханда</a:t>
            </a:r>
            <a:endParaRPr lang="ru-RU" sz="5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логарифмнар</a:t>
            </a:r>
            <a:endParaRPr lang="ru-RU" sz="5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738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None/>
            </a:pPr>
            <a:endParaRPr lang="ru-RU" sz="2800" dirty="0" smtClean="0"/>
          </a:p>
          <a:p>
            <a:pPr eaLnBrk="1" hangingPunct="1">
              <a:buFont typeface="Arial" charset="0"/>
              <a:buNone/>
            </a:pPr>
            <a:endParaRPr lang="ru-RU" sz="2800" dirty="0" smtClean="0"/>
          </a:p>
          <a:p>
            <a:pPr eaLnBrk="1" hangingPunct="1">
              <a:buFont typeface="Arial" charset="0"/>
              <a:buNone/>
            </a:pPr>
            <a:endParaRPr lang="ru-RU" sz="2800" dirty="0" smtClean="0"/>
          </a:p>
          <a:p>
            <a:pPr eaLnBrk="1" hangingPunct="1">
              <a:buFont typeface="Arial" charset="0"/>
              <a:buNone/>
            </a:pPr>
            <a:endParaRPr lang="tt-RU" sz="2800" dirty="0" smtClean="0"/>
          </a:p>
          <a:p>
            <a:pPr eaLnBrk="1" hangingPunct="1">
              <a:buFont typeface="Arial" charset="0"/>
              <a:buNone/>
            </a:pPr>
            <a:endParaRPr lang="tt-RU" sz="2800" dirty="0" smtClean="0"/>
          </a:p>
          <a:p>
            <a:pPr eaLnBrk="1" hangingPunct="1">
              <a:buFont typeface="Arial" charset="0"/>
              <a:buNone/>
            </a:pPr>
            <a:r>
              <a:rPr lang="tt-RU" sz="2800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928662" y="357166"/>
            <a:ext cx="865187" cy="7921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smtClean="0"/>
              <a:t>В7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438934"/>
            <a:ext cx="628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prstClr val="black"/>
                </a:solidFill>
              </a:rPr>
              <a:t>Иң гади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</a:rPr>
              <a:t>логарифмик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</a:rPr>
              <a:t>тигезләмәләр.</a:t>
            </a:r>
            <a:endParaRPr lang="ru-RU" dirty="0"/>
          </a:p>
        </p:txBody>
      </p:sp>
      <p:graphicFrame>
        <p:nvGraphicFramePr>
          <p:cNvPr id="18" name="Содержимое 17"/>
          <p:cNvGraphicFramePr>
            <a:graphicFrameLocks noChangeAspect="1"/>
          </p:cNvGraphicFramePr>
          <p:nvPr>
            <p:ph sz="quarter" idx="3"/>
          </p:nvPr>
        </p:nvGraphicFramePr>
        <p:xfrm>
          <a:off x="500063" y="2066925"/>
          <a:ext cx="2857500" cy="639763"/>
        </p:xfrm>
        <a:graphic>
          <a:graphicData uri="http://schemas.openxmlformats.org/presentationml/2006/ole">
            <p:oleObj spid="_x0000_s111617" name="Формула" r:id="rId3" imgW="965160" imgH="215640" progId="Equation.3">
              <p:embed/>
            </p:oleObj>
          </a:graphicData>
        </a:graphic>
      </p:graphicFrame>
      <p:graphicFrame>
        <p:nvGraphicFramePr>
          <p:cNvPr id="20" name="Содержимое 19"/>
          <p:cNvGraphicFramePr>
            <a:graphicFrameLocks noChangeAspect="1"/>
          </p:cNvGraphicFramePr>
          <p:nvPr>
            <p:ph sz="quarter" idx="2"/>
          </p:nvPr>
        </p:nvGraphicFramePr>
        <p:xfrm>
          <a:off x="4143375" y="1708150"/>
          <a:ext cx="4552950" cy="582613"/>
        </p:xfrm>
        <a:graphic>
          <a:graphicData uri="http://schemas.openxmlformats.org/presentationml/2006/ole">
            <p:oleObj spid="_x0000_s111618" name="Формула" r:id="rId4" imgW="1688760" imgH="21564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713163" y="3203575"/>
          <a:ext cx="2287587" cy="633413"/>
        </p:xfrm>
        <a:graphic>
          <a:graphicData uri="http://schemas.openxmlformats.org/presentationml/2006/ole">
            <p:oleObj spid="_x0000_s111619" name="Формула" r:id="rId5" imgW="825480" imgH="228600" progId="Equation.3">
              <p:embed/>
            </p:oleObj>
          </a:graphicData>
        </a:graphic>
      </p:graphicFrame>
      <p:graphicFrame>
        <p:nvGraphicFramePr>
          <p:cNvPr id="111621" name="Содержимое 17"/>
          <p:cNvGraphicFramePr>
            <a:graphicFrameLocks noChangeAspect="1"/>
          </p:cNvGraphicFramePr>
          <p:nvPr/>
        </p:nvGraphicFramePr>
        <p:xfrm>
          <a:off x="571500" y="4357688"/>
          <a:ext cx="3302000" cy="571500"/>
        </p:xfrm>
        <a:graphic>
          <a:graphicData uri="http://schemas.openxmlformats.org/presentationml/2006/ole">
            <p:oleObj spid="_x0000_s111621" name="Формула" r:id="rId6" imgW="1320480" imgH="22860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5786438" y="4329113"/>
          <a:ext cx="2357437" cy="614362"/>
        </p:xfrm>
        <a:graphic>
          <a:graphicData uri="http://schemas.openxmlformats.org/presentationml/2006/ole">
            <p:oleObj spid="_x0000_s111624" name="Формула" r:id="rId7" imgW="876240" imgH="228600" progId="Equation.3">
              <p:embed/>
            </p:oleObj>
          </a:graphicData>
        </a:graphic>
      </p:graphicFrame>
      <p:graphicFrame>
        <p:nvGraphicFramePr>
          <p:cNvPr id="111625" name="Object 3"/>
          <p:cNvGraphicFramePr>
            <a:graphicFrameLocks noChangeAspect="1"/>
          </p:cNvGraphicFramePr>
          <p:nvPr/>
        </p:nvGraphicFramePr>
        <p:xfrm>
          <a:off x="4102100" y="5662613"/>
          <a:ext cx="2152650" cy="546100"/>
        </p:xfrm>
        <a:graphic>
          <a:graphicData uri="http://schemas.openxmlformats.org/presentationml/2006/ole">
            <p:oleObj spid="_x0000_s111625" name="Формула" r:id="rId8" imgW="799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Oval 10"/>
          <p:cNvSpPr>
            <a:spLocks noChangeArrowheads="1"/>
          </p:cNvSpPr>
          <p:nvPr/>
        </p:nvSpPr>
        <p:spPr bwMode="auto">
          <a:xfrm>
            <a:off x="500035" y="571481"/>
            <a:ext cx="928694" cy="785817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 smtClean="0"/>
              <a:t>В11</a:t>
            </a:r>
            <a:endParaRPr lang="ru-RU" sz="3600" dirty="0"/>
          </a:p>
        </p:txBody>
      </p:sp>
      <p:sp>
        <p:nvSpPr>
          <p:cNvPr id="2069" name="Text Box 15"/>
          <p:cNvSpPr txBox="1">
            <a:spLocks noChangeArrowheads="1"/>
          </p:cNvSpPr>
          <p:nvPr/>
        </p:nvSpPr>
        <p:spPr bwMode="auto">
          <a:xfrm>
            <a:off x="1643042" y="428604"/>
            <a:ext cx="62151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Санлы , хәрефле логарифмик аңлатмаларның рәвешен үзгәртү.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Рисунок 148" descr="http://reshuege.ru/formula/b5/b5ee978546c38a1be1eca8e1ad00f50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067550"/>
            <a:ext cx="714375" cy="190500"/>
          </a:xfrm>
          <a:prstGeom prst="rect">
            <a:avLst/>
          </a:prstGeom>
          <a:noFill/>
        </p:spPr>
      </p:pic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45720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22860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22860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22860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22860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22860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22860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22860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22860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22860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228600" y="3657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228600" y="3924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228600" y="4324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228600" y="455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228600" y="474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228600" y="501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228600" y="520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0" y="539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0" y="563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0" y="582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0" y="617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0" y="647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0" y="666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7" name="Rectangle 61"/>
          <p:cNvSpPr>
            <a:spLocks noChangeArrowheads="1"/>
          </p:cNvSpPr>
          <p:nvPr/>
        </p:nvSpPr>
        <p:spPr bwMode="auto">
          <a:xfrm>
            <a:off x="0" y="706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0" y="725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" name="Содержимое 64"/>
          <p:cNvGraphicFramePr>
            <a:graphicFrameLocks noChangeAspect="1"/>
          </p:cNvGraphicFramePr>
          <p:nvPr>
            <p:ph sz="quarter" idx="1"/>
          </p:nvPr>
        </p:nvGraphicFramePr>
        <p:xfrm>
          <a:off x="500034" y="1571611"/>
          <a:ext cx="1214446" cy="3981649"/>
        </p:xfrm>
        <a:graphic>
          <a:graphicData uri="http://schemas.openxmlformats.org/presentationml/2006/ole">
            <p:oleObj spid="_x0000_s110596" name="Формула" r:id="rId4" imgW="634680" imgH="2082600" progId="Equation.3">
              <p:embed/>
            </p:oleObj>
          </a:graphicData>
        </a:graphic>
      </p:graphicFrame>
      <p:graphicFrame>
        <p:nvGraphicFramePr>
          <p:cNvPr id="66" name="Объект 65"/>
          <p:cNvGraphicFramePr>
            <a:graphicFrameLocks noChangeAspect="1"/>
          </p:cNvGraphicFramePr>
          <p:nvPr/>
        </p:nvGraphicFramePr>
        <p:xfrm>
          <a:off x="2357422" y="1500174"/>
          <a:ext cx="1601337" cy="3286148"/>
        </p:xfrm>
        <a:graphic>
          <a:graphicData uri="http://schemas.openxmlformats.org/presentationml/2006/ole">
            <p:oleObj spid="_x0000_s110597" name="Формула" r:id="rId5" imgW="660240" imgH="1866600" progId="Equation.3">
              <p:embed/>
            </p:oleObj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/>
        </p:nvGraphicFramePr>
        <p:xfrm>
          <a:off x="6000760" y="1500174"/>
          <a:ext cx="2362363" cy="4357718"/>
        </p:xfrm>
        <a:graphic>
          <a:graphicData uri="http://schemas.openxmlformats.org/presentationml/2006/ole">
            <p:oleObj spid="_x0000_s110598" name="Формула" r:id="rId6" imgW="1231560" imgH="2273040" progId="Equation.3">
              <p:embed/>
            </p:oleObj>
          </a:graphicData>
        </a:graphic>
      </p:graphicFrame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2928938" y="5207000"/>
          <a:ext cx="2541587" cy="1481138"/>
        </p:xfrm>
        <a:graphic>
          <a:graphicData uri="http://schemas.openxmlformats.org/presentationml/2006/ole">
            <p:oleObj spid="_x0000_s110599" name="Формула" r:id="rId7" imgW="16128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4400" b="1" dirty="0" smtClean="0">
                <a:solidFill>
                  <a:schemeClr val="accent3">
                    <a:lumMod val="50000"/>
                  </a:schemeClr>
                </a:solidFill>
              </a:rPr>
              <a:t>Логарифмнар баскычы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8582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Р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ефлексия.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ын  киңәшләр.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әтиҗә ясау.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 моны булдырам!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изкультминутка.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мтиханда логарифмнар.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ациональ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эзлик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ңлатып чишик.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амәлләрне</a:t>
            </a:r>
            <a:r>
              <a:rPr kumimoji="0" lang="tt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эшлик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тып калыйк.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әкин...    </a:t>
            </a:r>
            <a:endParaRPr kumimoji="0" lang="tt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/>
          </p:cNvSpPr>
          <p:nvPr>
            <p:ph type="body" sz="half" idx="1"/>
          </p:nvPr>
        </p:nvSpPr>
        <p:spPr>
          <a:xfrm>
            <a:off x="285719" y="1142984"/>
            <a:ext cx="8607455" cy="5588016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ru-RU" sz="2400" dirty="0" smtClean="0"/>
              <a:t>Емкость высоковольтного конденсатора в телевизоре  </a:t>
            </a:r>
          </a:p>
          <a:p>
            <a:pPr eaLnBrk="1" hangingPunct="1">
              <a:buFont typeface="Arial" charset="0"/>
              <a:buNone/>
            </a:pPr>
            <a:r>
              <a:rPr lang="ru-RU" sz="2400" dirty="0" smtClean="0"/>
              <a:t>                        Ф. Параллельно с конденсатором подключен резистор с сопротивлением                      Ом. Во время работы телевизора напряжение на конденсаторе                  кВ </a:t>
            </a:r>
          </a:p>
          <a:p>
            <a:pPr eaLnBrk="1" hangingPunct="1">
              <a:buFont typeface="Arial" charset="0"/>
              <a:buNone/>
            </a:pPr>
            <a:r>
              <a:rPr lang="ru-RU" sz="2400" dirty="0" smtClean="0"/>
              <a:t>     После выключения телевизора напряжение на конденсаторе убывает до значения </a:t>
            </a:r>
            <a:r>
              <a:rPr lang="ru-RU" sz="2400" i="1" dirty="0" smtClean="0"/>
              <a:t>U</a:t>
            </a:r>
            <a:r>
              <a:rPr lang="ru-RU" sz="2400" dirty="0" smtClean="0"/>
              <a:t> (кВ) за время, </a:t>
            </a:r>
          </a:p>
          <a:p>
            <a:pPr eaLnBrk="1" hangingPunct="1">
              <a:buFont typeface="Arial" charset="0"/>
              <a:buNone/>
            </a:pPr>
            <a:r>
              <a:rPr lang="ru-RU" sz="2400" dirty="0" smtClean="0"/>
              <a:t>     определяемое выражением                                    (с), где         </a:t>
            </a:r>
          </a:p>
          <a:p>
            <a:pPr eaLnBrk="1" hangingPunct="1">
              <a:buFont typeface="Arial" charset="0"/>
              <a:buNone/>
            </a:pPr>
            <a:r>
              <a:rPr lang="ru-RU" sz="2400" dirty="0" smtClean="0"/>
              <a:t>                             — постоянная. Определите (в киловольтах), </a:t>
            </a:r>
            <a:r>
              <a:rPr lang="ru-RU" sz="2400" u="sng" dirty="0" smtClean="0"/>
              <a:t>наибольшее возможное напряжение</a:t>
            </a:r>
            <a:r>
              <a:rPr lang="ru-RU" sz="2400" dirty="0" smtClean="0"/>
              <a:t> на конденсаторе, если после выключения телевизора прошло не менее 28 с?</a:t>
            </a:r>
          </a:p>
        </p:txBody>
      </p:sp>
      <p:sp>
        <p:nvSpPr>
          <p:cNvPr id="5137" name="Oval 11"/>
          <p:cNvSpPr>
            <a:spLocks noChangeArrowheads="1"/>
          </p:cNvSpPr>
          <p:nvPr/>
        </p:nvSpPr>
        <p:spPr bwMode="auto">
          <a:xfrm>
            <a:off x="357158" y="214290"/>
            <a:ext cx="865187" cy="79216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 smtClean="0"/>
              <a:t>В12</a:t>
            </a:r>
            <a:endParaRPr lang="ru-RU" sz="3200" dirty="0"/>
          </a:p>
        </p:txBody>
      </p:sp>
      <p:graphicFrame>
        <p:nvGraphicFramePr>
          <p:cNvPr id="5122" name="Object 28"/>
          <p:cNvGraphicFramePr>
            <a:graphicFrameLocks noChangeAspect="1"/>
          </p:cNvGraphicFramePr>
          <p:nvPr/>
        </p:nvGraphicFramePr>
        <p:xfrm>
          <a:off x="5214942" y="3857628"/>
          <a:ext cx="1800225" cy="690563"/>
        </p:xfrm>
        <a:graphic>
          <a:graphicData uri="http://schemas.openxmlformats.org/presentationml/2006/ole">
            <p:oleObj spid="_x0000_s7170" name="Формула" r:id="rId3" imgW="1028520" imgH="393480" progId="Equation.3">
              <p:embed/>
            </p:oleObj>
          </a:graphicData>
        </a:graphic>
      </p:graphicFrame>
      <p:graphicFrame>
        <p:nvGraphicFramePr>
          <p:cNvPr id="5123" name="Object 29"/>
          <p:cNvGraphicFramePr>
            <a:graphicFrameLocks noChangeAspect="1"/>
          </p:cNvGraphicFramePr>
          <p:nvPr/>
        </p:nvGraphicFramePr>
        <p:xfrm>
          <a:off x="2857488" y="2714620"/>
          <a:ext cx="968375" cy="434975"/>
        </p:xfrm>
        <a:graphic>
          <a:graphicData uri="http://schemas.openxmlformats.org/presentationml/2006/ole">
            <p:oleObj spid="_x0000_s7171" name="Формула" r:id="rId4" imgW="507960" imgH="228600" progId="Equation.3">
              <p:embed/>
            </p:oleObj>
          </a:graphicData>
        </a:graphic>
      </p:graphicFrame>
      <p:graphicFrame>
        <p:nvGraphicFramePr>
          <p:cNvPr id="5124" name="Object 30"/>
          <p:cNvGraphicFramePr>
            <a:graphicFrameLocks noChangeAspect="1"/>
          </p:cNvGraphicFramePr>
          <p:nvPr/>
        </p:nvGraphicFramePr>
        <p:xfrm>
          <a:off x="6572264" y="2000240"/>
          <a:ext cx="1209675" cy="387350"/>
        </p:xfrm>
        <a:graphic>
          <a:graphicData uri="http://schemas.openxmlformats.org/presentationml/2006/ole">
            <p:oleObj spid="_x0000_s7172" name="Формула" r:id="rId5" imgW="634680" imgH="203040" progId="Equation.3">
              <p:embed/>
            </p:oleObj>
          </a:graphicData>
        </a:graphic>
      </p:graphicFrame>
      <p:graphicFrame>
        <p:nvGraphicFramePr>
          <p:cNvPr id="5125" name="Object 31"/>
          <p:cNvGraphicFramePr>
            <a:graphicFrameLocks noChangeAspect="1"/>
          </p:cNvGraphicFramePr>
          <p:nvPr/>
        </p:nvGraphicFramePr>
        <p:xfrm>
          <a:off x="642910" y="1643050"/>
          <a:ext cx="1306512" cy="387350"/>
        </p:xfrm>
        <a:graphic>
          <a:graphicData uri="http://schemas.openxmlformats.org/presentationml/2006/ole">
            <p:oleObj spid="_x0000_s7173" name="Формула" r:id="rId6" imgW="685800" imgH="203040" progId="Equation.3">
              <p:embed/>
            </p:oleObj>
          </a:graphicData>
        </a:graphic>
      </p:graphicFrame>
      <p:graphicFrame>
        <p:nvGraphicFramePr>
          <p:cNvPr id="5126" name="Object 40"/>
          <p:cNvGraphicFramePr>
            <a:graphicFrameLocks noChangeAspect="1"/>
          </p:cNvGraphicFramePr>
          <p:nvPr/>
        </p:nvGraphicFramePr>
        <p:xfrm>
          <a:off x="1214414" y="4429132"/>
          <a:ext cx="895350" cy="387350"/>
        </p:xfrm>
        <a:graphic>
          <a:graphicData uri="http://schemas.openxmlformats.org/presentationml/2006/ole">
            <p:oleObj spid="_x0000_s7174" name="Формула" r:id="rId7" imgW="46980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14480" y="28572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b="1" dirty="0" smtClean="0"/>
              <a:t>Мәс</a:t>
            </a:r>
            <a:r>
              <a:rPr lang="ru-RU" sz="2800" b="1" dirty="0" err="1" smtClean="0"/>
              <a:t>ь</a:t>
            </a:r>
            <a:r>
              <a:rPr lang="tt-RU" sz="2800" b="1" dirty="0" smtClean="0"/>
              <a:t>әләләр чишү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4071935" y="1000109"/>
          <a:ext cx="2428892" cy="931100"/>
        </p:xfrm>
        <a:graphic>
          <a:graphicData uri="http://schemas.openxmlformats.org/presentationml/2006/ole">
            <p:oleObj spid="_x0000_s8194" name="Формула" r:id="rId3" imgW="1028520" imgH="393480" progId="Equation.3">
              <p:embed/>
            </p:oleObj>
          </a:graphicData>
        </a:graphic>
      </p:graphicFrame>
      <p:graphicFrame>
        <p:nvGraphicFramePr>
          <p:cNvPr id="52240" name="Object 16"/>
          <p:cNvGraphicFramePr>
            <a:graphicFrameLocks noChangeAspect="1"/>
          </p:cNvGraphicFramePr>
          <p:nvPr/>
        </p:nvGraphicFramePr>
        <p:xfrm>
          <a:off x="571472" y="1428736"/>
          <a:ext cx="1331912" cy="434975"/>
        </p:xfrm>
        <a:graphic>
          <a:graphicData uri="http://schemas.openxmlformats.org/presentationml/2006/ole">
            <p:oleObj spid="_x0000_s8195" name="Формула" r:id="rId4" imgW="698400" imgH="228600" progId="Equation.3">
              <p:embed/>
            </p:oleObj>
          </a:graphicData>
        </a:graphic>
      </p:graphicFrame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571472" y="928670"/>
          <a:ext cx="1644650" cy="387350"/>
        </p:xfrm>
        <a:graphic>
          <a:graphicData uri="http://schemas.openxmlformats.org/presentationml/2006/ole">
            <p:oleObj spid="_x0000_s8196" name="Формула" r:id="rId5" imgW="863280" imgH="203040" progId="Equation.3">
              <p:embed/>
            </p:oleObj>
          </a:graphicData>
        </a:graphic>
      </p:graphicFrame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571472" y="1928802"/>
          <a:ext cx="1571625" cy="387350"/>
        </p:xfrm>
        <a:graphic>
          <a:graphicData uri="http://schemas.openxmlformats.org/presentationml/2006/ole">
            <p:oleObj spid="_x0000_s8197" name="Формула" r:id="rId6" imgW="825480" imgH="203040" progId="Equation.3">
              <p:embed/>
            </p:oleObj>
          </a:graphicData>
        </a:graphic>
      </p:graphicFrame>
      <p:graphicFrame>
        <p:nvGraphicFramePr>
          <p:cNvPr id="52243" name="Object 19"/>
          <p:cNvGraphicFramePr>
            <a:graphicFrameLocks noChangeAspect="1"/>
          </p:cNvGraphicFramePr>
          <p:nvPr/>
        </p:nvGraphicFramePr>
        <p:xfrm>
          <a:off x="642910" y="2428868"/>
          <a:ext cx="895350" cy="387350"/>
        </p:xfrm>
        <a:graphic>
          <a:graphicData uri="http://schemas.openxmlformats.org/presentationml/2006/ole">
            <p:oleObj spid="_x0000_s8198" name="Формула" r:id="rId7" imgW="469800" imgH="203040" progId="Equation.3">
              <p:embed/>
            </p:oleObj>
          </a:graphicData>
        </a:graphic>
      </p:graphicFrame>
      <p:graphicFrame>
        <p:nvGraphicFramePr>
          <p:cNvPr id="52246" name="Object 22"/>
          <p:cNvGraphicFramePr>
            <a:graphicFrameLocks noChangeAspect="1"/>
          </p:cNvGraphicFramePr>
          <p:nvPr>
            <p:ph sz="half" idx="4294967295"/>
          </p:nvPr>
        </p:nvGraphicFramePr>
        <p:xfrm>
          <a:off x="4000496" y="1857365"/>
          <a:ext cx="3857652" cy="861138"/>
        </p:xfrm>
        <a:graphic>
          <a:graphicData uri="http://schemas.openxmlformats.org/presentationml/2006/ole">
            <p:oleObj spid="_x0000_s8199" name="Формула" r:id="rId8" imgW="1765080" imgH="393480" progId="Equation.3">
              <p:embed/>
            </p:oleObj>
          </a:graphicData>
        </a:graphic>
      </p:graphicFrame>
      <p:sp>
        <p:nvSpPr>
          <p:cNvPr id="52248" name="Text Box 24"/>
          <p:cNvSpPr txBox="1">
            <a:spLocks noChangeArrowheads="1"/>
          </p:cNvSpPr>
          <p:nvPr/>
        </p:nvSpPr>
        <p:spPr bwMode="auto">
          <a:xfrm rot="10800000" flipV="1">
            <a:off x="500034" y="3254375"/>
            <a:ext cx="24288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en-GB" sz="2000" dirty="0"/>
              <a:t>t </a:t>
            </a:r>
            <a:r>
              <a:rPr lang="en-GB" sz="2000" dirty="0">
                <a:cs typeface="Arial" charset="0"/>
              </a:rPr>
              <a:t>≥</a:t>
            </a:r>
            <a:r>
              <a:rPr lang="ru-RU" sz="2000" dirty="0"/>
              <a:t> </a:t>
            </a:r>
            <a:r>
              <a:rPr lang="en-GB" sz="2000" dirty="0" smtClean="0"/>
              <a:t>28c</a:t>
            </a:r>
            <a:r>
              <a:rPr lang="tt-RU" sz="2000" dirty="0" smtClean="0"/>
              <a:t> булганда, </a:t>
            </a:r>
            <a:r>
              <a:rPr lang="en-GB" sz="2000" dirty="0" smtClean="0"/>
              <a:t>U</a:t>
            </a:r>
            <a:r>
              <a:rPr lang="en-US" sz="2000" dirty="0" smtClean="0"/>
              <a:t>max</a:t>
            </a:r>
            <a:r>
              <a:rPr lang="ru-RU" sz="2000" dirty="0" smtClean="0"/>
              <a:t> =?</a:t>
            </a:r>
            <a:r>
              <a:rPr lang="en-GB" sz="2000" dirty="0" smtClean="0"/>
              <a:t> </a:t>
            </a:r>
            <a:endParaRPr lang="ru-RU" sz="2000" dirty="0"/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3903663" y="5786453"/>
            <a:ext cx="225266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err="1" smtClean="0"/>
              <a:t>Җавап </a:t>
            </a:r>
            <a:r>
              <a:rPr lang="ru-RU" dirty="0"/>
              <a:t>: </a:t>
            </a:r>
            <a:r>
              <a:rPr lang="ru-RU" sz="3200" dirty="0"/>
              <a:t>6</a:t>
            </a:r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2643174" y="5357826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58" name="Oval 34"/>
          <p:cNvSpPr>
            <a:spLocks noChangeArrowheads="1"/>
          </p:cNvSpPr>
          <p:nvPr/>
        </p:nvSpPr>
        <p:spPr bwMode="auto">
          <a:xfrm>
            <a:off x="4357686" y="521495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4286248" y="5429264"/>
            <a:ext cx="357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0034" y="500042"/>
            <a:ext cx="250033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Бирелә:</a:t>
            </a:r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 smtClean="0"/>
          </a:p>
          <a:p>
            <a:r>
              <a:rPr lang="tt-RU" sz="2000" dirty="0" smtClean="0"/>
              <a:t>Табарга:</a:t>
            </a:r>
          </a:p>
          <a:p>
            <a:endParaRPr lang="tt-RU" sz="2000" dirty="0" smtClean="0"/>
          </a:p>
          <a:p>
            <a:endParaRPr lang="tt-RU" dirty="0" smtClean="0"/>
          </a:p>
          <a:p>
            <a:endParaRPr lang="tt-RU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929058" y="64291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Чиш</a:t>
            </a:r>
            <a:r>
              <a:rPr lang="tt-RU" dirty="0" smtClean="0"/>
              <a:t>ү:</a:t>
            </a:r>
          </a:p>
          <a:p>
            <a:endParaRPr lang="ru-RU" dirty="0"/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4214810" y="2714620"/>
          <a:ext cx="3429024" cy="2357454"/>
        </p:xfrm>
        <a:graphic>
          <a:graphicData uri="http://schemas.openxmlformats.org/presentationml/2006/ole">
            <p:oleObj spid="_x0000_s8202" name="Формула" r:id="rId9" imgW="1117440" imgH="1422360" progId="Equation.3">
              <p:embed/>
            </p:oleObj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2714612" y="5214950"/>
            <a:ext cx="164307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643042" y="2285992"/>
          <a:ext cx="2139171" cy="500066"/>
        </p:xfrm>
        <a:graphic>
          <a:graphicData uri="http://schemas.openxmlformats.org/presentationml/2006/ole">
            <p:oleObj spid="_x0000_s138242" name="Формула" r:id="rId3" imgW="977760" imgH="228600" progId="Equation.3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000495" y="2214554"/>
          <a:ext cx="2260359" cy="428628"/>
        </p:xfrm>
        <a:graphic>
          <a:graphicData uri="http://schemas.openxmlformats.org/presentationml/2006/ole">
            <p:oleObj spid="_x0000_s138243" name="Формула" r:id="rId4" imgW="622080" imgH="2030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785917" y="3643314"/>
          <a:ext cx="1964559" cy="571504"/>
        </p:xfrm>
        <a:graphic>
          <a:graphicData uri="http://schemas.openxmlformats.org/presentationml/2006/ole">
            <p:oleObj spid="_x0000_s138244" name="Формула" r:id="rId5" imgW="68580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357686" y="3688470"/>
          <a:ext cx="1439374" cy="454910"/>
        </p:xfrm>
        <a:graphic>
          <a:graphicData uri="http://schemas.openxmlformats.org/presentationml/2006/ole">
            <p:oleObj spid="_x0000_s138245" name="Формула" r:id="rId6" imgW="53316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852" y="357166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15. </a:t>
            </a:r>
            <a:r>
              <a:rPr lang="ru-RU" sz="2800" dirty="0" err="1" smtClean="0"/>
              <a:t>Би</a:t>
            </a:r>
            <a:r>
              <a:rPr lang="tt-RU" sz="2800" dirty="0" smtClean="0"/>
              <a:t>релгән аралыкта </a:t>
            </a:r>
            <a:r>
              <a:rPr lang="ru-RU" sz="2800" dirty="0" err="1" smtClean="0"/>
              <a:t>функцияне</a:t>
            </a:r>
            <a:r>
              <a:rPr lang="tt-RU" sz="2800" dirty="0" smtClean="0"/>
              <a:t>ң иң зур (иң кечкенә) кыйммәтен табарга.  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800" b="1" dirty="0" smtClean="0"/>
              <a:t>С1. </a:t>
            </a:r>
            <a:r>
              <a:rPr lang="ru-RU" sz="2800" b="1" dirty="0" err="1" smtClean="0"/>
              <a:t>Логарифмик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тигезл</a:t>
            </a:r>
            <a:r>
              <a:rPr lang="tt-RU" sz="2800" b="1" dirty="0" smtClean="0"/>
              <a:t>әмәләр.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57224" y="1357298"/>
          <a:ext cx="6643734" cy="1214446"/>
        </p:xfrm>
        <a:graphic>
          <a:graphicData uri="http://schemas.openxmlformats.org/presentationml/2006/ole">
            <p:oleObj spid="_x0000_s132097" name="Формула" r:id="rId3" imgW="2361960" imgH="431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1" y="3071810"/>
          <a:ext cx="6600871" cy="785818"/>
        </p:xfrm>
        <a:graphic>
          <a:graphicData uri="http://schemas.openxmlformats.org/presentationml/2006/ole">
            <p:oleObj spid="_x0000_s132098" name="Формула" r:id="rId4" imgW="21333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C3</a:t>
            </a:r>
            <a:r>
              <a:rPr lang="tt-RU" sz="3200" b="1" dirty="0" smtClean="0"/>
              <a:t>. Логарифмик тигезсезлекләр, логарифмик тигезсезлекләр кергән системалар.</a:t>
            </a:r>
            <a:endParaRPr lang="ru-RU" sz="3200" b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785786" y="2071677"/>
          <a:ext cx="4214842" cy="1324665"/>
        </p:xfrm>
        <a:graphic>
          <a:graphicData uri="http://schemas.openxmlformats.org/presentationml/2006/ole">
            <p:oleObj spid="_x0000_s134146" name="Формула" r:id="rId3" imgW="1777680" imgH="55872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57224" y="3714751"/>
          <a:ext cx="4143404" cy="1968117"/>
        </p:xfrm>
        <a:graphic>
          <a:graphicData uri="http://schemas.openxmlformats.org/presentationml/2006/ole">
            <p:oleObj spid="_x0000_s134148" name="Формула" r:id="rId4" imgW="203184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:\data\articles\50\5058\505804\img418.gif"/>
          <p:cNvPicPr>
            <a:picLocks noChangeAspect="1" noChangeArrowheads="1"/>
          </p:cNvPicPr>
          <p:nvPr/>
        </p:nvPicPr>
        <p:blipFill>
          <a:blip r:embed="rId4" r:link="rId5"/>
          <a:srcRect l="2609" r="74783" b="4440"/>
          <a:stretch>
            <a:fillRect/>
          </a:stretch>
        </p:blipFill>
        <p:spPr bwMode="auto">
          <a:xfrm>
            <a:off x="2000250" y="1285875"/>
            <a:ext cx="4572000" cy="4572000"/>
          </a:xfrm>
          <a:prstGeom prst="rect">
            <a:avLst/>
          </a:prstGeom>
          <a:solidFill>
            <a:srgbClr val="00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1071563" y="0"/>
            <a:ext cx="7162800" cy="2705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tt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Дәрес тәмам.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99FF"/>
                  </a:gs>
                  <a:gs pos="100000">
                    <a:srgbClr val="0000FF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pic>
        <p:nvPicPr>
          <p:cNvPr id="8198" name="Picture 3" descr="MOVINGB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3" y="5895975"/>
            <a:ext cx="8551862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 descr="18m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8" y="1214438"/>
            <a:ext cx="2808287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6572250" y="1428750"/>
          <a:ext cx="2209800" cy="538163"/>
        </p:xfrm>
        <a:graphic>
          <a:graphicData uri="http://schemas.openxmlformats.org/presentationml/2006/ole">
            <p:oleObj spid="_x0000_s81922" name="Формула" r:id="rId8" imgW="939600" imgH="228600" progId="Equation.3">
              <p:embed/>
            </p:oleObj>
          </a:graphicData>
        </a:graphic>
      </p:graphicFrame>
      <p:sp>
        <p:nvSpPr>
          <p:cNvPr id="8200" name="AutoShape 11">
            <a:hlinkClick r:id="rId9" action="ppaction://hlinkpres?slideindex=1&amp;slidetitle=Немного о логарифмах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1081087" cy="2159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071678"/>
            <a:ext cx="5572125" cy="463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789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571744"/>
            <a:ext cx="52863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789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357562"/>
            <a:ext cx="380047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790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500174"/>
            <a:ext cx="16256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7904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428736"/>
            <a:ext cx="157162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5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7907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857628"/>
            <a:ext cx="56705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7910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643446"/>
            <a:ext cx="48355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1" name="Rectangle 2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Логарифмнарны</a:t>
            </a:r>
            <a:r>
              <a:rPr lang="tt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ң үзлекләре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57290" y="564357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857224" y="5429264"/>
          <a:ext cx="2881313" cy="1155700"/>
        </p:xfrm>
        <a:graphic>
          <a:graphicData uri="http://schemas.openxmlformats.org/presentationml/2006/ole">
            <p:oleObj spid="_x0000_s77826" name="Формула" r:id="rId10" imgW="634680" imgH="26640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857620" y="5857892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400" dirty="0" smtClean="0"/>
              <a:t>(Төп логарифмик бердәйлек)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err="1" smtClean="0"/>
              <a:t>Логарифмик</a:t>
            </a:r>
            <a:r>
              <a:rPr lang="ru-RU" dirty="0" smtClean="0"/>
              <a:t> </a:t>
            </a:r>
            <a:r>
              <a:rPr lang="ru-RU" dirty="0" err="1" smtClean="0"/>
              <a:t>функциянең графигы</a:t>
            </a:r>
            <a:endParaRPr lang="ru-RU" dirty="0" smtClean="0"/>
          </a:p>
        </p:txBody>
      </p:sp>
      <p:pic>
        <p:nvPicPr>
          <p:cNvPr id="10252" name="Picture 12" descr="38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844675"/>
            <a:ext cx="3384550" cy="2647950"/>
          </a:xfrm>
          <a:noFill/>
        </p:spPr>
      </p:pic>
      <p:pic>
        <p:nvPicPr>
          <p:cNvPr id="10254" name="Picture 14" descr="38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6463" y="1844675"/>
            <a:ext cx="3384550" cy="26495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Гамәлләрне эшләгез: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14942" y="1600200"/>
            <a:ext cx="2712906" cy="45720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tt-RU" sz="4000" dirty="0" smtClean="0"/>
              <a:t>45</a:t>
            </a:r>
          </a:p>
          <a:p>
            <a:pPr marL="457200" indent="-457200">
              <a:buAutoNum type="arabicParenR"/>
            </a:pPr>
            <a:r>
              <a:rPr lang="tt-RU" sz="4000" dirty="0" smtClean="0"/>
              <a:t>2,5</a:t>
            </a:r>
          </a:p>
          <a:p>
            <a:pPr marL="457200" indent="-457200">
              <a:buAutoNum type="arabicParenR"/>
            </a:pPr>
            <a:r>
              <a:rPr lang="tt-RU" sz="4000" dirty="0" smtClean="0"/>
              <a:t>24</a:t>
            </a:r>
          </a:p>
          <a:p>
            <a:pPr marL="457200" indent="-457200">
              <a:buAutoNum type="arabicParenR"/>
            </a:pPr>
            <a:r>
              <a:rPr lang="tt-RU" sz="4000" dirty="0" smtClean="0"/>
              <a:t>22</a:t>
            </a:r>
          </a:p>
          <a:p>
            <a:pPr marL="457200" indent="-457200">
              <a:buAutoNum type="arabicParenR"/>
            </a:pPr>
            <a:r>
              <a:rPr lang="tt-RU" sz="4000" dirty="0" smtClean="0"/>
              <a:t>5</a:t>
            </a:r>
          </a:p>
          <a:p>
            <a:pPr marL="457200" indent="-457200">
              <a:buAutoNum type="arabicParenR"/>
            </a:pPr>
            <a:r>
              <a:rPr lang="tt-RU" sz="4000" dirty="0" smtClean="0"/>
              <a:t>0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sz="quarter" idx="1"/>
          </p:nvPr>
        </p:nvGraphicFramePr>
        <p:xfrm>
          <a:off x="357158" y="1500174"/>
          <a:ext cx="3929088" cy="4686892"/>
        </p:xfrm>
        <a:graphic>
          <a:graphicData uri="http://schemas.openxmlformats.org/presentationml/2006/ole">
            <p:oleObj spid="_x0000_s119810" name="Формула" r:id="rId3" imgW="1384200" imgH="165096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05854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2">
                    <a:satMod val="130000"/>
                  </a:schemeClr>
                </a:solidFill>
              </a:rPr>
              <a:t>Логарифмик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satMod val="130000"/>
                  </a:schemeClr>
                </a:solidFill>
              </a:rPr>
              <a:t>тигезләмәләр чишү юллары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47800"/>
          <a:ext cx="850109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862887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900" b="1" dirty="0" smtClean="0">
                <a:solidFill>
                  <a:schemeClr val="tx2">
                    <a:satMod val="130000"/>
                  </a:schemeClr>
                </a:solidFill>
              </a:rPr>
              <a:t>1. Логарифм </a:t>
            </a:r>
            <a:r>
              <a:rPr lang="ru-RU" sz="3900" b="1" dirty="0" err="1" smtClean="0">
                <a:solidFill>
                  <a:schemeClr val="tx2">
                    <a:satMod val="130000"/>
                  </a:schemeClr>
                </a:solidFill>
              </a:rPr>
              <a:t>билгеләмәсен кулланып</a:t>
            </a:r>
            <a:r>
              <a:rPr lang="ru-RU" sz="39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900" b="1" dirty="0" err="1" smtClean="0">
                <a:solidFill>
                  <a:schemeClr val="tx2">
                    <a:satMod val="130000"/>
                  </a:schemeClr>
                </a:solidFill>
              </a:rPr>
              <a:t>чишү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928688" y="1447800"/>
            <a:ext cx="8005762" cy="4800600"/>
          </a:xfrm>
        </p:spPr>
        <p:txBody>
          <a:bodyPr/>
          <a:lstStyle/>
          <a:p>
            <a:pPr marL="87313" indent="-4763" algn="ctr" eaLnBrk="1" hangingPunct="1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algn="ctr" eaLnBrk="1" hangingPunct="1"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3.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Логарифм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билгеләмәсе буенча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algn="ctr"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5 -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8,</a:t>
            </a:r>
          </a:p>
          <a:p>
            <a:pPr marL="87313" indent="-4763" algn="ctr"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–3 .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Җавап: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–3.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929563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b="1" dirty="0" smtClean="0">
                <a:solidFill>
                  <a:schemeClr val="tx2">
                    <a:satMod val="130000"/>
                  </a:schemeClr>
                </a:solidFill>
              </a:rPr>
              <a:t>2. </a:t>
            </a:r>
            <a:r>
              <a:rPr lang="ru-RU" sz="3500" b="1" dirty="0" err="1" smtClean="0">
                <a:solidFill>
                  <a:schemeClr val="tx2">
                    <a:satMod val="130000"/>
                  </a:schemeClr>
                </a:solidFill>
              </a:rPr>
              <a:t>Потенцирлау</a:t>
            </a:r>
            <a:r>
              <a:rPr lang="ru-RU" sz="3500" b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500" b="1" dirty="0" err="1" smtClean="0">
                <a:solidFill>
                  <a:schemeClr val="tx2">
                    <a:satMod val="130000"/>
                  </a:schemeClr>
                </a:solidFill>
              </a:rPr>
              <a:t>алымы</a:t>
            </a:r>
            <a:endParaRPr lang="ru-RU" sz="35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4981575"/>
          </a:xfrm>
        </p:spPr>
        <p:txBody>
          <a:bodyPr/>
          <a:lstStyle/>
          <a:p>
            <a:pPr marL="87313" indent="-4763" algn="ctr" eaLnBrk="1" hangingPunct="1"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+ 1) + 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+ 3) = 1.</a:t>
            </a:r>
          </a:p>
          <a:p>
            <a:pPr marL="87313" indent="-4763" algn="just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Потенцирлыйбыз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+ 1)(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+ 3)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1.</a:t>
            </a:r>
          </a:p>
          <a:p>
            <a:pPr marL="87313" indent="-4763" algn="just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Билгеләнү өлкәсен исәпкә 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язабыз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algn="just" eaLnBrk="1" hangingPunct="1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algn="just" eaLnBrk="1" hangingPunct="1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algn="just"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87313" indent="-4763" algn="just" eaLnBrk="1" hangingPunct="1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algn="just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0,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– 4.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–1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булганга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algn="just" eaLnBrk="1" hangingPunct="1">
              <a:buFont typeface="Wingdings 2" pitchFamily="18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– 4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тамыр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7313" indent="-4763" algn="just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Җавап: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4038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3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285852" y="2928933"/>
          <a:ext cx="2643206" cy="1480195"/>
        </p:xfrm>
        <a:graphic>
          <a:graphicData uri="http://schemas.openxmlformats.org/presentationml/2006/ole">
            <p:oleObj spid="_x0000_s98305" name="Формула" r:id="rId3" imgW="1269720" imgH="7110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714876" y="3143247"/>
          <a:ext cx="1500198" cy="850859"/>
        </p:xfrm>
        <a:graphic>
          <a:graphicData uri="http://schemas.openxmlformats.org/presentationml/2006/ole">
            <p:oleObj spid="_x0000_s98306" name="Формула" r:id="rId4" imgW="850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14313"/>
            <a:ext cx="7862887" cy="12033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3.Төп логарифмик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бердәйлекне кулланып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1000125" y="1447800"/>
            <a:ext cx="8143875" cy="5410200"/>
          </a:xfrm>
        </p:spPr>
        <p:txBody>
          <a:bodyPr>
            <a:normAutofit/>
          </a:bodyPr>
          <a:lstStyle/>
          <a:p>
            <a:pPr marL="87313" indent="-4763" algn="ctr" eaLnBrk="1" hangingPunct="1">
              <a:buFont typeface="Wingdings 2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(9 –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2х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lg(3 – 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Билгеләнү өлкәсе: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eaLnBrk="1" hangingPunct="1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Моннан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</a:t>
            </a:r>
          </a:p>
          <a:p>
            <a:pPr marL="87313" indent="-4763" eaLnBrk="1" hangingPunct="1">
              <a:buFont typeface="Wingdings 2" pitchFamily="18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Тигезләмәнең уң кисәге өчен логарифмик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бердәйлекне кулланабыз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(9 – 2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3 –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,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 – 2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baseline="30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9 · 2</a:t>
            </a:r>
            <a:r>
              <a:rPr lang="ru-RU" sz="2800" i="1" baseline="30000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+ 8 = 0,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моннан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ru-RU" sz="2800" i="1" baseline="30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1,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0 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һәм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800" i="1" baseline="30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8,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булганга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3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тамыр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7313" indent="-4763"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Җавап: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0.</a:t>
            </a: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5062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5065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45068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831975" y="2546350"/>
          <a:ext cx="1552575" cy="984250"/>
        </p:xfrm>
        <a:graphic>
          <a:graphicData uri="http://schemas.openxmlformats.org/presentationml/2006/ole">
            <p:oleObj spid="_x0000_s78850" name="Формула" r:id="rId3" imgW="761760" imgH="4824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071934" y="2643182"/>
          <a:ext cx="1000132" cy="883838"/>
        </p:xfrm>
        <a:graphic>
          <a:graphicData uri="http://schemas.openxmlformats.org/presentationml/2006/ole">
            <p:oleObj spid="_x0000_s78854" name="Формула" r:id="rId4" imgW="5457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901</TotalTime>
  <Words>589</Words>
  <Application>Microsoft Office PowerPoint</Application>
  <PresentationFormat>Экран (4:3)</PresentationFormat>
  <Paragraphs>147</Paragraphs>
  <Slides>25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Эркер</vt:lpstr>
      <vt:lpstr>Формула</vt:lpstr>
      <vt:lpstr>            </vt:lpstr>
      <vt:lpstr>Логарифмнар баскычы</vt:lpstr>
      <vt:lpstr>Логарифмнарның үзлекләре</vt:lpstr>
      <vt:lpstr>Логарифмик функциянең графигы</vt:lpstr>
      <vt:lpstr>Гамәлләрне эшләгез:</vt:lpstr>
      <vt:lpstr>Логарифмик тигезләмәләр чишү юллары</vt:lpstr>
      <vt:lpstr>1. Логарифм билгеләмәсен кулланып чишү</vt:lpstr>
      <vt:lpstr>2. Потенцирлау алымы</vt:lpstr>
      <vt:lpstr>3.Төп логарифмик бердәйлекне кулланып</vt:lpstr>
      <vt:lpstr>4. Логарифмлау</vt:lpstr>
      <vt:lpstr>   5. Яңа үзгәрешле кертү юлы белән.</vt:lpstr>
      <vt:lpstr>6. Яңа нигезгә күчү юлы белән.</vt:lpstr>
      <vt:lpstr>Логарифмик тигезсезлекләр: </vt:lpstr>
      <vt:lpstr>Слайд 14</vt:lpstr>
      <vt:lpstr>     logh(x)f(x) &lt; logh(x)g(x)  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Flyra</dc:creator>
  <cp:lastModifiedBy>Flyra</cp:lastModifiedBy>
  <cp:revision>98</cp:revision>
  <dcterms:created xsi:type="dcterms:W3CDTF">2014-01-22T17:09:10Z</dcterms:created>
  <dcterms:modified xsi:type="dcterms:W3CDTF">2014-03-13T09:16:19Z</dcterms:modified>
</cp:coreProperties>
</file>