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5350-9A90-4F04-83C9-9DBA4E095D5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75A5-9050-4659-85D8-1F2620E44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mg100.imageshack.us/img100/6365/1218565340image00001xo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2448271" cy="309634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347864" y="332657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слышу и забываю.</a:t>
            </a:r>
            <a:b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вижу и запоминаю.</a:t>
            </a:r>
            <a:b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делаю и понимаю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2132856"/>
            <a:ext cx="1617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Конфуций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4365104"/>
            <a:ext cx="61563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производной </a:t>
            </a:r>
          </a:p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исследования функции</a:t>
            </a:r>
          </a:p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монотонность и экстремумы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76672"/>
            <a:ext cx="2123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Повторим.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называется возрастающей на  некотором промежутке, если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060848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заданном промежутке большему значению аргумента соответствует большее значение функции, а меньшему значению аргумента соответствует меньшее значение функции.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40050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называется убывающей на  некотором промежутке, если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4869160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заданном промежутке большему значению аргумента соответствует меньше значение функции, а меньшему значению аргумента соответствует большее значение функции.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направлен график возрастающей функции?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1835696" y="1412776"/>
            <a:ext cx="0" cy="24482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V="1">
            <a:off x="467544" y="2852936"/>
            <a:ext cx="3015952" cy="8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79512" y="188640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endParaRPr lang="ru-RU" sz="2400" dirty="0"/>
          </a:p>
        </p:txBody>
      </p:sp>
      <p:sp>
        <p:nvSpPr>
          <p:cNvPr id="8" name="Полилиния 7"/>
          <p:cNvSpPr/>
          <p:nvPr/>
        </p:nvSpPr>
        <p:spPr>
          <a:xfrm>
            <a:off x="683568" y="1556792"/>
            <a:ext cx="2895600" cy="1765299"/>
          </a:xfrm>
          <a:custGeom>
            <a:avLst/>
            <a:gdLst>
              <a:gd name="connsiteX0" fmla="*/ 0 w 2895600"/>
              <a:gd name="connsiteY0" fmla="*/ 1621971 h 1765299"/>
              <a:gd name="connsiteX1" fmla="*/ 1088572 w 2895600"/>
              <a:gd name="connsiteY1" fmla="*/ 1611085 h 1765299"/>
              <a:gd name="connsiteX2" fmla="*/ 1611086 w 2895600"/>
              <a:gd name="connsiteY2" fmla="*/ 696685 h 1765299"/>
              <a:gd name="connsiteX3" fmla="*/ 2525486 w 2895600"/>
              <a:gd name="connsiteY3" fmla="*/ 185057 h 1765299"/>
              <a:gd name="connsiteX4" fmla="*/ 2895600 w 2895600"/>
              <a:gd name="connsiteY4" fmla="*/ 0 h 17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5600" h="1765299">
                <a:moveTo>
                  <a:pt x="0" y="1621971"/>
                </a:moveTo>
                <a:cubicBezTo>
                  <a:pt x="410029" y="1693635"/>
                  <a:pt x="820058" y="1765299"/>
                  <a:pt x="1088572" y="1611085"/>
                </a:cubicBezTo>
                <a:cubicBezTo>
                  <a:pt x="1357086" y="1456871"/>
                  <a:pt x="1371600" y="934356"/>
                  <a:pt x="1611086" y="696685"/>
                </a:cubicBezTo>
                <a:cubicBezTo>
                  <a:pt x="1850572" y="459014"/>
                  <a:pt x="2311400" y="301171"/>
                  <a:pt x="2525486" y="185057"/>
                </a:cubicBezTo>
                <a:cubicBezTo>
                  <a:pt x="2739572" y="68943"/>
                  <a:pt x="2817586" y="34471"/>
                  <a:pt x="2895600" y="0"/>
                </a:cubicBezTo>
              </a:path>
            </a:pathLst>
          </a:cu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78092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134076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278092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141277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26064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115616" y="2132856"/>
            <a:ext cx="1800200" cy="165618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259632" y="1556792"/>
            <a:ext cx="1800200" cy="165618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860032" y="188640"/>
            <a:ext cx="4464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 каким углом к положительному направлению оси абсцисс расположена касательная к графику?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>
            <a:off x="2123728" y="2636912"/>
            <a:ext cx="432048" cy="432048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1763688" y="2564904"/>
            <a:ext cx="360040" cy="50405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2132856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2132856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знак имеет угловой коэффициент касательной к графику данной функции?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11760" y="3356992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843808" y="3356992"/>
            <a:ext cx="6516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знак имеет производная данной функции на заданном промежутке?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4437112"/>
            <a:ext cx="1475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31640" y="4221088"/>
            <a:ext cx="795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на заданном промежутке функция возрастает, то производная на этом промежутке положительна.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5661248"/>
            <a:ext cx="1475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Обратно.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331640" y="5229200"/>
            <a:ext cx="7956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на заданном промежутке производная положительна, то функция на этом промежутке возрастает.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  <p:bldP spid="9" grpId="0"/>
      <p:bldP spid="10" grpId="0"/>
      <p:bldP spid="11" grpId="0"/>
      <p:bldP spid="12" grpId="0"/>
      <p:bldP spid="13" grpId="0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8640"/>
            <a:ext cx="338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направлен график убывающей функции?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35696" y="1412776"/>
            <a:ext cx="0" cy="24482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7544" y="2852936"/>
            <a:ext cx="3168352" cy="8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331640" y="134076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78092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278092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dirty="0"/>
          </a:p>
        </p:txBody>
      </p:sp>
      <p:sp>
        <p:nvSpPr>
          <p:cNvPr id="10" name="Полилиния 9"/>
          <p:cNvSpPr/>
          <p:nvPr/>
        </p:nvSpPr>
        <p:spPr>
          <a:xfrm rot="4500716">
            <a:off x="683568" y="1556792"/>
            <a:ext cx="2895600" cy="1765299"/>
          </a:xfrm>
          <a:custGeom>
            <a:avLst/>
            <a:gdLst>
              <a:gd name="connsiteX0" fmla="*/ 0 w 2895600"/>
              <a:gd name="connsiteY0" fmla="*/ 1621971 h 1765299"/>
              <a:gd name="connsiteX1" fmla="*/ 1088572 w 2895600"/>
              <a:gd name="connsiteY1" fmla="*/ 1611085 h 1765299"/>
              <a:gd name="connsiteX2" fmla="*/ 1611086 w 2895600"/>
              <a:gd name="connsiteY2" fmla="*/ 696685 h 1765299"/>
              <a:gd name="connsiteX3" fmla="*/ 2525486 w 2895600"/>
              <a:gd name="connsiteY3" fmla="*/ 185057 h 1765299"/>
              <a:gd name="connsiteX4" fmla="*/ 2895600 w 2895600"/>
              <a:gd name="connsiteY4" fmla="*/ 0 h 17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5600" h="1765299">
                <a:moveTo>
                  <a:pt x="0" y="1621971"/>
                </a:moveTo>
                <a:cubicBezTo>
                  <a:pt x="410029" y="1693635"/>
                  <a:pt x="820058" y="1765299"/>
                  <a:pt x="1088572" y="1611085"/>
                </a:cubicBezTo>
                <a:cubicBezTo>
                  <a:pt x="1357086" y="1456871"/>
                  <a:pt x="1371600" y="934356"/>
                  <a:pt x="1611086" y="696685"/>
                </a:cubicBezTo>
                <a:cubicBezTo>
                  <a:pt x="1850572" y="459014"/>
                  <a:pt x="2311400" y="301171"/>
                  <a:pt x="2525486" y="185057"/>
                </a:cubicBezTo>
                <a:cubicBezTo>
                  <a:pt x="2739572" y="68943"/>
                  <a:pt x="2817586" y="34471"/>
                  <a:pt x="2895600" y="0"/>
                </a:cubicBezTo>
              </a:path>
            </a:pathLst>
          </a:cu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83568" y="1772816"/>
            <a:ext cx="1872208" cy="151216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47664" y="2060848"/>
            <a:ext cx="2232248" cy="129614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>
            <a:off x="1979712" y="2636912"/>
            <a:ext cx="1224136" cy="50405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1115616" y="2636912"/>
            <a:ext cx="1224136" cy="50405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27984" y="26064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188640"/>
            <a:ext cx="4464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 каким углом к положительному направлению оси абсцисс расположена касательная к графику?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2132856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2132856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знак имеет угловой коэффициент касательной к графику данной функции?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11760" y="3356992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843808" y="3356992"/>
            <a:ext cx="6516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знак имеет производная данной функции на заданном промежутке?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4437112"/>
            <a:ext cx="1475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31640" y="4221088"/>
            <a:ext cx="795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на заданном промежутке функция убывает, то производная на этом промежутке отрицательна.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5661248"/>
            <a:ext cx="1475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Обратно.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31640" y="5229200"/>
            <a:ext cx="7956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на заданном промежутке производная отрицательна, то функция на этом промежутке убывает.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5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Исследовать функцию на монотонность – это значит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выяснить, на каких промежутках области определения функция возрастает, на каких – убывает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36712"/>
            <a:ext cx="1368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836712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Исследовать функцию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= 2х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+ 3х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монотонность 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68760"/>
            <a:ext cx="4788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Найдем производную данной функции.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1268760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6х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+ 6х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3491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Найдем нули производной.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1700808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+ 6х = 0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132856"/>
            <a:ext cx="4355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Нанесем их на числовую прямую.</a:t>
            </a:r>
            <a:endParaRPr lang="ru-RU" sz="2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644008" y="2636912"/>
            <a:ext cx="309634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884368" y="2348880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dirty="0"/>
          </a:p>
        </p:txBody>
      </p:sp>
      <p:sp>
        <p:nvSpPr>
          <p:cNvPr id="13" name="Овал 12"/>
          <p:cNvSpPr/>
          <p:nvPr/>
        </p:nvSpPr>
        <p:spPr>
          <a:xfrm>
            <a:off x="5436096" y="256490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44208" y="256490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2636912"/>
            <a:ext cx="467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20072" y="2636912"/>
            <a:ext cx="467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2492896"/>
            <a:ext cx="4355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Найдем знак производной на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каждом промежутке.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04248" y="2132856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96136" y="2132856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60032" y="2204864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212976"/>
            <a:ext cx="6660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Определим поведение функции на  каждом промежутке.</a:t>
            </a:r>
            <a:endParaRPr lang="ru-RU" sz="20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4716016" y="2780928"/>
            <a:ext cx="576064" cy="3600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652120" y="2780928"/>
            <a:ext cx="72008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660232" y="2780929"/>
            <a:ext cx="648072" cy="2880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0" y="3645024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возрастает на промежутках                   и               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717032"/>
            <a:ext cx="1095375" cy="342900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717032"/>
            <a:ext cx="866775" cy="34290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0" y="4005064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убывает на промежутке                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077072"/>
            <a:ext cx="809625" cy="342900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68344" y="2204864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уꞌ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596336" y="26369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5157192"/>
            <a:ext cx="6876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точках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- 1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меняется монотонность функции.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5589240"/>
            <a:ext cx="7668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Касательная к графику функции в этих точках параллельна оси Ох.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51720" y="4725144"/>
            <a:ext cx="4355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точек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-1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0" y="6021288"/>
            <a:ext cx="4860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Производная в этих точках равна нулю.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30" grpId="0"/>
      <p:bldP spid="35" grpId="0"/>
      <p:bldP spid="33" grpId="0"/>
      <p:bldP spid="34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Внутренние точки области определения функции, в которых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называются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стационарными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76470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- 1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стационарные точки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876256" y="1700808"/>
            <a:ext cx="20162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380312" y="162880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100392" y="162880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1700808"/>
            <a:ext cx="46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028384" y="170080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855968" y="1412776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676456" y="1196752"/>
            <a:ext cx="324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уꞌ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676456" y="1844824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1340768"/>
            <a:ext cx="288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668344" y="1268760"/>
            <a:ext cx="288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244408" y="1268760"/>
            <a:ext cx="288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16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6876256" y="1844824"/>
            <a:ext cx="360040" cy="2160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524328" y="1844824"/>
            <a:ext cx="423664" cy="135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8316416" y="1772816"/>
            <a:ext cx="360040" cy="2160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0" y="1196752"/>
            <a:ext cx="7021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Точку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 которой данная функция переходит с возрастания на убывание, а производная данной функции переходит с «+» на «-»,  называют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точкой максимума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а значение функции в этой точке называют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максимальным значением функции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20272" y="1916832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2420888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Точку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 которой данная функция переходит с убывания на возрастание, а производная данной функции переходит с «-» на «+» ,  называют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точкой максимума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а значение функции в этой точке называют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максимальным значением функции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min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4221088"/>
            <a:ext cx="1368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03648" y="422108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точки экстремума функции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16х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+ 24х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11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найти значение функции в этих точках.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3573016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Точки максимума и минимума называют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точками экстремума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значение производной в этих точках –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экстремумами функции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941168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7544" y="4941168"/>
            <a:ext cx="1891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48х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+ 48х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5301208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12х(х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+ 4)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661248"/>
            <a:ext cx="18356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12х(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–2)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5949280"/>
            <a:ext cx="1583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12х(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–2)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179512" y="6309320"/>
            <a:ext cx="1547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 и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059832" y="4941168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779912" y="5085184"/>
            <a:ext cx="24482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156176" y="494116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4355976" y="50131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364088" y="50131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283968" y="5085184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292080" y="5085184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923928" y="47251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788024" y="465313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580112" y="465313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012160" y="4581128"/>
            <a:ext cx="324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уꞌ</a:t>
            </a:r>
            <a:endParaRPr lang="ru-RU" sz="1600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851920" y="5229200"/>
            <a:ext cx="423664" cy="135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4572000" y="5157192"/>
            <a:ext cx="57606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5508104" y="5157192"/>
            <a:ext cx="57606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4139952" y="5373216"/>
            <a:ext cx="579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min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31840" y="5805264"/>
            <a:ext cx="9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3968" y="5805264"/>
            <a:ext cx="17281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у(0) =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75856" y="6309320"/>
            <a:ext cx="28438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 у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6732240" y="4941168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6804248" y="4826675"/>
            <a:ext cx="2160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Точку, в которой производная данной функции не меняет знак , называют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точкой перегиба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7956376" y="1916832"/>
            <a:ext cx="5676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084168" y="530120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1026" grpId="0"/>
      <p:bldP spid="34" grpId="0"/>
      <p:bldP spid="38" grpId="0"/>
      <p:bldP spid="39" grpId="0" animBg="1"/>
      <p:bldP spid="40" grpId="0" animBg="1"/>
      <p:bldP spid="41" grpId="0"/>
      <p:bldP spid="42" grpId="0"/>
      <p:bldP spid="47" grpId="0"/>
      <p:bldP spid="48" grpId="0"/>
      <p:bldP spid="49" grpId="0"/>
      <p:bldP spid="50" grpId="0"/>
      <p:bldP spid="57" grpId="0"/>
      <p:bldP spid="1027" grpId="0"/>
      <p:bldP spid="1028" grpId="0"/>
      <p:bldP spid="1029" grpId="0"/>
      <p:bldP spid="65" grpId="0"/>
      <p:bldP spid="66" grpId="0"/>
      <p:bldP spid="66" grpId="1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Рассмотрим график некоторой функции.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35696" y="1412776"/>
            <a:ext cx="0" cy="24482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07504" y="2852936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347864" y="2780928"/>
            <a:ext cx="46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268760"/>
            <a:ext cx="46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2780928"/>
            <a:ext cx="46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95736" y="270892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55776" y="270892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15816" y="270892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75856" y="278092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75656" y="270892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3528" y="270892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5576" y="270892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5616" y="270892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051720" y="2996952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771800" y="2996952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2996952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- 2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54868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ли провести касательную к графику функции в точках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-1;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/>
          </a:p>
        </p:txBody>
      </p:sp>
      <p:cxnSp>
        <p:nvCxnSpPr>
          <p:cNvPr id="27" name="Прямая соединительная линия 26"/>
          <p:cNvCxnSpPr>
            <a:stCxn id="9" idx="1"/>
          </p:cNvCxnSpPr>
          <p:nvPr/>
        </p:nvCxnSpPr>
        <p:spPr>
          <a:xfrm flipV="1">
            <a:off x="1475656" y="2276872"/>
            <a:ext cx="0" cy="6887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195736" y="2348880"/>
            <a:ext cx="0" cy="4726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79512" y="90872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Чему равна производная в заданных точках?</a:t>
            </a:r>
            <a:endParaRPr lang="ru-RU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23528" y="2276872"/>
            <a:ext cx="35283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7544" y="2348880"/>
            <a:ext cx="35283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508104" y="908720"/>
            <a:ext cx="2051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(-1)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(1)= 0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751512" y="1484784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ли провести касательную к графику функции в точках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-2;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=3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716016" y="2492896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Существует ли производная данной функции в заданных точках?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823520" y="3212976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Внутренние точки области определения функции, в которых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производная не существует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называются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критическими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827584" y="5085184"/>
            <a:ext cx="0" cy="15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79512" y="5877272"/>
            <a:ext cx="13681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331640" y="5949280"/>
            <a:ext cx="46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39552" y="4941168"/>
            <a:ext cx="46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39552" y="5805264"/>
            <a:ext cx="216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251520" y="5301208"/>
            <a:ext cx="576064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827584" y="5301208"/>
            <a:ext cx="639688" cy="5844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2843808" y="5157192"/>
            <a:ext cx="0" cy="15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195736" y="5877272"/>
            <a:ext cx="13681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419872" y="5877272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2627784" y="5805264"/>
            <a:ext cx="216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483768" y="5013176"/>
            <a:ext cx="46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899592" y="414908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графиков функций, имеющих критические точки</a:t>
            </a:r>
            <a:endParaRPr lang="ru-RU" b="1" dirty="0"/>
          </a:p>
        </p:txBody>
      </p:sp>
      <p:cxnSp>
        <p:nvCxnSpPr>
          <p:cNvPr id="59" name="Прямая соединительная линия 58"/>
          <p:cNvCxnSpPr>
            <a:endCxn id="60" idx="0"/>
          </p:cNvCxnSpPr>
          <p:nvPr/>
        </p:nvCxnSpPr>
        <p:spPr>
          <a:xfrm flipV="1">
            <a:off x="2339752" y="5589240"/>
            <a:ext cx="180021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Дуга 59"/>
          <p:cNvSpPr/>
          <p:nvPr/>
        </p:nvSpPr>
        <p:spPr>
          <a:xfrm>
            <a:off x="1763688" y="5589240"/>
            <a:ext cx="1512168" cy="1584176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860032" y="4509120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Критические точки так же как и стационарные называются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точками экстремума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923928" y="5661248"/>
            <a:ext cx="4932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функция в данной точке имеет экстремум, то производная в этой точке либо не существует, либо равна нулю.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539552" y="2204864"/>
            <a:ext cx="2736304" cy="1405466"/>
          </a:xfrm>
          <a:custGeom>
            <a:avLst/>
            <a:gdLst>
              <a:gd name="connsiteX0" fmla="*/ 0 w 2664691"/>
              <a:gd name="connsiteY0" fmla="*/ 323272 h 1405466"/>
              <a:gd name="connsiteX1" fmla="*/ 526472 w 2664691"/>
              <a:gd name="connsiteY1" fmla="*/ 1136072 h 1405466"/>
              <a:gd name="connsiteX2" fmla="*/ 600363 w 2664691"/>
              <a:gd name="connsiteY2" fmla="*/ 1246909 h 1405466"/>
              <a:gd name="connsiteX3" fmla="*/ 729672 w 2664691"/>
              <a:gd name="connsiteY3" fmla="*/ 184727 h 1405466"/>
              <a:gd name="connsiteX4" fmla="*/ 1043709 w 2664691"/>
              <a:gd name="connsiteY4" fmla="*/ 138545 h 1405466"/>
              <a:gd name="connsiteX5" fmla="*/ 1209963 w 2664691"/>
              <a:gd name="connsiteY5" fmla="*/ 628072 h 1405466"/>
              <a:gd name="connsiteX6" fmla="*/ 1246909 w 2664691"/>
              <a:gd name="connsiteY6" fmla="*/ 692727 h 1405466"/>
              <a:gd name="connsiteX7" fmla="*/ 1505527 w 2664691"/>
              <a:gd name="connsiteY7" fmla="*/ 166254 h 1405466"/>
              <a:gd name="connsiteX8" fmla="*/ 1773382 w 2664691"/>
              <a:gd name="connsiteY8" fmla="*/ 304800 h 1405466"/>
              <a:gd name="connsiteX9" fmla="*/ 2309091 w 2664691"/>
              <a:gd name="connsiteY9" fmla="*/ 1136072 h 1405466"/>
              <a:gd name="connsiteX10" fmla="*/ 2309091 w 2664691"/>
              <a:gd name="connsiteY10" fmla="*/ 1136072 h 1405466"/>
              <a:gd name="connsiteX11" fmla="*/ 2613891 w 2664691"/>
              <a:gd name="connsiteY11" fmla="*/ 471054 h 1405466"/>
              <a:gd name="connsiteX12" fmla="*/ 2613891 w 2664691"/>
              <a:gd name="connsiteY12" fmla="*/ 461818 h 140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4691" h="1405466">
                <a:moveTo>
                  <a:pt x="0" y="323272"/>
                </a:moveTo>
                <a:lnTo>
                  <a:pt x="526472" y="1136072"/>
                </a:lnTo>
                <a:cubicBezTo>
                  <a:pt x="626532" y="1290011"/>
                  <a:pt x="566496" y="1405466"/>
                  <a:pt x="600363" y="1246909"/>
                </a:cubicBezTo>
                <a:cubicBezTo>
                  <a:pt x="634230" y="1088352"/>
                  <a:pt x="655781" y="369454"/>
                  <a:pt x="729672" y="184727"/>
                </a:cubicBezTo>
                <a:cubicBezTo>
                  <a:pt x="803563" y="0"/>
                  <a:pt x="963661" y="64654"/>
                  <a:pt x="1043709" y="138545"/>
                </a:cubicBezTo>
                <a:cubicBezTo>
                  <a:pt x="1123757" y="212436"/>
                  <a:pt x="1176096" y="535708"/>
                  <a:pt x="1209963" y="628072"/>
                </a:cubicBezTo>
                <a:cubicBezTo>
                  <a:pt x="1243830" y="720436"/>
                  <a:pt x="1197648" y="769697"/>
                  <a:pt x="1246909" y="692727"/>
                </a:cubicBezTo>
                <a:cubicBezTo>
                  <a:pt x="1296170" y="615757"/>
                  <a:pt x="1417781" y="230909"/>
                  <a:pt x="1505527" y="166254"/>
                </a:cubicBezTo>
                <a:cubicBezTo>
                  <a:pt x="1593273" y="101599"/>
                  <a:pt x="1639455" y="143164"/>
                  <a:pt x="1773382" y="304800"/>
                </a:cubicBezTo>
                <a:cubicBezTo>
                  <a:pt x="1907309" y="466436"/>
                  <a:pt x="2309091" y="1136072"/>
                  <a:pt x="2309091" y="1136072"/>
                </a:cubicBezTo>
                <a:lnTo>
                  <a:pt x="2309091" y="1136072"/>
                </a:lnTo>
                <a:lnTo>
                  <a:pt x="2613891" y="471054"/>
                </a:lnTo>
                <a:cubicBezTo>
                  <a:pt x="2664691" y="358678"/>
                  <a:pt x="2639291" y="410248"/>
                  <a:pt x="2613891" y="461818"/>
                </a:cubicBezTo>
              </a:path>
            </a:pathLst>
          </a:cu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21" grpId="0"/>
      <p:bldP spid="22" grpId="0"/>
      <p:bldP spid="23" grpId="0"/>
      <p:bldP spid="25" grpId="0"/>
      <p:bldP spid="30" grpId="0"/>
      <p:bldP spid="35" grpId="0"/>
      <p:bldP spid="36" grpId="0"/>
      <p:bldP spid="38" grpId="0"/>
      <p:bldP spid="39" grpId="0"/>
      <p:bldP spid="44" grpId="0"/>
      <p:bldP spid="45" grpId="0"/>
      <p:bldP spid="46" grpId="0"/>
      <p:bldP spid="54" grpId="0"/>
      <p:bldP spid="55" grpId="0"/>
      <p:bldP spid="56" grpId="0"/>
      <p:bldP spid="57" grpId="0"/>
      <p:bldP spid="60" grpId="0" animBg="1"/>
      <p:bldP spid="62" grpId="0"/>
      <p:bldP spid="63" grpId="0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88640"/>
            <a:ext cx="5076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Достаточные условия экстремума.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Пусто функция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непрерывна на некотором промежутке и имеет внутри промежутка точку экстремума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Тогда: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72816"/>
            <a:ext cx="6012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точка минимума, если в ней данная функция переходит с убывания на возрастание, а производная данной функции переходит с «-» на «+».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660232" y="1700808"/>
            <a:ext cx="20162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596336" y="162880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676456" y="1484784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119675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12360" y="1268760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1268760"/>
            <a:ext cx="288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804248" y="1772816"/>
            <a:ext cx="72008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7884368" y="1772816"/>
            <a:ext cx="57606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452320" y="1844824"/>
            <a:ext cx="504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3068960"/>
            <a:ext cx="6012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точка максимума, если в ней данная функция переходит с возрастания на убывание, а производная данной функции переходит с «+» на «-».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516216" y="2780928"/>
            <a:ext cx="20162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8604448" y="2636912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7524328" y="270892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380312" y="234888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88224" y="2276872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884368" y="2420888"/>
            <a:ext cx="288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6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6660232" y="2852936"/>
            <a:ext cx="57606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740352" y="2852936"/>
            <a:ext cx="72008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308304" y="2924944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4509120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точке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экстремума нет, если по обе стороны от этой точки функция не меняет монотонность, а производная имеет одинаковый знак.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588224" y="4077072"/>
            <a:ext cx="20162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452320" y="350100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524328" y="400506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812360" y="350100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660232" y="3501008"/>
            <a:ext cx="46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7812360" y="4221088"/>
            <a:ext cx="57606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6732240" y="4221088"/>
            <a:ext cx="57606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652120" y="4437112"/>
            <a:ext cx="3491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Экстремума нет, точка перегиба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660232" y="5301208"/>
            <a:ext cx="20162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7524328" y="522920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8604448" y="3789040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676456" y="5157192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8028384" y="4869160"/>
            <a:ext cx="368424" cy="35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6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948264" y="4869160"/>
            <a:ext cx="288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600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7812360" y="5445224"/>
            <a:ext cx="72008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732240" y="5445224"/>
            <a:ext cx="72008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508104" y="5877272"/>
            <a:ext cx="3491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Экстремума нет, точка перегиба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452320" y="479715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7" grpId="0"/>
      <p:bldP spid="8" grpId="0"/>
      <p:bldP spid="9" grpId="0"/>
      <p:bldP spid="10" grpId="0"/>
      <p:bldP spid="14" grpId="1"/>
      <p:bldP spid="20" grpId="0"/>
      <p:bldP spid="22" grpId="0"/>
      <p:bldP spid="23" grpId="0" animBg="1"/>
      <p:bldP spid="24" grpId="0"/>
      <p:bldP spid="25" grpId="0"/>
      <p:bldP spid="26" grpId="0"/>
      <p:bldP spid="29" grpId="0"/>
      <p:bldP spid="30" grpId="0"/>
      <p:bldP spid="32" grpId="0"/>
      <p:bldP spid="33" grpId="0" animBg="1"/>
      <p:bldP spid="35" grpId="0"/>
      <p:bldP spid="36" grpId="0"/>
      <p:bldP spid="39" grpId="0"/>
      <p:bldP spid="41" grpId="0" animBg="1"/>
      <p:bldP spid="42" grpId="0"/>
      <p:bldP spid="43" grpId="0"/>
      <p:bldP spid="44" grpId="0"/>
      <p:bldP spid="45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946</Words>
  <Application>Microsoft Office PowerPoint</Application>
  <PresentationFormat>Экран (4:3)</PresentationFormat>
  <Paragraphs>152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41</cp:revision>
  <dcterms:created xsi:type="dcterms:W3CDTF">2014-03-03T10:46:36Z</dcterms:created>
  <dcterms:modified xsi:type="dcterms:W3CDTF">2014-03-23T11:05:40Z</dcterms:modified>
</cp:coreProperties>
</file>