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3" r:id="rId3"/>
    <p:sldId id="257" r:id="rId4"/>
    <p:sldId id="261" r:id="rId5"/>
    <p:sldId id="262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D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 varScale="1">
        <p:scale>
          <a:sx n="57" d="100"/>
          <a:sy n="57" d="100"/>
        </p:scale>
        <p:origin x="-102" y="-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Relationship Id="rId9" Type="http://schemas.openxmlformats.org/officeDocument/2006/relationships/image" Target="../media/image4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3" Type="http://schemas.openxmlformats.org/officeDocument/2006/relationships/image" Target="../media/image50.wmf"/><Relationship Id="rId7" Type="http://schemas.openxmlformats.org/officeDocument/2006/relationships/image" Target="../media/image54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6" Type="http://schemas.openxmlformats.org/officeDocument/2006/relationships/image" Target="../media/image53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Relationship Id="rId9" Type="http://schemas.openxmlformats.org/officeDocument/2006/relationships/image" Target="../media/image56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3" Type="http://schemas.openxmlformats.org/officeDocument/2006/relationships/image" Target="../media/image60.wmf"/><Relationship Id="rId7" Type="http://schemas.openxmlformats.org/officeDocument/2006/relationships/image" Target="../media/image64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Relationship Id="rId6" Type="http://schemas.openxmlformats.org/officeDocument/2006/relationships/image" Target="../media/image63.wmf"/><Relationship Id="rId5" Type="http://schemas.openxmlformats.org/officeDocument/2006/relationships/image" Target="../media/image62.wmf"/><Relationship Id="rId4" Type="http://schemas.openxmlformats.org/officeDocument/2006/relationships/image" Target="../media/image6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ru-RU" smtClean="0"/>
              <a:t>МОУ "Приозёрная СОШ"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C517F1-B52A-491E-877D-B25A5B20E76B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C14355-51EE-4C53-9B3F-79E4F996A5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1748385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ru-RU" smtClean="0"/>
              <a:t>МОУ "Приозёрная СОШ"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46E5EE-2550-4E88-91EC-01104A10331E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0F5CA4-3C2C-4219-8520-00E927D5E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7346113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1A4E4BA-65DC-47C9-9925-412AF10E9C81}" type="datetime1">
              <a:rPr lang="ru-RU" smtClean="0"/>
              <a:t>19.03.2014</a:t>
            </a:fld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ru-RU" smtClean="0"/>
              <a:t>МОУ "Приозёрная СОШ"</a:t>
            </a:r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ru-RU" smtClean="0"/>
              <a:t>МОУ "Приозёрная СОШ"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A67FECEC-3062-4AF4-8F00-544EEF5B22D6}" type="datetime1">
              <a:rPr lang="ru-RU" smtClean="0"/>
              <a:t>19.03.2014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62D8F-F5C6-497E-976D-F208FAAAFEFA}" type="datetime1">
              <a:rPr lang="ru-RU" smtClean="0"/>
              <a:t>19.03.2014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78382-0F84-4583-9F9D-0ECDB9CEDD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7F038-79D2-4FA2-BCA1-723029EE92B6}" type="datetime1">
              <a:rPr lang="ru-RU" smtClean="0"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78382-0F84-4583-9F9D-0ECDB9CEDD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AF36D-38FD-4ABB-A2E4-7E2077A5346B}" type="datetime1">
              <a:rPr lang="ru-RU" smtClean="0"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78382-0F84-4583-9F9D-0ECDB9CEDD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6A6F-BAA1-44C9-BC4C-72424ADE5FDB}" type="datetime1">
              <a:rPr lang="ru-RU" smtClean="0"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78382-0F84-4583-9F9D-0ECDB9CEDD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9C391-E8F4-4DA2-9D76-716CA233E75F}" type="datetime1">
              <a:rPr lang="ru-RU" smtClean="0"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78382-0F84-4583-9F9D-0ECDB9CEDD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E6AA8-E785-4F44-8B5A-99985B7184A4}" type="datetime1">
              <a:rPr lang="ru-RU" smtClean="0"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78382-0F84-4583-9F9D-0ECDB9CEDD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98C3-383D-4E14-933D-B6D847476DCD}" type="datetime1">
              <a:rPr lang="ru-RU" smtClean="0"/>
              <a:t>19.03.2014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78382-0F84-4583-9F9D-0ECDB9CEDD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7ABD4-48CD-424D-BFC3-B7844EB546DF}" type="datetime1">
              <a:rPr lang="ru-RU" smtClean="0"/>
              <a:t>19.03.2014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78382-0F84-4583-9F9D-0ECDB9CEDD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C0586-2F9B-4442-B584-F5FC6E3C17AC}" type="datetime1">
              <a:rPr lang="ru-RU" smtClean="0"/>
              <a:t>19.03.2014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78382-0F84-4583-9F9D-0ECDB9CEDD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003FB-04D4-47FB-931B-66B619EFE1DC}" type="datetime1">
              <a:rPr lang="ru-RU" smtClean="0"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78382-0F84-4583-9F9D-0ECDB9CEDD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04BB1-2714-48DB-85A3-C5FF97A5586B}" type="datetime1">
              <a:rPr lang="ru-RU" smtClean="0"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0878382-0F84-4583-9F9D-0ECDB9CEDD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8016017-23AB-4D63-88E0-0FFF862DF2DF}" type="datetime1">
              <a:rPr lang="ru-RU" smtClean="0"/>
              <a:t>19.03.2014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0878382-0F84-4583-9F9D-0ECDB9CEDDF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3" Type="http://schemas.openxmlformats.org/officeDocument/2006/relationships/image" Target="../media/image9.jpeg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3.bin"/><Relationship Id="rId18" Type="http://schemas.openxmlformats.org/officeDocument/2006/relationships/slide" Target="slide2.xml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4.wmf"/><Relationship Id="rId17" Type="http://schemas.openxmlformats.org/officeDocument/2006/relationships/slide" Target="slide4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6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5" Type="http://schemas.openxmlformats.org/officeDocument/2006/relationships/oleObject" Target="../embeddings/oleObject14.bin"/><Relationship Id="rId10" Type="http://schemas.openxmlformats.org/officeDocument/2006/relationships/image" Target="../media/image13.wmf"/><Relationship Id="rId19" Type="http://schemas.openxmlformats.org/officeDocument/2006/relationships/image" Target="../media/image17.e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18" Type="http://schemas.openxmlformats.org/officeDocument/2006/relationships/image" Target="../media/image19.wmf"/><Relationship Id="rId3" Type="http://schemas.openxmlformats.org/officeDocument/2006/relationships/image" Target="../media/image22.png"/><Relationship Id="rId21" Type="http://schemas.openxmlformats.org/officeDocument/2006/relationships/oleObject" Target="../embeddings/oleObject18.bin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1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8.wmf"/><Relationship Id="rId20" Type="http://schemas.openxmlformats.org/officeDocument/2006/relationships/image" Target="../media/image20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5" Type="http://schemas.openxmlformats.org/officeDocument/2006/relationships/oleObject" Target="../embeddings/oleObject15.bin"/><Relationship Id="rId10" Type="http://schemas.openxmlformats.org/officeDocument/2006/relationships/image" Target="../media/image29.png"/><Relationship Id="rId19" Type="http://schemas.openxmlformats.org/officeDocument/2006/relationships/oleObject" Target="../embeddings/oleObject17.bin"/><Relationship Id="rId4" Type="http://schemas.openxmlformats.org/officeDocument/2006/relationships/image" Target="../media/image23.png"/><Relationship Id="rId9" Type="http://schemas.openxmlformats.org/officeDocument/2006/relationships/image" Target="../media/image28.png"/><Relationship Id="rId14" Type="http://schemas.openxmlformats.org/officeDocument/2006/relationships/image" Target="../media/image33.png"/><Relationship Id="rId22" Type="http://schemas.openxmlformats.org/officeDocument/2006/relationships/image" Target="../media/image21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3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37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2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oleObject" Target="../embeddings/oleObject29.bin"/><Relationship Id="rId18" Type="http://schemas.openxmlformats.org/officeDocument/2006/relationships/image" Target="../media/image46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43.wmf"/><Relationship Id="rId1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5.wmf"/><Relationship Id="rId20" Type="http://schemas.openxmlformats.org/officeDocument/2006/relationships/image" Target="../media/image47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40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5" Type="http://schemas.openxmlformats.org/officeDocument/2006/relationships/oleObject" Target="../embeddings/oleObject30.bin"/><Relationship Id="rId10" Type="http://schemas.openxmlformats.org/officeDocument/2006/relationships/image" Target="../media/image42.wmf"/><Relationship Id="rId19" Type="http://schemas.openxmlformats.org/officeDocument/2006/relationships/oleObject" Target="../embeddings/oleObject32.bin"/><Relationship Id="rId4" Type="http://schemas.openxmlformats.org/officeDocument/2006/relationships/image" Target="../media/image39.wmf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44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13" Type="http://schemas.openxmlformats.org/officeDocument/2006/relationships/image" Target="../media/image51.wmf"/><Relationship Id="rId18" Type="http://schemas.openxmlformats.org/officeDocument/2006/relationships/oleObject" Target="../embeddings/oleObject39.bin"/><Relationship Id="rId3" Type="http://schemas.openxmlformats.org/officeDocument/2006/relationships/image" Target="../media/image57.wmf"/><Relationship Id="rId21" Type="http://schemas.openxmlformats.org/officeDocument/2006/relationships/image" Target="../media/image55.wmf"/><Relationship Id="rId7" Type="http://schemas.openxmlformats.org/officeDocument/2006/relationships/image" Target="../media/image48.wmf"/><Relationship Id="rId12" Type="http://schemas.openxmlformats.org/officeDocument/2006/relationships/oleObject" Target="../embeddings/oleObject36.bin"/><Relationship Id="rId17" Type="http://schemas.openxmlformats.org/officeDocument/2006/relationships/image" Target="../media/image53.wmf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38.bin"/><Relationship Id="rId20" Type="http://schemas.openxmlformats.org/officeDocument/2006/relationships/oleObject" Target="../embeddings/oleObject40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3.bin"/><Relationship Id="rId11" Type="http://schemas.openxmlformats.org/officeDocument/2006/relationships/image" Target="../media/image50.wmf"/><Relationship Id="rId5" Type="http://schemas.openxmlformats.org/officeDocument/2006/relationships/image" Target="../media/image17.emf"/><Relationship Id="rId15" Type="http://schemas.openxmlformats.org/officeDocument/2006/relationships/image" Target="../media/image52.wmf"/><Relationship Id="rId23" Type="http://schemas.openxmlformats.org/officeDocument/2006/relationships/image" Target="../media/image56.wmf"/><Relationship Id="rId10" Type="http://schemas.openxmlformats.org/officeDocument/2006/relationships/oleObject" Target="../embeddings/oleObject35.bin"/><Relationship Id="rId19" Type="http://schemas.openxmlformats.org/officeDocument/2006/relationships/image" Target="../media/image54.wmf"/><Relationship Id="rId4" Type="http://schemas.openxmlformats.org/officeDocument/2006/relationships/slide" Target="slide2.xml"/><Relationship Id="rId9" Type="http://schemas.openxmlformats.org/officeDocument/2006/relationships/image" Target="../media/image49.wmf"/><Relationship Id="rId14" Type="http://schemas.openxmlformats.org/officeDocument/2006/relationships/oleObject" Target="../embeddings/oleObject37.bin"/><Relationship Id="rId22" Type="http://schemas.openxmlformats.org/officeDocument/2006/relationships/oleObject" Target="../embeddings/oleObject41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13" Type="http://schemas.openxmlformats.org/officeDocument/2006/relationships/oleObject" Target="../embeddings/oleObject46.bin"/><Relationship Id="rId18" Type="http://schemas.openxmlformats.org/officeDocument/2006/relationships/image" Target="../media/image64.wmf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43.bin"/><Relationship Id="rId12" Type="http://schemas.openxmlformats.org/officeDocument/2006/relationships/image" Target="../media/image61.wmf"/><Relationship Id="rId17" Type="http://schemas.openxmlformats.org/officeDocument/2006/relationships/oleObject" Target="../embeddings/oleObject48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63.wmf"/><Relationship Id="rId20" Type="http://schemas.openxmlformats.org/officeDocument/2006/relationships/image" Target="../media/image65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58.wmf"/><Relationship Id="rId11" Type="http://schemas.openxmlformats.org/officeDocument/2006/relationships/oleObject" Target="../embeddings/oleObject45.bin"/><Relationship Id="rId5" Type="http://schemas.openxmlformats.org/officeDocument/2006/relationships/oleObject" Target="../embeddings/oleObject42.bin"/><Relationship Id="rId15" Type="http://schemas.openxmlformats.org/officeDocument/2006/relationships/oleObject" Target="../embeddings/oleObject47.bin"/><Relationship Id="rId10" Type="http://schemas.openxmlformats.org/officeDocument/2006/relationships/image" Target="../media/image60.wmf"/><Relationship Id="rId19" Type="http://schemas.openxmlformats.org/officeDocument/2006/relationships/oleObject" Target="../embeddings/oleObject49.bin"/><Relationship Id="rId4" Type="http://schemas.openxmlformats.org/officeDocument/2006/relationships/image" Target="../media/image66.emf"/><Relationship Id="rId9" Type="http://schemas.openxmlformats.org/officeDocument/2006/relationships/oleObject" Target="../embeddings/oleObject44.bin"/><Relationship Id="rId14" Type="http://schemas.openxmlformats.org/officeDocument/2006/relationships/image" Target="../media/image6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ТЕМА: </a:t>
            </a:r>
            <a:r>
              <a:rPr lang="ru-RU" dirty="0"/>
              <a:t>«Квадратные корни</a:t>
            </a:r>
            <a:r>
              <a:rPr lang="ru-RU" dirty="0" smtClean="0"/>
              <a:t>».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5864696" cy="1752600"/>
          </a:xfrm>
        </p:spPr>
        <p:txBody>
          <a:bodyPr/>
          <a:lstStyle/>
          <a:p>
            <a:r>
              <a:rPr lang="ru-RU" dirty="0" smtClean="0"/>
              <a:t>(Применение свойств квадратного корня)</a:t>
            </a:r>
            <a:endParaRPr lang="ru-RU" dirty="0"/>
          </a:p>
        </p:txBody>
      </p:sp>
      <p:sp>
        <p:nvSpPr>
          <p:cNvPr id="5" name="Штриховая стрелка вправо 4">
            <a:hlinkClick r:id="rId3" action="ppaction://hlinksldjump"/>
          </p:cNvPr>
          <p:cNvSpPr/>
          <p:nvPr/>
        </p:nvSpPr>
        <p:spPr>
          <a:xfrm>
            <a:off x="7964760" y="6461720"/>
            <a:ext cx="648072" cy="14401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179512" y="116633"/>
            <a:ext cx="2088232" cy="360040"/>
          </a:xfrm>
        </p:spPr>
        <p:txBody>
          <a:bodyPr/>
          <a:lstStyle/>
          <a:p>
            <a:fld id="{9C17184E-0D53-497A-97D2-74DAF9DE66E2}" type="datetime1">
              <a:rPr lang="ru-RU" smtClean="0">
                <a:solidFill>
                  <a:schemeClr val="tx1"/>
                </a:solidFill>
              </a:rPr>
              <a:t>19.03.2014</a:t>
            </a:fld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4" descr="1"/>
          <p:cNvPicPr>
            <a:picLocks noChangeAspect="1" noChangeArrowheads="1"/>
          </p:cNvPicPr>
          <p:nvPr/>
        </p:nvPicPr>
        <p:blipFill>
          <a:blip r:embed="rId3" cstate="print">
            <a:lum contrast="-14000"/>
          </a:blip>
          <a:srcRect/>
          <a:stretch>
            <a:fillRect/>
          </a:stretch>
        </p:blipFill>
        <p:spPr bwMode="auto">
          <a:xfrm>
            <a:off x="179512" y="4797152"/>
            <a:ext cx="2197100" cy="18415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6249888" cy="7200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Основные сведения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908720"/>
            <a:ext cx="8229600" cy="5616624"/>
          </a:xfrm>
        </p:spPr>
        <p:txBody>
          <a:bodyPr>
            <a:normAutofit/>
          </a:bodyPr>
          <a:lstStyle/>
          <a:p>
            <a:r>
              <a:rPr lang="ru-RU" sz="2000" b="1" u="sng" dirty="0" smtClean="0"/>
              <a:t>Арифметическим квадратным корнем </a:t>
            </a:r>
            <a:r>
              <a:rPr lang="ru-RU" sz="2000" dirty="0" smtClean="0"/>
              <a:t>из числа </a:t>
            </a:r>
            <a:r>
              <a:rPr lang="en-US" sz="2000" i="1" dirty="0" smtClean="0"/>
              <a:t>a</a:t>
            </a:r>
            <a:r>
              <a:rPr lang="ru-RU" sz="2000" i="1" dirty="0" smtClean="0"/>
              <a:t> </a:t>
            </a:r>
            <a:r>
              <a:rPr lang="ru-RU" sz="2000" dirty="0" smtClean="0"/>
              <a:t>называется неотрицательное число, квадрат которого равен </a:t>
            </a:r>
            <a:r>
              <a:rPr lang="ru-RU" sz="2000" i="1" dirty="0" smtClean="0"/>
              <a:t>а</a:t>
            </a:r>
            <a:endParaRPr lang="ru-RU" sz="2000" dirty="0" smtClean="0"/>
          </a:p>
          <a:p>
            <a:pPr>
              <a:buNone/>
            </a:pPr>
            <a:r>
              <a:rPr lang="ru-RU" sz="2000" i="1" dirty="0" smtClean="0"/>
              <a:t>	Из определения арифметического корня следует, что если выражение        имеет смысл, то             и</a:t>
            </a:r>
          </a:p>
          <a:p>
            <a:r>
              <a:rPr lang="ru-RU" sz="2400" b="1" u="sng" dirty="0" smtClean="0"/>
              <a:t>Свойства арифметического квадратного корня</a:t>
            </a:r>
          </a:p>
          <a:p>
            <a:pPr marL="269875" indent="-269875">
              <a:buFont typeface="+mj-lt"/>
              <a:buAutoNum type="arabicPeriod"/>
              <a:tabLst>
                <a:tab pos="269875" algn="l"/>
                <a:tab pos="355600" algn="l"/>
              </a:tabLst>
            </a:pPr>
            <a:r>
              <a:rPr lang="ru-RU" sz="2400" dirty="0" smtClean="0"/>
              <a:t>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Квадратный корень из произведения неотрицательных множителей равен произведению корней из этих множителей, т.е. если</a:t>
            </a:r>
          </a:p>
          <a:p>
            <a:pPr marL="355600" lvl="1" indent="-355600">
              <a:buFont typeface="+mj-lt"/>
              <a:buAutoNum type="arabicPeriod" startAt="2"/>
              <a:tabLst>
                <a:tab pos="269875" algn="l"/>
                <a:tab pos="355600" algn="l"/>
              </a:tabLst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355600" lvl="1" indent="-355600">
              <a:buFont typeface="+mj-lt"/>
              <a:buAutoNum type="arabicPeriod" startAt="2"/>
              <a:tabLst>
                <a:tab pos="269875" algn="l"/>
                <a:tab pos="355600" algn="l"/>
              </a:tabLst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Квадратный корень из дроби с неотрицательным числителем и положительным знаменателем равен частному от деления квадратного корня из числителя на квадратный корень из знаменателя т.е. если</a:t>
            </a:r>
          </a:p>
          <a:p>
            <a:pPr marL="708660" lvl="1" indent="-342900">
              <a:buFont typeface="+mj-lt"/>
              <a:buAutoNum type="arabicPeriod" startAt="2"/>
              <a:tabLst>
                <a:tab pos="269875" algn="l"/>
                <a:tab pos="355600" algn="l"/>
              </a:tabLst>
            </a:pPr>
            <a:endParaRPr lang="ru-RU" sz="1800" dirty="0" smtClean="0"/>
          </a:p>
          <a:p>
            <a:pPr marL="2613660" lvl="1" indent="-457200">
              <a:buFont typeface="+mj-lt"/>
              <a:buAutoNum type="arabicPeriod" startAt="2"/>
              <a:tabLst>
                <a:tab pos="1790700" algn="l"/>
              </a:tabLst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2613660" lvl="1" indent="-457200">
              <a:buFont typeface="+mj-lt"/>
              <a:buAutoNum type="arabicPeriod" startAt="2"/>
              <a:tabLst>
                <a:tab pos="1790700" algn="l"/>
              </a:tabLst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 любом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800" dirty="0" smtClean="0"/>
              <a:t>  и натуральном </a:t>
            </a:r>
            <a:r>
              <a:rPr lang="en-US" sz="1800" i="1" dirty="0" smtClean="0"/>
              <a:t>k</a:t>
            </a:r>
            <a:r>
              <a:rPr lang="ru-RU" sz="1800" i="1" dirty="0" smtClean="0"/>
              <a:t> </a:t>
            </a:r>
            <a:r>
              <a:rPr lang="ru-RU" sz="1800" dirty="0" smtClean="0"/>
              <a:t>верно равенство</a:t>
            </a:r>
          </a:p>
          <a:p>
            <a:pPr marL="2613660" lvl="1" indent="-457200">
              <a:buFont typeface="+mj-lt"/>
              <a:buAutoNum type="arabicPeriod" startAt="2"/>
              <a:tabLst>
                <a:tab pos="1790700" algn="l"/>
              </a:tabLst>
            </a:pPr>
            <a:endParaRPr lang="ru-RU" sz="1800" dirty="0" smtClean="0"/>
          </a:p>
          <a:p>
            <a:pPr marL="2613660" lvl="1" indent="-457200">
              <a:buFont typeface="+mj-lt"/>
              <a:buAutoNum type="arabicPeriod" startAt="2"/>
              <a:tabLst>
                <a:tab pos="1790700" algn="l"/>
              </a:tabLst>
            </a:pPr>
            <a:r>
              <a:rPr lang="ru-RU" sz="1800" dirty="0" smtClean="0"/>
              <a:t>Если </a:t>
            </a:r>
          </a:p>
          <a:p>
            <a:pPr marL="269875" indent="-269875">
              <a:buFont typeface="+mj-lt"/>
              <a:buAutoNum type="arabicPeriod"/>
              <a:tabLst>
                <a:tab pos="269875" algn="l"/>
                <a:tab pos="355600" algn="l"/>
              </a:tabLst>
            </a:pPr>
            <a:endParaRPr lang="ru-RU" sz="2000" dirty="0" smtClean="0"/>
          </a:p>
          <a:p>
            <a:pPr marL="269875" indent="-269875">
              <a:buFont typeface="+mj-lt"/>
              <a:buAutoNum type="arabicPeriod"/>
              <a:tabLst>
                <a:tab pos="269875" algn="l"/>
                <a:tab pos="355600" algn="l"/>
              </a:tabLst>
            </a:pPr>
            <a:endParaRPr lang="ru-RU" sz="2000" dirty="0" smtClean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1979712" y="1844824"/>
          <a:ext cx="475053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3" name="Формула" r:id="rId4" imgW="241200" imgH="228600" progId="Equation.3">
                  <p:embed/>
                </p:oleObj>
              </mc:Choice>
              <mc:Fallback>
                <p:oleObj name="Формула" r:id="rId4" imgW="24120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1844824"/>
                        <a:ext cx="475053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4572000" y="1844824"/>
          <a:ext cx="576064" cy="4200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4" name="Формула" r:id="rId6" imgW="469800" imgH="228600" progId="Equation.3">
                  <p:embed/>
                </p:oleObj>
              </mc:Choice>
              <mc:Fallback>
                <p:oleObj name="Формула" r:id="rId6" imgW="46980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844824"/>
                        <a:ext cx="576064" cy="42004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5508104" y="1844824"/>
          <a:ext cx="1008112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5" name="Формула" r:id="rId8" imgW="647640" imgH="241200" progId="Equation.3">
                  <p:embed/>
                </p:oleObj>
              </mc:Choice>
              <mc:Fallback>
                <p:oleObj name="Формула" r:id="rId8" imgW="64764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1844824"/>
                        <a:ext cx="1008112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755576" y="3429000"/>
          <a:ext cx="3349471" cy="4314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6" name="Формула" r:id="rId10" imgW="1866600" imgH="241200" progId="Equation.3">
                  <p:embed/>
                </p:oleObj>
              </mc:Choice>
              <mc:Fallback>
                <p:oleObj name="Формула" r:id="rId10" imgW="186660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3429000"/>
                        <a:ext cx="3349471" cy="4314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2843808" y="4581128"/>
          <a:ext cx="2160240" cy="6374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7" name="Формула" r:id="rId12" imgW="1549080" imgH="457200" progId="Equation.3">
                  <p:embed/>
                </p:oleObj>
              </mc:Choice>
              <mc:Fallback>
                <p:oleObj name="Формула" r:id="rId12" imgW="1549080" imgH="457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4581128"/>
                        <a:ext cx="2160240" cy="6374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3635896" y="5877272"/>
          <a:ext cx="2660506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8" name="Формула" r:id="rId14" imgW="1485720" imgH="241200" progId="Equation.3">
                  <p:embed/>
                </p:oleObj>
              </mc:Choice>
              <mc:Fallback>
                <p:oleObj name="Формула" r:id="rId14" imgW="1485720" imgH="2412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5877272"/>
                        <a:ext cx="2660506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3275856" y="5517232"/>
          <a:ext cx="1372156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9" name="Формула" r:id="rId16" imgW="711000" imgH="304560" progId="Equation.3">
                  <p:embed/>
                </p:oleObj>
              </mc:Choice>
              <mc:Fallback>
                <p:oleObj name="Формула" r:id="rId16" imgW="711000" imgH="30456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5517232"/>
                        <a:ext cx="1372156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Управляющая кнопка: возврат 11">
            <a:hlinkClick r:id="" action="ppaction://hlinkshowjump?jump=lastslideviewed" highlightClick="1"/>
          </p:cNvPr>
          <p:cNvSpPr/>
          <p:nvPr/>
        </p:nvSpPr>
        <p:spPr>
          <a:xfrm>
            <a:off x="7668344" y="6165304"/>
            <a:ext cx="1008112" cy="432048"/>
          </a:xfrm>
          <a:prstGeom prst="actionButtonReturn">
            <a:avLst/>
          </a:prstGeom>
          <a:solidFill>
            <a:srgbClr val="79D9FF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09AB-5653-4BFC-B1A5-F6A3B54D5DDA}" type="datetime1">
              <a:rPr lang="ru-RU" smtClean="0"/>
              <a:t>19.03.2014</a:t>
            </a:fld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II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Устная работа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Вынести </a:t>
            </a:r>
            <a:r>
              <a:rPr lang="ru-RU" dirty="0"/>
              <a:t>из-под знака корня:</a:t>
            </a:r>
          </a:p>
          <a:p>
            <a:pPr>
              <a:buNone/>
            </a:pPr>
            <a:r>
              <a:rPr lang="ru-RU" dirty="0" smtClean="0"/>
              <a:t>          </a:t>
            </a:r>
            <a:r>
              <a:rPr lang="ru-RU" dirty="0"/>
              <a:t>	</a:t>
            </a:r>
          </a:p>
          <a:p>
            <a:pPr lvl="0"/>
            <a:r>
              <a:rPr lang="ru-RU" dirty="0"/>
              <a:t>Внести множитель под знак корня:</a:t>
            </a:r>
          </a:p>
          <a:p>
            <a:pPr>
              <a:buNone/>
            </a:pPr>
            <a:r>
              <a:rPr lang="ru-RU" dirty="0"/>
              <a:t>            	</a:t>
            </a:r>
          </a:p>
          <a:p>
            <a:pPr lvl="0"/>
            <a:r>
              <a:rPr lang="ru-RU" dirty="0" smtClean="0"/>
              <a:t>Возведите </a:t>
            </a:r>
            <a:r>
              <a:rPr lang="ru-RU" dirty="0"/>
              <a:t>в квадрат:</a:t>
            </a:r>
          </a:p>
          <a:p>
            <a:pPr>
              <a:buNone/>
            </a:pPr>
            <a:r>
              <a:rPr lang="ru-RU" dirty="0" smtClean="0"/>
              <a:t>            </a:t>
            </a:r>
            <a:r>
              <a:rPr lang="ru-RU" dirty="0"/>
              <a:t>	</a:t>
            </a:r>
          </a:p>
          <a:p>
            <a:pPr lvl="0"/>
            <a:r>
              <a:rPr lang="ru-RU" dirty="0" smtClean="0"/>
              <a:t>Приведите подобные слагаемые</a:t>
            </a:r>
            <a:r>
              <a:rPr lang="ru-RU" dirty="0" smtClean="0"/>
              <a:t>:</a:t>
            </a:r>
            <a:endParaRPr lang="ru-RU" dirty="0"/>
          </a:p>
          <a:p>
            <a:pPr>
              <a:buNone/>
            </a:pPr>
            <a:r>
              <a:rPr lang="ru-RU" dirty="0"/>
              <a:t>             	</a:t>
            </a:r>
          </a:p>
          <a:p>
            <a:pPr>
              <a:buNone/>
            </a:pPr>
            <a:r>
              <a:rPr lang="ru-RU" dirty="0"/>
              <a:t> </a:t>
            </a:r>
            <a:r>
              <a:rPr lang="ru-RU" dirty="0" smtClean="0"/>
              <a:t>                                                          </a:t>
            </a:r>
            <a:endParaRPr lang="ru-RU" dirty="0"/>
          </a:p>
        </p:txBody>
      </p:sp>
      <p:grpSp>
        <p:nvGrpSpPr>
          <p:cNvPr id="13" name="Группа 12"/>
          <p:cNvGrpSpPr/>
          <p:nvPr/>
        </p:nvGrpSpPr>
        <p:grpSpPr>
          <a:xfrm>
            <a:off x="971600" y="2438582"/>
            <a:ext cx="5305220" cy="3647644"/>
            <a:chOff x="309711" y="2385218"/>
            <a:chExt cx="5305220" cy="3647644"/>
          </a:xfrm>
        </p:grpSpPr>
        <p:graphicFrame>
          <p:nvGraphicFramePr>
            <p:cNvPr id="4" name="Объект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42058493"/>
                </p:ext>
              </p:extLst>
            </p:nvPr>
          </p:nvGraphicFramePr>
          <p:xfrm>
            <a:off x="597940" y="2385218"/>
            <a:ext cx="835476" cy="6066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8" name="Формула" r:id="rId3" imgW="317160" imgH="228600" progId="Equation.3">
                    <p:embed/>
                  </p:oleObj>
                </mc:Choice>
                <mc:Fallback>
                  <p:oleObj name="Формула" r:id="rId3" imgW="317160" imgH="22860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7940" y="2385218"/>
                          <a:ext cx="835476" cy="60664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Объект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6416880"/>
                </p:ext>
              </p:extLst>
            </p:nvPr>
          </p:nvGraphicFramePr>
          <p:xfrm>
            <a:off x="541275" y="3321322"/>
            <a:ext cx="765853" cy="6595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9" name="Формула" r:id="rId5" imgW="317160" imgH="228600" progId="Equation.3">
                    <p:embed/>
                  </p:oleObj>
                </mc:Choice>
                <mc:Fallback>
                  <p:oleObj name="Формула" r:id="rId5" imgW="317160" imgH="2286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1275" y="3321322"/>
                          <a:ext cx="765853" cy="6595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Объект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48152185"/>
                </p:ext>
              </p:extLst>
            </p:nvPr>
          </p:nvGraphicFramePr>
          <p:xfrm>
            <a:off x="4285691" y="2385218"/>
            <a:ext cx="835476" cy="6302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0" name="Формула" r:id="rId7" imgW="304560" imgH="228600" progId="Equation.3">
                    <p:embed/>
                  </p:oleObj>
                </mc:Choice>
                <mc:Fallback>
                  <p:oleObj name="Формула" r:id="rId7" imgW="304560" imgH="228600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85691" y="2385218"/>
                          <a:ext cx="835476" cy="63022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Объект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30631765"/>
                </p:ext>
              </p:extLst>
            </p:nvPr>
          </p:nvGraphicFramePr>
          <p:xfrm>
            <a:off x="4342159" y="3375636"/>
            <a:ext cx="967323" cy="6662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1" name="Формула" r:id="rId9" imgW="419040" imgH="241200" progId="Equation.3">
                    <p:embed/>
                  </p:oleObj>
                </mc:Choice>
                <mc:Fallback>
                  <p:oleObj name="Формула" r:id="rId9" imgW="419040" imgH="241200" progId="Equation.3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42159" y="3375636"/>
                          <a:ext cx="967323" cy="66620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Объект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92965672"/>
                </p:ext>
              </p:extLst>
            </p:nvPr>
          </p:nvGraphicFramePr>
          <p:xfrm>
            <a:off x="309711" y="4185418"/>
            <a:ext cx="936301" cy="6847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2" name="Формула" r:id="rId11" imgW="393480" imgH="241200" progId="Equation.3">
                    <p:embed/>
                  </p:oleObj>
                </mc:Choice>
                <mc:Fallback>
                  <p:oleObj name="Формула" r:id="rId11" imgW="393480" imgH="24120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9711" y="4185418"/>
                          <a:ext cx="936301" cy="68479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Объект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76627593"/>
                </p:ext>
              </p:extLst>
            </p:nvPr>
          </p:nvGraphicFramePr>
          <p:xfrm>
            <a:off x="4285691" y="4257426"/>
            <a:ext cx="1329240" cy="6847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3" name="Формула" r:id="rId13" imgW="558720" imgH="241200" progId="Equation.3">
                    <p:embed/>
                  </p:oleObj>
                </mc:Choice>
                <mc:Fallback>
                  <p:oleObj name="Формула" r:id="rId13" imgW="558720" imgH="24120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85691" y="4257426"/>
                          <a:ext cx="1329240" cy="68479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Объект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4557999"/>
                </p:ext>
              </p:extLst>
            </p:nvPr>
          </p:nvGraphicFramePr>
          <p:xfrm>
            <a:off x="390933" y="5397862"/>
            <a:ext cx="2976562" cy="635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4" name="Формула" r:id="rId15" imgW="1130040" imgH="228600" progId="Equation.3">
                    <p:embed/>
                  </p:oleObj>
                </mc:Choice>
                <mc:Fallback>
                  <p:oleObj name="Формула" r:id="rId15" imgW="1130040" imgH="22860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0933" y="5397862"/>
                          <a:ext cx="2976562" cy="6350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Штриховая стрелка вправо 11">
            <a:hlinkClick r:id="rId17" action="ppaction://hlinksldjump"/>
          </p:cNvPr>
          <p:cNvSpPr/>
          <p:nvPr/>
        </p:nvSpPr>
        <p:spPr>
          <a:xfrm>
            <a:off x="7956376" y="6453336"/>
            <a:ext cx="656456" cy="152400"/>
          </a:xfrm>
          <a:prstGeom prst="striped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Picture 9">
            <a:hlinkClick r:id="rId18" action="ppaction://hlinksldjump"/>
          </p:cNvPr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251520" y="6093296"/>
            <a:ext cx="864096" cy="63820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17" name="Группа 16"/>
          <p:cNvGrpSpPr/>
          <p:nvPr/>
        </p:nvGrpSpPr>
        <p:grpSpPr>
          <a:xfrm>
            <a:off x="1187624" y="6237312"/>
            <a:ext cx="2736304" cy="338554"/>
            <a:chOff x="1187624" y="6237312"/>
            <a:chExt cx="2736304" cy="338554"/>
          </a:xfrm>
        </p:grpSpPr>
        <p:sp>
          <p:nvSpPr>
            <p:cNvPr id="15" name="TextBox 14"/>
            <p:cNvSpPr txBox="1"/>
            <p:nvPr/>
          </p:nvSpPr>
          <p:spPr>
            <a:xfrm>
              <a:off x="1835696" y="6237312"/>
              <a:ext cx="208823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Для справки кликни</a:t>
              </a:r>
              <a:endParaRPr lang="ru-RU" sz="1600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6" name="Стрелка влево 15"/>
            <p:cNvSpPr/>
            <p:nvPr/>
          </p:nvSpPr>
          <p:spPr>
            <a:xfrm>
              <a:off x="1187624" y="6381328"/>
              <a:ext cx="572225" cy="162876"/>
            </a:xfrm>
            <a:prstGeom prst="leftArrow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8" name="Дата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5FBF-6079-4D3E-9AC7-74C0314F0B1C}" type="datetime1">
              <a:rPr lang="ru-RU" smtClean="0"/>
              <a:t>19.03.2014</a:t>
            </a:fld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6632"/>
            <a:ext cx="1702720" cy="201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3" name="Заголовок 22"/>
          <p:cNvSpPr>
            <a:spLocks noGrp="1"/>
          </p:cNvSpPr>
          <p:nvPr>
            <p:ph type="title"/>
          </p:nvPr>
        </p:nvSpPr>
        <p:spPr>
          <a:xfrm>
            <a:off x="1547664" y="116632"/>
            <a:ext cx="5976664" cy="1143000"/>
          </a:xfrm>
        </p:spPr>
        <p:txBody>
          <a:bodyPr/>
          <a:lstStyle/>
          <a:p>
            <a:r>
              <a:rPr lang="ru-RU" dirty="0" smtClean="0"/>
              <a:t>Образцы решения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/>
          <a:lstStyle/>
          <a:p>
            <a:pPr>
              <a:buNone/>
            </a:pPr>
            <a:r>
              <a:rPr lang="ru-RU" sz="2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Укажите наибольшее из следующих чисел</a:t>
            </a:r>
          </a:p>
          <a:p>
            <a:endParaRPr lang="ru-RU" sz="2800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ru-RU" sz="2800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 marL="273050" indent="-3175">
              <a:buNone/>
            </a:pPr>
            <a:r>
              <a:rPr lang="ru-RU" sz="2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Решение</a:t>
            </a:r>
          </a:p>
        </p:txBody>
      </p:sp>
      <p:grpSp>
        <p:nvGrpSpPr>
          <p:cNvPr id="19" name="Группа 18"/>
          <p:cNvGrpSpPr/>
          <p:nvPr/>
        </p:nvGrpSpPr>
        <p:grpSpPr>
          <a:xfrm>
            <a:off x="827584" y="3356992"/>
            <a:ext cx="3960440" cy="3168352"/>
            <a:chOff x="1285875" y="2571750"/>
            <a:chExt cx="2638053" cy="1937370"/>
          </a:xfrm>
        </p:grpSpPr>
        <p:pic>
          <p:nvPicPr>
            <p:cNvPr id="6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285875" y="2571750"/>
              <a:ext cx="787925" cy="4089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8" name="Группа 17"/>
            <p:cNvGrpSpPr/>
            <p:nvPr/>
          </p:nvGrpSpPr>
          <p:grpSpPr>
            <a:xfrm>
              <a:off x="1285875" y="2928938"/>
              <a:ext cx="2638053" cy="1580182"/>
              <a:chOff x="1285875" y="2928938"/>
              <a:chExt cx="2519363" cy="1533525"/>
            </a:xfrm>
          </p:grpSpPr>
          <p:pic>
            <p:nvPicPr>
              <p:cNvPr id="7" name="Picture 10"/>
              <p:cNvPicPr>
                <a:picLocks noChangeAspect="1" noChangeArrowheads="1"/>
              </p:cNvPicPr>
              <p:nvPr/>
            </p:nvPicPr>
            <p:blipFill>
              <a:blip r:embed="rId5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1285875" y="2928938"/>
                <a:ext cx="1009650" cy="381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" name="Picture 9"/>
              <p:cNvPicPr>
                <a:picLocks noChangeAspect="1" noChangeArrowheads="1"/>
              </p:cNvPicPr>
              <p:nvPr/>
            </p:nvPicPr>
            <p:blipFill>
              <a:blip r:embed="rId6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357438" y="2928938"/>
                <a:ext cx="771525" cy="381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" name="Picture 8"/>
              <p:cNvPicPr>
                <a:picLocks noChangeAspect="1" noChangeArrowheads="1"/>
              </p:cNvPicPr>
              <p:nvPr/>
            </p:nvPicPr>
            <p:blipFill>
              <a:blip r:embed="rId7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3143250" y="2928938"/>
                <a:ext cx="447675" cy="381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" name="Picture 7"/>
              <p:cNvPicPr>
                <a:picLocks noChangeAspect="1" noChangeArrowheads="1"/>
              </p:cNvPicPr>
              <p:nvPr/>
            </p:nvPicPr>
            <p:blipFill>
              <a:blip r:embed="rId8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1285875" y="3286125"/>
                <a:ext cx="70485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" name="Picture 6"/>
              <p:cNvPicPr>
                <a:picLocks noChangeAspect="1" noChangeArrowheads="1"/>
              </p:cNvPicPr>
              <p:nvPr/>
            </p:nvPicPr>
            <p:blipFill>
              <a:blip r:embed="rId9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071688" y="3214688"/>
                <a:ext cx="704850" cy="4286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2" name="Picture 5"/>
              <p:cNvPicPr>
                <a:picLocks noChangeAspect="1" noChangeArrowheads="1"/>
              </p:cNvPicPr>
              <p:nvPr/>
            </p:nvPicPr>
            <p:blipFill>
              <a:blip r:embed="rId10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786063" y="3286125"/>
                <a:ext cx="447675" cy="381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" name="Picture 4"/>
              <p:cNvPicPr>
                <a:picLocks noChangeAspect="1" noChangeArrowheads="1"/>
              </p:cNvPicPr>
              <p:nvPr/>
            </p:nvPicPr>
            <p:blipFill>
              <a:blip r:embed="rId11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1285875" y="3643313"/>
                <a:ext cx="1152525" cy="381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" name="Picture 3"/>
              <p:cNvPicPr>
                <a:picLocks noChangeAspect="1" noChangeArrowheads="1"/>
              </p:cNvPicPr>
              <p:nvPr/>
            </p:nvPicPr>
            <p:blipFill>
              <a:blip r:embed="rId1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428875" y="3643313"/>
                <a:ext cx="914400" cy="381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" name="Picture 2"/>
              <p:cNvPicPr>
                <a:picLocks noChangeAspect="1" noChangeArrowheads="1"/>
              </p:cNvPicPr>
              <p:nvPr/>
            </p:nvPicPr>
            <p:blipFill>
              <a:blip r:embed="rId1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3357563" y="3643313"/>
                <a:ext cx="447675" cy="3905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6" name="Picture 1"/>
              <p:cNvPicPr>
                <a:picLocks noChangeAspect="1" noChangeArrowheads="1"/>
              </p:cNvPicPr>
              <p:nvPr/>
            </p:nvPicPr>
            <p:blipFill>
              <a:blip r:embed="rId1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1285875" y="4071938"/>
                <a:ext cx="2171700" cy="3905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34" name="Группа 33"/>
          <p:cNvGrpSpPr/>
          <p:nvPr/>
        </p:nvGrpSpPr>
        <p:grpSpPr>
          <a:xfrm>
            <a:off x="755576" y="2132856"/>
            <a:ext cx="3528392" cy="648073"/>
            <a:chOff x="611560" y="1268760"/>
            <a:chExt cx="3528392" cy="648073"/>
          </a:xfrm>
        </p:grpSpPr>
        <p:grpSp>
          <p:nvGrpSpPr>
            <p:cNvPr id="32" name="Группа 31"/>
            <p:cNvGrpSpPr/>
            <p:nvPr/>
          </p:nvGrpSpPr>
          <p:grpSpPr>
            <a:xfrm>
              <a:off x="611560" y="1268760"/>
              <a:ext cx="3096344" cy="648073"/>
              <a:chOff x="1043608" y="1844823"/>
              <a:chExt cx="1471048" cy="293175"/>
            </a:xfrm>
          </p:grpSpPr>
          <p:graphicFrame>
            <p:nvGraphicFramePr>
              <p:cNvPr id="28" name="Объект 27"/>
              <p:cNvGraphicFramePr>
                <a:graphicFrameLocks noChangeAspect="1"/>
              </p:cNvGraphicFramePr>
              <p:nvPr/>
            </p:nvGraphicFramePr>
            <p:xfrm>
              <a:off x="1043608" y="1844823"/>
              <a:ext cx="376315" cy="2931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6408" name="Формула" r:id="rId15" imgW="342720" imgH="241200" progId="Equation.3">
                      <p:embed/>
                    </p:oleObj>
                  </mc:Choice>
                  <mc:Fallback>
                    <p:oleObj name="Формула" r:id="rId15" imgW="342720" imgH="241200" progId="Equation.3">
                      <p:embed/>
                      <p:pic>
                        <p:nvPicPr>
                          <p:cNvPr id="0" name="Picture 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43608" y="1844823"/>
                            <a:ext cx="376315" cy="29317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9" name="Объект 28"/>
              <p:cNvGraphicFramePr>
                <a:graphicFrameLocks noChangeAspect="1"/>
              </p:cNvGraphicFramePr>
              <p:nvPr/>
            </p:nvGraphicFramePr>
            <p:xfrm>
              <a:off x="1547664" y="1844823"/>
              <a:ext cx="355600" cy="2931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6409" name="Формула" r:id="rId17" imgW="355320" imgH="241200" progId="Equation.3">
                      <p:embed/>
                    </p:oleObj>
                  </mc:Choice>
                  <mc:Fallback>
                    <p:oleObj name="Формула" r:id="rId17" imgW="355320" imgH="241200" progId="Equation.3">
                      <p:embed/>
                      <p:pic>
                        <p:nvPicPr>
                          <p:cNvPr id="0" name="Picture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47664" y="1844823"/>
                            <a:ext cx="355600" cy="29317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0" name="Объект 29"/>
              <p:cNvGraphicFramePr>
                <a:graphicFrameLocks noChangeAspect="1"/>
              </p:cNvGraphicFramePr>
              <p:nvPr/>
            </p:nvGraphicFramePr>
            <p:xfrm>
              <a:off x="2051720" y="1844823"/>
              <a:ext cx="462936" cy="2931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6410" name="Формула" r:id="rId19" imgW="406080" imgH="241200" progId="Equation.3">
                      <p:embed/>
                    </p:oleObj>
                  </mc:Choice>
                  <mc:Fallback>
                    <p:oleObj name="Формула" r:id="rId19" imgW="406080" imgH="241200" progId="Equation.3">
                      <p:embed/>
                      <p:pic>
                        <p:nvPicPr>
                          <p:cNvPr id="0" name="Picture 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051720" y="1844823"/>
                            <a:ext cx="462936" cy="29317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33" name="Объект 32"/>
            <p:cNvGraphicFramePr>
              <a:graphicFrameLocks noChangeAspect="1"/>
            </p:cNvGraphicFramePr>
            <p:nvPr/>
          </p:nvGraphicFramePr>
          <p:xfrm>
            <a:off x="3779912" y="1340768"/>
            <a:ext cx="360040" cy="5040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11" name="Формула" r:id="rId21" imgW="126720" imgH="177480" progId="Equation.3">
                    <p:embed/>
                  </p:oleObj>
                </mc:Choice>
                <mc:Fallback>
                  <p:oleObj name="Формула" r:id="rId21" imgW="126720" imgH="17748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79912" y="1340768"/>
                          <a:ext cx="360040" cy="50405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5" name="Штриховая стрелка вправо 34">
            <a:hlinkClick r:id="" action="ppaction://hlinkshowjump?jump=nextslide"/>
          </p:cNvPr>
          <p:cNvSpPr/>
          <p:nvPr/>
        </p:nvSpPr>
        <p:spPr>
          <a:xfrm>
            <a:off x="7956376" y="6453336"/>
            <a:ext cx="648072" cy="152400"/>
          </a:xfrm>
          <a:prstGeom prst="striped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76CC6-7DF7-4F66-A2C6-F47733B20377}" type="datetime1">
              <a:rPr lang="ru-RU" smtClean="0"/>
              <a:t>19.03.2014</a:t>
            </a:fld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Заголовок 33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/>
          <a:lstStyle/>
          <a:p>
            <a:r>
              <a:rPr lang="ru-RU" dirty="0" smtClean="0"/>
              <a:t>Решение упражнений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rmAutofit/>
          </a:bodyPr>
          <a:lstStyle/>
          <a:p>
            <a:r>
              <a:rPr lang="ru-RU" dirty="0" smtClean="0"/>
              <a:t>Одна из точек на координатной прямой соответствует числу         .  Какая это точка?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ru-RU" dirty="0" smtClean="0"/>
              <a:t>Решение</a:t>
            </a:r>
          </a:p>
          <a:p>
            <a:pPr>
              <a:buNone/>
            </a:pPr>
            <a:r>
              <a:rPr lang="ru-RU" dirty="0" smtClean="0"/>
              <a:t>	</a:t>
            </a:r>
          </a:p>
          <a:p>
            <a:pPr>
              <a:buNone/>
            </a:pPr>
            <a:r>
              <a:rPr lang="ru-RU" dirty="0" smtClean="0"/>
              <a:t>	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2400" dirty="0" smtClean="0"/>
              <a:t>Т.к.</a:t>
            </a:r>
            <a:r>
              <a:rPr lang="ru-RU" sz="1800" dirty="0" smtClean="0"/>
              <a:t>                                                                                   , </a:t>
            </a:r>
            <a:r>
              <a:rPr lang="ru-RU" sz="2400" dirty="0" smtClean="0"/>
              <a:t>т.о. точка </a:t>
            </a:r>
            <a:r>
              <a:rPr lang="en-US" sz="2400" dirty="0" smtClean="0"/>
              <a:t>D </a:t>
            </a:r>
            <a:r>
              <a:rPr lang="ru-RU" sz="2400" dirty="0" smtClean="0"/>
              <a:t>соответствует числу </a:t>
            </a:r>
          </a:p>
        </p:txBody>
      </p:sp>
      <p:grpSp>
        <p:nvGrpSpPr>
          <p:cNvPr id="66" name="Группа 65"/>
          <p:cNvGrpSpPr/>
          <p:nvPr/>
        </p:nvGrpSpPr>
        <p:grpSpPr>
          <a:xfrm>
            <a:off x="539552" y="1772816"/>
            <a:ext cx="5184576" cy="4424550"/>
            <a:chOff x="611560" y="1484784"/>
            <a:chExt cx="5184576" cy="4424550"/>
          </a:xfrm>
        </p:grpSpPr>
        <p:graphicFrame>
          <p:nvGraphicFramePr>
            <p:cNvPr id="4" name="Объект 3"/>
            <p:cNvGraphicFramePr>
              <a:graphicFrameLocks noChangeAspect="1"/>
            </p:cNvGraphicFramePr>
            <p:nvPr/>
          </p:nvGraphicFramePr>
          <p:xfrm>
            <a:off x="3923927" y="1484784"/>
            <a:ext cx="651465" cy="4043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35" name="Формула" r:id="rId3" imgW="368280" imgH="228600" progId="Equation.3">
                    <p:embed/>
                  </p:oleObj>
                </mc:Choice>
                <mc:Fallback>
                  <p:oleObj name="Формула" r:id="rId3" imgW="368280" imgH="22860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23927" y="1484784"/>
                          <a:ext cx="651465" cy="40435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61" name="Группа 60"/>
            <p:cNvGrpSpPr/>
            <p:nvPr/>
          </p:nvGrpSpPr>
          <p:grpSpPr>
            <a:xfrm>
              <a:off x="899591" y="2132856"/>
              <a:ext cx="3619251" cy="873392"/>
              <a:chOff x="1043608" y="3140968"/>
              <a:chExt cx="3600400" cy="873392"/>
            </a:xfrm>
          </p:grpSpPr>
          <p:grpSp>
            <p:nvGrpSpPr>
              <p:cNvPr id="52" name="Группа 51"/>
              <p:cNvGrpSpPr/>
              <p:nvPr/>
            </p:nvGrpSpPr>
            <p:grpSpPr>
              <a:xfrm>
                <a:off x="1043608" y="3429000"/>
                <a:ext cx="3600400" cy="585360"/>
                <a:chOff x="1043608" y="3429000"/>
                <a:chExt cx="3600400" cy="585360"/>
              </a:xfrm>
            </p:grpSpPr>
            <p:cxnSp>
              <p:nvCxnSpPr>
                <p:cNvPr id="6" name="Прямая со стрелкой 5"/>
                <p:cNvCxnSpPr/>
                <p:nvPr/>
              </p:nvCxnSpPr>
              <p:spPr>
                <a:xfrm>
                  <a:off x="1043608" y="3501008"/>
                  <a:ext cx="3600400" cy="0"/>
                </a:xfrm>
                <a:prstGeom prst="straightConnector1">
                  <a:avLst/>
                </a:prstGeom>
                <a:ln w="2540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Прямая соединительная линия 7"/>
                <p:cNvCxnSpPr/>
                <p:nvPr/>
              </p:nvCxnSpPr>
              <p:spPr>
                <a:xfrm flipV="1">
                  <a:off x="1331640" y="3429000"/>
                  <a:ext cx="0" cy="216024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Прямая соединительная линия 10"/>
                <p:cNvCxnSpPr/>
                <p:nvPr/>
              </p:nvCxnSpPr>
              <p:spPr>
                <a:xfrm flipV="1">
                  <a:off x="1763688" y="3429000"/>
                  <a:ext cx="0" cy="216024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Прямая соединительная линия 11"/>
                <p:cNvCxnSpPr/>
                <p:nvPr/>
              </p:nvCxnSpPr>
              <p:spPr>
                <a:xfrm flipV="1">
                  <a:off x="2195736" y="3429000"/>
                  <a:ext cx="0" cy="216024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Прямая соединительная линия 12"/>
                <p:cNvCxnSpPr/>
                <p:nvPr/>
              </p:nvCxnSpPr>
              <p:spPr>
                <a:xfrm flipV="1">
                  <a:off x="2627784" y="3429000"/>
                  <a:ext cx="0" cy="216024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Прямая соединительная линия 13"/>
                <p:cNvCxnSpPr/>
                <p:nvPr/>
              </p:nvCxnSpPr>
              <p:spPr>
                <a:xfrm flipV="1">
                  <a:off x="3059832" y="3429000"/>
                  <a:ext cx="0" cy="216024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Прямая соединительная линия 14"/>
                <p:cNvCxnSpPr/>
                <p:nvPr/>
              </p:nvCxnSpPr>
              <p:spPr>
                <a:xfrm flipV="1">
                  <a:off x="3491880" y="3429000"/>
                  <a:ext cx="0" cy="216024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3" name="Группа 22"/>
                <p:cNvGrpSpPr/>
                <p:nvPr/>
              </p:nvGrpSpPr>
              <p:grpSpPr>
                <a:xfrm>
                  <a:off x="1115616" y="3645028"/>
                  <a:ext cx="2664296" cy="369332"/>
                  <a:chOff x="1115616" y="3643161"/>
                  <a:chExt cx="2664296" cy="378863"/>
                </a:xfrm>
              </p:grpSpPr>
              <p:sp>
                <p:nvSpPr>
                  <p:cNvPr id="16" name="TextBox 15"/>
                  <p:cNvSpPr txBox="1"/>
                  <p:nvPr/>
                </p:nvSpPr>
                <p:spPr>
                  <a:xfrm>
                    <a:off x="1115616" y="3643161"/>
                    <a:ext cx="455211" cy="37886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u-RU" dirty="0" smtClean="0"/>
                      <a:t>10</a:t>
                    </a:r>
                    <a:endParaRPr lang="ru-RU" dirty="0"/>
                  </a:p>
                </p:txBody>
              </p:sp>
              <p:sp>
                <p:nvSpPr>
                  <p:cNvPr id="17" name="TextBox 16"/>
                  <p:cNvSpPr txBox="1"/>
                  <p:nvPr/>
                </p:nvSpPr>
                <p:spPr>
                  <a:xfrm>
                    <a:off x="1619672" y="3643162"/>
                    <a:ext cx="392145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u-RU" dirty="0" smtClean="0"/>
                      <a:t>11</a:t>
                    </a:r>
                    <a:endParaRPr lang="ru-RU" dirty="0"/>
                  </a:p>
                </p:txBody>
              </p:sp>
              <p:sp>
                <p:nvSpPr>
                  <p:cNvPr id="18" name="TextBox 17"/>
                  <p:cNvSpPr txBox="1"/>
                  <p:nvPr/>
                </p:nvSpPr>
                <p:spPr>
                  <a:xfrm>
                    <a:off x="2051720" y="3643161"/>
                    <a:ext cx="439922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u-RU" dirty="0" smtClean="0"/>
                      <a:t>12</a:t>
                    </a:r>
                    <a:endParaRPr lang="ru-RU" dirty="0"/>
                  </a:p>
                </p:txBody>
              </p:sp>
              <p:sp>
                <p:nvSpPr>
                  <p:cNvPr id="19" name="TextBox 18"/>
                  <p:cNvSpPr txBox="1"/>
                  <p:nvPr/>
                </p:nvSpPr>
                <p:spPr>
                  <a:xfrm>
                    <a:off x="2483768" y="3643161"/>
                    <a:ext cx="429602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u-RU" dirty="0" smtClean="0"/>
                      <a:t>13</a:t>
                    </a:r>
                    <a:endParaRPr lang="ru-RU" dirty="0"/>
                  </a:p>
                </p:txBody>
              </p:sp>
              <p:sp>
                <p:nvSpPr>
                  <p:cNvPr id="20" name="TextBox 19"/>
                  <p:cNvSpPr txBox="1"/>
                  <p:nvPr/>
                </p:nvSpPr>
                <p:spPr>
                  <a:xfrm>
                    <a:off x="2915816" y="3643161"/>
                    <a:ext cx="451388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u-RU" dirty="0" smtClean="0"/>
                      <a:t>14</a:t>
                    </a:r>
                    <a:endParaRPr lang="ru-RU" dirty="0"/>
                  </a:p>
                </p:txBody>
              </p:sp>
              <p:sp>
                <p:nvSpPr>
                  <p:cNvPr id="22" name="TextBox 21"/>
                  <p:cNvSpPr txBox="1"/>
                  <p:nvPr/>
                </p:nvSpPr>
                <p:spPr>
                  <a:xfrm>
                    <a:off x="3347864" y="3643161"/>
                    <a:ext cx="432048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u-RU" dirty="0" smtClean="0"/>
                      <a:t>15</a:t>
                    </a:r>
                    <a:endParaRPr lang="ru-RU" dirty="0"/>
                  </a:p>
                </p:txBody>
              </p:sp>
            </p:grpSp>
          </p:grpSp>
          <p:sp>
            <p:nvSpPr>
              <p:cNvPr id="53" name="TextBox 52"/>
              <p:cNvSpPr txBox="1"/>
              <p:nvPr/>
            </p:nvSpPr>
            <p:spPr>
              <a:xfrm>
                <a:off x="1403648" y="3140968"/>
                <a:ext cx="3401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А</a:t>
                </a:r>
                <a:endParaRPr lang="ru-RU" dirty="0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1835696" y="3140968"/>
                <a:ext cx="3225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В</a:t>
                </a:r>
                <a:endParaRPr lang="ru-RU" dirty="0"/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2195736" y="3140968"/>
                <a:ext cx="3353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С</a:t>
                </a:r>
                <a:endParaRPr lang="ru-RU" dirty="0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2699792" y="3140968"/>
                <a:ext cx="3577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D</a:t>
                </a:r>
                <a:endParaRPr lang="ru-RU" dirty="0"/>
              </a:p>
            </p:txBody>
          </p:sp>
          <p:sp>
            <p:nvSpPr>
              <p:cNvPr id="57" name="Овал 56"/>
              <p:cNvSpPr/>
              <p:nvPr/>
            </p:nvSpPr>
            <p:spPr>
              <a:xfrm>
                <a:off x="2339752" y="3501008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8" name="Овал 57"/>
              <p:cNvSpPr/>
              <p:nvPr/>
            </p:nvSpPr>
            <p:spPr>
              <a:xfrm>
                <a:off x="2843808" y="3501008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9" name="Овал 58"/>
              <p:cNvSpPr/>
              <p:nvPr/>
            </p:nvSpPr>
            <p:spPr>
              <a:xfrm>
                <a:off x="1979712" y="3501008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0" name="Овал 59"/>
              <p:cNvSpPr/>
              <p:nvPr/>
            </p:nvSpPr>
            <p:spPr>
              <a:xfrm>
                <a:off x="1547664" y="3501008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aphicFrame>
          <p:nvGraphicFramePr>
            <p:cNvPr id="62" name="Объект 61"/>
            <p:cNvGraphicFramePr>
              <a:graphicFrameLocks noChangeAspect="1"/>
            </p:cNvGraphicFramePr>
            <p:nvPr/>
          </p:nvGraphicFramePr>
          <p:xfrm>
            <a:off x="611560" y="3356991"/>
            <a:ext cx="1340950" cy="15200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36" name="Формула" r:id="rId5" imgW="660240" imgH="749160" progId="Equation.3">
                    <p:embed/>
                  </p:oleObj>
                </mc:Choice>
                <mc:Fallback>
                  <p:oleObj name="Формула" r:id="rId5" imgW="660240" imgH="74916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1560" y="3356991"/>
                          <a:ext cx="1340950" cy="152008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3" name="Объект 62"/>
            <p:cNvGraphicFramePr>
              <a:graphicFrameLocks noChangeAspect="1"/>
            </p:cNvGraphicFramePr>
            <p:nvPr/>
          </p:nvGraphicFramePr>
          <p:xfrm>
            <a:off x="2411760" y="3356992"/>
            <a:ext cx="1302930" cy="14504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37" name="Формула" r:id="rId7" imgW="672840" imgH="749160" progId="Equation.3">
                    <p:embed/>
                  </p:oleObj>
                </mc:Choice>
                <mc:Fallback>
                  <p:oleObj name="Формула" r:id="rId7" imgW="672840" imgH="74916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11760" y="3356992"/>
                          <a:ext cx="1302930" cy="145043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4" name="Объект 63"/>
            <p:cNvGraphicFramePr>
              <a:graphicFrameLocks noChangeAspect="1"/>
            </p:cNvGraphicFramePr>
            <p:nvPr/>
          </p:nvGraphicFramePr>
          <p:xfrm>
            <a:off x="1187624" y="5085184"/>
            <a:ext cx="4608512" cy="4343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38" name="Формула" r:id="rId9" imgW="2425680" imgH="228600" progId="Equation.3">
                    <p:embed/>
                  </p:oleObj>
                </mc:Choice>
                <mc:Fallback>
                  <p:oleObj name="Формула" r:id="rId9" imgW="2425680" imgH="22860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87624" y="5085184"/>
                          <a:ext cx="4608512" cy="43431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5" name="Объект 64"/>
            <p:cNvGraphicFramePr>
              <a:graphicFrameLocks noChangeAspect="1"/>
            </p:cNvGraphicFramePr>
            <p:nvPr/>
          </p:nvGraphicFramePr>
          <p:xfrm>
            <a:off x="3707903" y="5504977"/>
            <a:ext cx="651465" cy="4043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39" name="Формула" r:id="rId11" imgW="368280" imgH="228600" progId="Equation.3">
                    <p:embed/>
                  </p:oleObj>
                </mc:Choice>
                <mc:Fallback>
                  <p:oleObj name="Формула" r:id="rId11" imgW="368280" imgH="22860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07903" y="5504977"/>
                          <a:ext cx="651465" cy="40435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7" name="Штриховая стрелка вправо 66">
            <a:hlinkClick r:id="" action="ppaction://hlinkshowjump?jump=nextslide"/>
          </p:cNvPr>
          <p:cNvSpPr/>
          <p:nvPr/>
        </p:nvSpPr>
        <p:spPr>
          <a:xfrm>
            <a:off x="7956376" y="6453336"/>
            <a:ext cx="648072" cy="152400"/>
          </a:xfrm>
          <a:prstGeom prst="striped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Дата 3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8D061-8381-4EF7-A83E-8A9A58B6597B}" type="datetime1">
              <a:rPr lang="ru-RU" smtClean="0"/>
              <a:t>19.03.2014</a:t>
            </a:fld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99286"/>
            <a:ext cx="8752790" cy="5525880"/>
          </a:xfrm>
        </p:spPr>
        <p:txBody>
          <a:bodyPr/>
          <a:lstStyle/>
          <a:p>
            <a:pPr lvl="0"/>
            <a:r>
              <a:rPr lang="ru-RU" dirty="0"/>
              <a:t>Найдите ошибку:</a:t>
            </a:r>
          </a:p>
          <a:p>
            <a:pPr>
              <a:buNone/>
            </a:pPr>
            <a:r>
              <a:rPr lang="ru-RU" dirty="0"/>
              <a:t>            </a:t>
            </a:r>
          </a:p>
          <a:p>
            <a:pPr lvl="0"/>
            <a:endParaRPr lang="ru-RU" dirty="0" smtClean="0"/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Упростить </a:t>
            </a:r>
            <a:r>
              <a:rPr lang="ru-RU" dirty="0"/>
              <a:t>выражения:	</a:t>
            </a:r>
          </a:p>
          <a:p>
            <a:pPr>
              <a:buNone/>
            </a:pPr>
            <a:r>
              <a:rPr lang="ru-RU" dirty="0"/>
              <a:t>             	</a:t>
            </a:r>
          </a:p>
          <a:p>
            <a:pPr lvl="0"/>
            <a:endParaRPr lang="ru-RU" dirty="0" smtClean="0"/>
          </a:p>
          <a:p>
            <a:pPr lvl="0"/>
            <a:endParaRPr lang="ru-RU" dirty="0" smtClean="0"/>
          </a:p>
          <a:p>
            <a:r>
              <a:rPr lang="ru-RU" dirty="0" smtClean="0"/>
              <a:t> При </a:t>
            </a:r>
            <a:r>
              <a:rPr lang="ru-RU" dirty="0"/>
              <a:t>каких значениях выражение не имеет смысла:</a:t>
            </a:r>
          </a:p>
          <a:p>
            <a:pPr>
              <a:buNone/>
            </a:pPr>
            <a:r>
              <a:rPr lang="ru-RU" dirty="0"/>
              <a:t>         </a:t>
            </a:r>
            <a:r>
              <a:rPr lang="ru-RU" dirty="0" smtClean="0"/>
              <a:t>                       </a:t>
            </a:r>
            <a:r>
              <a:rPr lang="ru-RU" dirty="0"/>
              <a:t>	</a:t>
            </a:r>
          </a:p>
          <a:p>
            <a:endParaRPr lang="ru-RU" dirty="0"/>
          </a:p>
        </p:txBody>
      </p:sp>
      <p:grpSp>
        <p:nvGrpSpPr>
          <p:cNvPr id="14" name="Группа 13"/>
          <p:cNvGrpSpPr/>
          <p:nvPr/>
        </p:nvGrpSpPr>
        <p:grpSpPr>
          <a:xfrm>
            <a:off x="539552" y="908720"/>
            <a:ext cx="7864469" cy="4869469"/>
            <a:chOff x="683568" y="1124745"/>
            <a:chExt cx="7864469" cy="4869469"/>
          </a:xfrm>
        </p:grpSpPr>
        <p:graphicFrame>
          <p:nvGraphicFramePr>
            <p:cNvPr id="4" name="Объект 3"/>
            <p:cNvGraphicFramePr>
              <a:graphicFrameLocks noChangeAspect="1"/>
            </p:cNvGraphicFramePr>
            <p:nvPr/>
          </p:nvGraphicFramePr>
          <p:xfrm>
            <a:off x="755576" y="1124745"/>
            <a:ext cx="4896544" cy="14278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6" name="Формула" r:id="rId3" imgW="1739880" imgH="507960" progId="Equation.3">
                    <p:embed/>
                  </p:oleObj>
                </mc:Choice>
                <mc:Fallback>
                  <p:oleObj name="Формула" r:id="rId3" imgW="1739880" imgH="50796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5576" y="1124745"/>
                          <a:ext cx="4896544" cy="142783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Объект 5"/>
            <p:cNvGraphicFramePr>
              <a:graphicFrameLocks noChangeAspect="1"/>
            </p:cNvGraphicFramePr>
            <p:nvPr/>
          </p:nvGraphicFramePr>
          <p:xfrm>
            <a:off x="755576" y="2996953"/>
            <a:ext cx="3997325" cy="14382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7" name="Формула" r:id="rId5" imgW="1409400" imgH="507960" progId="Equation.3">
                    <p:embed/>
                  </p:oleObj>
                </mc:Choice>
                <mc:Fallback>
                  <p:oleObj name="Формула" r:id="rId5" imgW="1409400" imgH="507960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5576" y="2996953"/>
                          <a:ext cx="3997325" cy="14382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Объект 6"/>
            <p:cNvGraphicFramePr>
              <a:graphicFrameLocks noChangeAspect="1"/>
            </p:cNvGraphicFramePr>
            <p:nvPr/>
          </p:nvGraphicFramePr>
          <p:xfrm>
            <a:off x="683568" y="4999241"/>
            <a:ext cx="498312" cy="9949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8" name="Формула" r:id="rId7" imgW="203040" imgH="393480" progId="Equation.3">
                    <p:embed/>
                  </p:oleObj>
                </mc:Choice>
                <mc:Fallback>
                  <p:oleObj name="Формула" r:id="rId7" imgW="203040" imgH="39348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3568" y="4999241"/>
                          <a:ext cx="498312" cy="99497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Объект 7"/>
            <p:cNvGraphicFramePr>
              <a:graphicFrameLocks noChangeAspect="1"/>
            </p:cNvGraphicFramePr>
            <p:nvPr/>
          </p:nvGraphicFramePr>
          <p:xfrm>
            <a:off x="1619672" y="4999912"/>
            <a:ext cx="839869" cy="9471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9" name="Формула" r:id="rId9" imgW="393480" imgH="431640" progId="Equation.3">
                    <p:embed/>
                  </p:oleObj>
                </mc:Choice>
                <mc:Fallback>
                  <p:oleObj name="Формула" r:id="rId9" imgW="393480" imgH="43164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19672" y="4999912"/>
                          <a:ext cx="839869" cy="94712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Объект 8"/>
            <p:cNvGraphicFramePr>
              <a:graphicFrameLocks noChangeAspect="1"/>
            </p:cNvGraphicFramePr>
            <p:nvPr/>
          </p:nvGraphicFramePr>
          <p:xfrm>
            <a:off x="2771799" y="5149035"/>
            <a:ext cx="732617" cy="5824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0" name="Формула" r:id="rId11" imgW="342720" imgH="266400" progId="Equation.3">
                    <p:embed/>
                  </p:oleObj>
                </mc:Choice>
                <mc:Fallback>
                  <p:oleObj name="Формула" r:id="rId11" imgW="342720" imgH="26640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71799" y="5149035"/>
                          <a:ext cx="732617" cy="5824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Объект 9"/>
            <p:cNvGraphicFramePr>
              <a:graphicFrameLocks noChangeAspect="1"/>
            </p:cNvGraphicFramePr>
            <p:nvPr/>
          </p:nvGraphicFramePr>
          <p:xfrm>
            <a:off x="3851919" y="5149797"/>
            <a:ext cx="976823" cy="5280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1" name="Формула" r:id="rId13" imgW="457200" imgH="241200" progId="Equation.3">
                    <p:embed/>
                  </p:oleObj>
                </mc:Choice>
                <mc:Fallback>
                  <p:oleObj name="Формула" r:id="rId13" imgW="457200" imgH="24120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51919" y="5149797"/>
                          <a:ext cx="976823" cy="5280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Объект 10"/>
            <p:cNvGraphicFramePr>
              <a:graphicFrameLocks noChangeAspect="1"/>
            </p:cNvGraphicFramePr>
            <p:nvPr/>
          </p:nvGraphicFramePr>
          <p:xfrm>
            <a:off x="5148064" y="5001091"/>
            <a:ext cx="895970" cy="8629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2" name="Формула" r:id="rId15" imgW="419040" imgH="393480" progId="Equation.3">
                    <p:embed/>
                  </p:oleObj>
                </mc:Choice>
                <mc:Fallback>
                  <p:oleObj name="Формула" r:id="rId15" imgW="419040" imgH="39348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48064" y="5001091"/>
                          <a:ext cx="895970" cy="86296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Объект 11"/>
            <p:cNvGraphicFramePr>
              <a:graphicFrameLocks noChangeAspect="1"/>
            </p:cNvGraphicFramePr>
            <p:nvPr/>
          </p:nvGraphicFramePr>
          <p:xfrm>
            <a:off x="6288087" y="4960398"/>
            <a:ext cx="924022" cy="9454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3" name="Формула" r:id="rId17" imgW="431640" imgH="431640" progId="Equation.3">
                    <p:embed/>
                  </p:oleObj>
                </mc:Choice>
                <mc:Fallback>
                  <p:oleObj name="Формула" r:id="rId17" imgW="431640" imgH="431640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88087" y="4960398"/>
                          <a:ext cx="924022" cy="9454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" name="Объект 12"/>
            <p:cNvGraphicFramePr>
              <a:graphicFrameLocks noChangeAspect="1"/>
            </p:cNvGraphicFramePr>
            <p:nvPr/>
          </p:nvGraphicFramePr>
          <p:xfrm>
            <a:off x="7434262" y="5013176"/>
            <a:ext cx="1113775" cy="9174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4" name="Формула" r:id="rId19" imgW="520560" imgH="419040" progId="Equation.3">
                    <p:embed/>
                  </p:oleObj>
                </mc:Choice>
                <mc:Fallback>
                  <p:oleObj name="Формула" r:id="rId19" imgW="520560" imgH="419040" progId="Equation.3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34262" y="5013176"/>
                          <a:ext cx="1113775" cy="91742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8" name="Штриховая стрелка вправо 17">
            <a:hlinkClick r:id="" action="ppaction://hlinkshowjump?jump=nextslide"/>
          </p:cNvPr>
          <p:cNvSpPr/>
          <p:nvPr/>
        </p:nvSpPr>
        <p:spPr>
          <a:xfrm>
            <a:off x="7956376" y="6453336"/>
            <a:ext cx="648072" cy="152400"/>
          </a:xfrm>
          <a:prstGeom prst="striped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B8300-F4FE-464E-BD19-7114CBAD1CB8}" type="datetime1">
              <a:rPr lang="ru-RU" smtClean="0"/>
              <a:t>19.03.2014</a:t>
            </a:fld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3" y="0"/>
            <a:ext cx="1584177" cy="170080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755576" y="692696"/>
            <a:ext cx="79208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Решение упражнений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28" name="Группа 27"/>
          <p:cNvGrpSpPr/>
          <p:nvPr/>
        </p:nvGrpSpPr>
        <p:grpSpPr>
          <a:xfrm>
            <a:off x="0" y="1916832"/>
            <a:ext cx="9144000" cy="4392488"/>
            <a:chOff x="0" y="1772816"/>
            <a:chExt cx="9144000" cy="4392488"/>
          </a:xfrm>
        </p:grpSpPr>
        <p:cxnSp>
          <p:nvCxnSpPr>
            <p:cNvPr id="10" name="Прямая соединительная линия 9"/>
            <p:cNvCxnSpPr/>
            <p:nvPr/>
          </p:nvCxnSpPr>
          <p:spPr>
            <a:xfrm>
              <a:off x="0" y="3501008"/>
              <a:ext cx="9144000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4427984" y="1772816"/>
              <a:ext cx="0" cy="4392488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9" name="Picture 9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6093296"/>
            <a:ext cx="864096" cy="63820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8" name="Заголовок 17"/>
          <p:cNvSpPr>
            <a:spLocks noGrp="1"/>
          </p:cNvSpPr>
          <p:nvPr>
            <p:ph type="title"/>
          </p:nvPr>
        </p:nvSpPr>
        <p:spPr>
          <a:xfrm>
            <a:off x="457200" y="692696"/>
            <a:ext cx="8147248" cy="108012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5" name="Содержимое 14"/>
          <p:cNvSpPr>
            <a:spLocks noGrp="1"/>
          </p:cNvSpPr>
          <p:nvPr>
            <p:ph sz="half" idx="1"/>
          </p:nvPr>
        </p:nvSpPr>
        <p:spPr>
          <a:xfrm>
            <a:off x="4644008" y="2060848"/>
            <a:ext cx="4176464" cy="4434840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К-2. 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Вычислите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Упростите выражение</a:t>
            </a:r>
          </a:p>
          <a:p>
            <a:pPr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К-4 1. Найдите значение выражения</a:t>
            </a:r>
          </a:p>
          <a:p>
            <a:pPr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Найдите наименьшее целое число, входящее в область допустимых значений выражения</a:t>
            </a:r>
          </a:p>
          <a:p>
            <a:pPr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179512" y="1988840"/>
            <a:ext cx="4258816" cy="44348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К-1. 1. Из чисел                          выберите наибольшее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Расположите числа в порядке возрастания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К-3 1. Сократите дробь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Упростите исключив иррациональность в знаменателе</a:t>
            </a:r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/>
        </p:nvGraphicFramePr>
        <p:xfrm>
          <a:off x="6876256" y="1988840"/>
          <a:ext cx="1283800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6" name="Формула" r:id="rId6" imgW="990360" imgH="444240" progId="Equation.3">
                  <p:embed/>
                </p:oleObj>
              </mc:Choice>
              <mc:Fallback>
                <p:oleObj name="Формула" r:id="rId6" imgW="990360" imgH="44424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6256" y="1988840"/>
                        <a:ext cx="1283800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Объект 16"/>
          <p:cNvGraphicFramePr>
            <a:graphicFrameLocks noChangeAspect="1"/>
          </p:cNvGraphicFramePr>
          <p:nvPr/>
        </p:nvGraphicFramePr>
        <p:xfrm>
          <a:off x="4860032" y="2852936"/>
          <a:ext cx="3024336" cy="4229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7" name="Формула" r:id="rId8" imgW="1815840" imgH="253800" progId="Equation.3">
                  <p:embed/>
                </p:oleObj>
              </mc:Choice>
              <mc:Fallback>
                <p:oleObj name="Формула" r:id="rId8" imgW="1815840" imgH="253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2852936"/>
                        <a:ext cx="3024336" cy="4229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Объект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1629916"/>
              </p:ext>
            </p:extLst>
          </p:nvPr>
        </p:nvGraphicFramePr>
        <p:xfrm>
          <a:off x="2055813" y="1989138"/>
          <a:ext cx="1722437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8" name="Формула" r:id="rId10" imgW="1104840" imgH="241200" progId="Equation.3">
                  <p:embed/>
                </p:oleObj>
              </mc:Choice>
              <mc:Fallback>
                <p:oleObj name="Формула" r:id="rId10" imgW="110484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5813" y="1989138"/>
                        <a:ext cx="1722437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8687251"/>
              </p:ext>
            </p:extLst>
          </p:nvPr>
        </p:nvGraphicFramePr>
        <p:xfrm>
          <a:off x="1914525" y="3068638"/>
          <a:ext cx="1743075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9" name="Формула" r:id="rId12" imgW="1168200" imgH="241200" progId="Equation.3">
                  <p:embed/>
                </p:oleObj>
              </mc:Choice>
              <mc:Fallback>
                <p:oleObj name="Формула" r:id="rId12" imgW="116820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4525" y="3068638"/>
                        <a:ext cx="1743075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Объект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1460340"/>
              </p:ext>
            </p:extLst>
          </p:nvPr>
        </p:nvGraphicFramePr>
        <p:xfrm>
          <a:off x="731838" y="4078288"/>
          <a:ext cx="2227262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0" name="Формула" r:id="rId14" imgW="1396800" imgH="457200" progId="Equation.3">
                  <p:embed/>
                </p:oleObj>
              </mc:Choice>
              <mc:Fallback>
                <p:oleObj name="Формула" r:id="rId14" imgW="1396800" imgH="457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838" y="4078288"/>
                        <a:ext cx="2227262" cy="730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Объект 22"/>
          <p:cNvGraphicFramePr>
            <a:graphicFrameLocks noChangeAspect="1"/>
          </p:cNvGraphicFramePr>
          <p:nvPr/>
        </p:nvGraphicFramePr>
        <p:xfrm>
          <a:off x="1115616" y="5445224"/>
          <a:ext cx="1656184" cy="6083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1" name="Формула" r:id="rId16" imgW="1244520" imgH="457200" progId="Equation.3">
                  <p:embed/>
                </p:oleObj>
              </mc:Choice>
              <mc:Fallback>
                <p:oleObj name="Формула" r:id="rId16" imgW="1244520" imgH="457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5445224"/>
                        <a:ext cx="1656184" cy="6083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6" name="Группа 25"/>
          <p:cNvGrpSpPr/>
          <p:nvPr/>
        </p:nvGrpSpPr>
        <p:grpSpPr>
          <a:xfrm>
            <a:off x="5083173" y="4076699"/>
            <a:ext cx="3575160" cy="431800"/>
            <a:chOff x="5086706" y="4076700"/>
            <a:chExt cx="3422228" cy="431181"/>
          </a:xfrm>
        </p:grpSpPr>
        <p:graphicFrame>
          <p:nvGraphicFramePr>
            <p:cNvPr id="24" name="Объект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86735066"/>
                </p:ext>
              </p:extLst>
            </p:nvPr>
          </p:nvGraphicFramePr>
          <p:xfrm>
            <a:off x="5086706" y="4076700"/>
            <a:ext cx="2320418" cy="4311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32" name="Формула" r:id="rId18" imgW="1295280" imgH="241200" progId="Equation.3">
                    <p:embed/>
                  </p:oleObj>
                </mc:Choice>
                <mc:Fallback>
                  <p:oleObj name="Формула" r:id="rId18" imgW="1295280" imgH="24120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86706" y="4076700"/>
                          <a:ext cx="2320418" cy="43118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" name="Объект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80201443"/>
                </p:ext>
              </p:extLst>
            </p:nvPr>
          </p:nvGraphicFramePr>
          <p:xfrm>
            <a:off x="7428814" y="4113025"/>
            <a:ext cx="1080120" cy="3600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33" name="Формула" r:id="rId20" imgW="647640" imgH="215640" progId="Equation.3">
                    <p:embed/>
                  </p:oleObj>
                </mc:Choice>
                <mc:Fallback>
                  <p:oleObj name="Формула" r:id="rId20" imgW="647640" imgH="21564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28814" y="4113025"/>
                          <a:ext cx="1080120" cy="3600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7" name="Объект 26"/>
          <p:cNvGraphicFramePr>
            <a:graphicFrameLocks noChangeAspect="1"/>
          </p:cNvGraphicFramePr>
          <p:nvPr/>
        </p:nvGraphicFramePr>
        <p:xfrm>
          <a:off x="5148064" y="5589240"/>
          <a:ext cx="936104" cy="6630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4" name="Формула" r:id="rId22" imgW="609480" imgH="431640" progId="Equation.3">
                  <p:embed/>
                </p:oleObj>
              </mc:Choice>
              <mc:Fallback>
                <p:oleObj name="Формула" r:id="rId22" imgW="609480" imgH="431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4" y="5589240"/>
                        <a:ext cx="936104" cy="6630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1187624" y="6165304"/>
            <a:ext cx="1866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Нужна справка?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2" name="Штриховая стрелка вправо 31">
            <a:hlinkClick r:id="" action="ppaction://hlinkshowjump?jump=nextslide"/>
          </p:cNvPr>
          <p:cNvSpPr/>
          <p:nvPr/>
        </p:nvSpPr>
        <p:spPr>
          <a:xfrm>
            <a:off x="8108776" y="6597352"/>
            <a:ext cx="639688" cy="160784"/>
          </a:xfrm>
          <a:prstGeom prst="striped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Дата 2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6947-8813-4586-8180-639D880637E7}" type="datetime1">
              <a:rPr lang="ru-RU" smtClean="0"/>
              <a:t>19.03.2014</a:t>
            </a:fld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49643" y="0"/>
            <a:ext cx="2394357" cy="278092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908720"/>
            <a:ext cx="8229600" cy="936104"/>
          </a:xfrm>
        </p:spPr>
        <p:txBody>
          <a:bodyPr>
            <a:normAutofit/>
          </a:bodyPr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2276872"/>
            <a:ext cx="4038600" cy="407805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Вариант 1</a:t>
            </a:r>
          </a:p>
          <a:p>
            <a:pPr marL="182563" indent="-182563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Вычислите</a:t>
            </a:r>
          </a:p>
          <a:p>
            <a:pPr marL="182563" indent="-182563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Упростите выражение</a:t>
            </a:r>
          </a:p>
          <a:p>
            <a:pPr marL="182563" indent="-182563">
              <a:buFont typeface="+mj-lt"/>
              <a:buAutoNum type="arabicPeriod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182563" indent="-182563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Сократите дробь</a:t>
            </a:r>
          </a:p>
          <a:p>
            <a:pPr marL="182563" indent="-182563">
              <a:buFont typeface="+mj-lt"/>
              <a:buAutoNum type="arabicPeriod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182563" indent="-182563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Вычислите, исключив иррациональность в знаменателе</a:t>
            </a:r>
          </a:p>
          <a:p>
            <a:pPr marL="182563" indent="-182563">
              <a:buFont typeface="+mj-lt"/>
              <a:buAutoNum type="arabicPeriod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182563" indent="-182563">
              <a:buFont typeface="+mj-lt"/>
              <a:buAutoNum type="arabicPeriod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182563" indent="-182563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55600" indent="-355600">
              <a:buFont typeface="+mj-lt"/>
              <a:buAutoNum type="arabicPeriod"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2276872"/>
            <a:ext cx="4038600" cy="407805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Вариант2</a:t>
            </a:r>
          </a:p>
          <a:p>
            <a:pPr marL="182563" indent="-182563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Вычислите</a:t>
            </a:r>
          </a:p>
          <a:p>
            <a:pPr marL="182563" indent="-182563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Упростите выражение</a:t>
            </a:r>
          </a:p>
          <a:p>
            <a:pPr marL="182563" indent="-182563">
              <a:buFont typeface="+mj-lt"/>
              <a:buAutoNum type="arabicPeriod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182563" indent="-182563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Сократите дробь</a:t>
            </a:r>
          </a:p>
          <a:p>
            <a:pPr marL="182563" indent="-182563">
              <a:buFont typeface="+mj-lt"/>
              <a:buAutoNum type="arabicPeriod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182563" indent="-182563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Вычислите, исключив иррациональность в знаменателе</a:t>
            </a:r>
          </a:p>
          <a:p>
            <a:pPr marL="182563" indent="-182563">
              <a:buFont typeface="+mj-lt"/>
              <a:buAutoNum type="arabicPeriod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Управляющая кнопка: домой 3">
            <a:hlinkClick r:id="" action="ppaction://hlinkshowjump?jump=endshow" highlightClick="1"/>
          </p:cNvPr>
          <p:cNvSpPr/>
          <p:nvPr/>
        </p:nvSpPr>
        <p:spPr>
          <a:xfrm>
            <a:off x="8316416" y="6309320"/>
            <a:ext cx="648072" cy="432048"/>
          </a:xfrm>
          <a:prstGeom prst="actionButtonHom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051720" y="2636912"/>
          <a:ext cx="936104" cy="555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6" name="Формула" r:id="rId5" imgW="749160" imgH="444240" progId="Equation.3">
                  <p:embed/>
                </p:oleObj>
              </mc:Choice>
              <mc:Fallback>
                <p:oleObj name="Формула" r:id="rId5" imgW="749160" imgH="4442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2636912"/>
                        <a:ext cx="936104" cy="55531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6372200" y="2492896"/>
          <a:ext cx="792088" cy="60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7" name="Формула" r:id="rId7" imgW="583920" imgH="444240" progId="Equation.3">
                  <p:embed/>
                </p:oleObj>
              </mc:Choice>
              <mc:Fallback>
                <p:oleObj name="Формула" r:id="rId7" imgW="583920" imgH="4442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00" y="2492896"/>
                        <a:ext cx="792088" cy="603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827584" y="3501008"/>
          <a:ext cx="2808311" cy="392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8" name="Формула" r:id="rId9" imgW="1726920" imgH="241200" progId="Equation.3">
                  <p:embed/>
                </p:oleObj>
              </mc:Choice>
              <mc:Fallback>
                <p:oleObj name="Формула" r:id="rId9" imgW="172692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3501008"/>
                        <a:ext cx="2808311" cy="392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4860032" y="3501008"/>
          <a:ext cx="2952328" cy="3886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9" name="Формула" r:id="rId11" imgW="1828800" imgH="241200" progId="Equation.3">
                  <p:embed/>
                </p:oleObj>
              </mc:Choice>
              <mc:Fallback>
                <p:oleObj name="Формула" r:id="rId11" imgW="1828800" imgH="241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3501008"/>
                        <a:ext cx="2952328" cy="3886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5220072" y="4149080"/>
          <a:ext cx="576064" cy="51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0" name="Формула" r:id="rId13" imgW="469800" imgH="419040" progId="Equation.3">
                  <p:embed/>
                </p:oleObj>
              </mc:Choice>
              <mc:Fallback>
                <p:oleObj name="Формула" r:id="rId13" imgW="469800" imgH="419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4149080"/>
                        <a:ext cx="576064" cy="513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1403648" y="4149080"/>
          <a:ext cx="792088" cy="5566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1" name="Формула" r:id="rId15" imgW="596880" imgH="419040" progId="Equation.3">
                  <p:embed/>
                </p:oleObj>
              </mc:Choice>
              <mc:Fallback>
                <p:oleObj name="Формула" r:id="rId15" imgW="596880" imgH="419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4149080"/>
                        <a:ext cx="792088" cy="5566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/>
        </p:nvGraphicFramePr>
        <p:xfrm>
          <a:off x="5148064" y="5301208"/>
          <a:ext cx="1632181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2" name="Формула" r:id="rId17" imgW="1295280" imgH="457200" progId="Equation.3">
                  <p:embed/>
                </p:oleObj>
              </mc:Choice>
              <mc:Fallback>
                <p:oleObj name="Формула" r:id="rId17" imgW="1295280" imgH="4572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4" y="5301208"/>
                        <a:ext cx="1632181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/>
        </p:nvGraphicFramePr>
        <p:xfrm>
          <a:off x="827584" y="5373216"/>
          <a:ext cx="1663700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3" name="Формула" r:id="rId19" imgW="1320480" imgH="457200" progId="Equation.3">
                  <p:embed/>
                </p:oleObj>
              </mc:Choice>
              <mc:Fallback>
                <p:oleObj name="Формула" r:id="rId19" imgW="1320480" imgH="457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5373216"/>
                        <a:ext cx="1663700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9B21E-7898-4F62-8E69-624D8856CC04}" type="datetime1">
              <a:rPr lang="ru-RU" smtClean="0"/>
              <a:t>19.03.2014</a:t>
            </a:fld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796</TotalTime>
  <Words>188</Words>
  <Application>Microsoft Office PowerPoint</Application>
  <PresentationFormat>Экран (4:3)</PresentationFormat>
  <Paragraphs>109</Paragraphs>
  <Slides>8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Поток</vt:lpstr>
      <vt:lpstr>Формула</vt:lpstr>
      <vt:lpstr>Microsoft Equation 3.0</vt:lpstr>
      <vt:lpstr>ТЕМА: «Квадратные корни». </vt:lpstr>
      <vt:lpstr>Основные сведения</vt:lpstr>
      <vt:lpstr>II Устная работа</vt:lpstr>
      <vt:lpstr>Образцы решения</vt:lpstr>
      <vt:lpstr>Решение упражнений</vt:lpstr>
      <vt:lpstr>Презентация PowerPoint</vt:lpstr>
      <vt:lpstr>Презентация PowerPoint</vt:lpstr>
      <vt:lpstr>Самостоятельная работа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Васильченко Галина Васильевна</cp:lastModifiedBy>
  <cp:revision>81</cp:revision>
  <dcterms:created xsi:type="dcterms:W3CDTF">2013-12-10T14:01:34Z</dcterms:created>
  <dcterms:modified xsi:type="dcterms:W3CDTF">2014-03-19T12:07:25Z</dcterms:modified>
</cp:coreProperties>
</file>