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61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57" d="100"/>
          <a:sy n="57" d="100"/>
        </p:scale>
        <p:origin x="-1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МОУ "Приозёрная СОШ"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517F1-B52A-491E-877D-B25A5B20E76B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14355-51EE-4C53-9B3F-79E4F996A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4838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МОУ "Приозёрная СОШ"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6E5EE-2550-4E88-91EC-01104A10331E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F5CA4-3C2C-4219-8520-00E927D5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4611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4E4BA-65DC-47C9-9925-412AF10E9C81}" type="datetime1">
              <a:rPr lang="ru-RU" smtClean="0"/>
              <a:t>19.03.2014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МОУ "Приозёрная СОШ"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МОУ "Приозёрная СОШ"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67FECEC-3062-4AF4-8F00-544EEF5B22D6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2D8F-F5C6-497E-976D-F208FAAAFEFA}" type="datetime1">
              <a:rPr lang="ru-RU" smtClean="0"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F038-79D2-4FA2-BCA1-723029EE92B6}" type="datetime1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36D-38FD-4ABB-A2E4-7E2077A5346B}" type="datetime1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6A6F-BAA1-44C9-BC4C-72424ADE5FDB}" type="datetime1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C391-E8F4-4DA2-9D76-716CA233E75F}" type="datetime1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6AA8-E785-4F44-8B5A-99985B7184A4}" type="datetime1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8C3-383D-4E14-933D-B6D847476DCD}" type="datetime1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ABD4-48CD-424D-BFC3-B7844EB546DF}" type="datetime1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0586-2F9B-4442-B584-F5FC6E3C17AC}" type="datetime1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03FB-04D4-47FB-931B-66B619EFE1DC}" type="datetime1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4BB1-2714-48DB-85A3-C5FF97A5586B}" type="datetime1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016017-23AB-4D63-88E0-0FFF862DF2DF}" type="datetime1">
              <a:rPr lang="ru-RU" smtClean="0"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878382-0F84-4583-9F9D-0ECDB9CEDD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9.jpe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18" Type="http://schemas.openxmlformats.org/officeDocument/2006/relationships/slide" Target="slide2.xml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19" Type="http://schemas.openxmlformats.org/officeDocument/2006/relationships/image" Target="../media/image17.e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19.wmf"/><Relationship Id="rId3" Type="http://schemas.openxmlformats.org/officeDocument/2006/relationships/image" Target="../media/image22.png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9.png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4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57.wmf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50.wmf"/><Relationship Id="rId5" Type="http://schemas.openxmlformats.org/officeDocument/2006/relationships/image" Target="../media/image17.e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54.wmf"/><Relationship Id="rId4" Type="http://schemas.openxmlformats.org/officeDocument/2006/relationships/slide" Target="slide2.xml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6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66.e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ТЕМА: </a:t>
            </a:r>
            <a:r>
              <a:rPr lang="ru-RU" dirty="0"/>
              <a:t>«Квадратные корни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864696" cy="1752600"/>
          </a:xfrm>
        </p:spPr>
        <p:txBody>
          <a:bodyPr/>
          <a:lstStyle/>
          <a:p>
            <a:r>
              <a:rPr lang="ru-RU" dirty="0" smtClean="0"/>
              <a:t>(Применение свойств квадратного корня)</a:t>
            </a:r>
            <a:endParaRPr lang="ru-RU" dirty="0"/>
          </a:p>
        </p:txBody>
      </p:sp>
      <p:sp>
        <p:nvSpPr>
          <p:cNvPr id="5" name="Штриховая стрелка вправо 4">
            <a:hlinkClick r:id="rId3" action="ppaction://hlinksldjump"/>
          </p:cNvPr>
          <p:cNvSpPr/>
          <p:nvPr/>
        </p:nvSpPr>
        <p:spPr>
          <a:xfrm>
            <a:off x="7964760" y="6461720"/>
            <a:ext cx="648072" cy="1440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79512" y="116633"/>
            <a:ext cx="2088232" cy="360040"/>
          </a:xfrm>
        </p:spPr>
        <p:txBody>
          <a:bodyPr/>
          <a:lstStyle/>
          <a:p>
            <a:fld id="{9C17184E-0D53-497A-97D2-74DAF9DE66E2}" type="datetime1">
              <a:rPr lang="ru-RU" smtClean="0">
                <a:solidFill>
                  <a:schemeClr val="tx1"/>
                </a:solidFill>
              </a:rPr>
              <a:t>19.03.2014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4" descr="1"/>
          <p:cNvPicPr>
            <a:picLocks noChangeAspect="1" noChangeArrowheads="1"/>
          </p:cNvPicPr>
          <p:nvPr/>
        </p:nvPicPr>
        <p:blipFill>
          <a:blip r:embed="rId3" cstate="print">
            <a:lum contrast="-14000"/>
          </a:blip>
          <a:srcRect/>
          <a:stretch>
            <a:fillRect/>
          </a:stretch>
        </p:blipFill>
        <p:spPr bwMode="auto">
          <a:xfrm>
            <a:off x="179512" y="4797152"/>
            <a:ext cx="2197100" cy="1841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249888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сведения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616624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Арифметическим квадратным корнем </a:t>
            </a:r>
            <a:r>
              <a:rPr lang="ru-RU" sz="2000" dirty="0" smtClean="0"/>
              <a:t>из числа </a:t>
            </a:r>
            <a:r>
              <a:rPr lang="en-US" sz="2000" i="1" dirty="0" smtClean="0"/>
              <a:t>a</a:t>
            </a:r>
            <a:r>
              <a:rPr lang="ru-RU" sz="2000" i="1" dirty="0" smtClean="0"/>
              <a:t> </a:t>
            </a:r>
            <a:r>
              <a:rPr lang="ru-RU" sz="2000" dirty="0" smtClean="0"/>
              <a:t>называется неотрицательное число, квадрат которого равен </a:t>
            </a:r>
            <a:r>
              <a:rPr lang="ru-RU" sz="2000" i="1" dirty="0" smtClean="0"/>
              <a:t>а</a:t>
            </a: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	Из определения арифметического корня следует, что если выражение        имеет смысл, то             и</a:t>
            </a:r>
          </a:p>
          <a:p>
            <a:r>
              <a:rPr lang="ru-RU" sz="2400" b="1" u="sng" dirty="0" smtClean="0"/>
              <a:t>Свойства арифметического квадратного корня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  <a:tab pos="355600" algn="l"/>
              </a:tabLst>
            </a:pPr>
            <a:r>
              <a:rPr lang="ru-RU" sz="24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Квадратный корень из произведения неотрицательных множителей равен произведению корней из этих множителей, т.е. если</a:t>
            </a:r>
          </a:p>
          <a:p>
            <a:pPr marL="355600" lvl="1" indent="-355600">
              <a:buFont typeface="+mj-lt"/>
              <a:buAutoNum type="arabicPeriod" startAt="2"/>
              <a:tabLst>
                <a:tab pos="269875" algn="l"/>
                <a:tab pos="3556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-355600">
              <a:buFont typeface="+mj-lt"/>
              <a:buAutoNum type="arabicPeriod" startAt="2"/>
              <a:tabLst>
                <a:tab pos="269875" algn="l"/>
                <a:tab pos="3556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Квадратный корень из дроби с неотрицательным числителем и положительным знаменателем равен частному от деления квадратного корня из числителя на квадратный корень из знаменателя т.е. если</a:t>
            </a:r>
          </a:p>
          <a:p>
            <a:pPr marL="708660" lvl="1" indent="-342900">
              <a:buFont typeface="+mj-lt"/>
              <a:buAutoNum type="arabicPeriod" startAt="2"/>
              <a:tabLst>
                <a:tab pos="269875" algn="l"/>
                <a:tab pos="355600" algn="l"/>
              </a:tabLst>
            </a:pPr>
            <a:endParaRPr lang="ru-RU" sz="1800" dirty="0" smtClean="0"/>
          </a:p>
          <a:p>
            <a:pPr marL="2613660" lvl="1" indent="-457200">
              <a:buFont typeface="+mj-lt"/>
              <a:buAutoNum type="arabicPeriod" startAt="2"/>
              <a:tabLst>
                <a:tab pos="1790700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613660" lvl="1" indent="-457200">
              <a:buFont typeface="+mj-lt"/>
              <a:buAutoNum type="arabicPeriod" startAt="2"/>
              <a:tabLst>
                <a:tab pos="1790700" algn="l"/>
              </a:tabLs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любом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/>
              <a:t>  и натуральном </a:t>
            </a:r>
            <a:r>
              <a:rPr lang="en-US" sz="1800" i="1" dirty="0" smtClean="0"/>
              <a:t>k</a:t>
            </a:r>
            <a:r>
              <a:rPr lang="ru-RU" sz="1800" i="1" dirty="0" smtClean="0"/>
              <a:t> </a:t>
            </a:r>
            <a:r>
              <a:rPr lang="ru-RU" sz="1800" dirty="0" smtClean="0"/>
              <a:t>верно равенство</a:t>
            </a:r>
          </a:p>
          <a:p>
            <a:pPr marL="2613660" lvl="1" indent="-457200">
              <a:buFont typeface="+mj-lt"/>
              <a:buAutoNum type="arabicPeriod" startAt="2"/>
              <a:tabLst>
                <a:tab pos="1790700" algn="l"/>
              </a:tabLst>
            </a:pPr>
            <a:endParaRPr lang="ru-RU" sz="1800" dirty="0" smtClean="0"/>
          </a:p>
          <a:p>
            <a:pPr marL="2613660" lvl="1" indent="-457200">
              <a:buFont typeface="+mj-lt"/>
              <a:buAutoNum type="arabicPeriod" startAt="2"/>
              <a:tabLst>
                <a:tab pos="1790700" algn="l"/>
              </a:tabLst>
            </a:pPr>
            <a:r>
              <a:rPr lang="ru-RU" sz="1800" dirty="0" smtClean="0"/>
              <a:t>Если 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  <a:tab pos="355600" algn="l"/>
              </a:tabLst>
            </a:pPr>
            <a:endParaRPr lang="ru-RU" sz="2000" dirty="0" smtClean="0"/>
          </a:p>
          <a:p>
            <a:pPr marL="269875" indent="-269875">
              <a:buFont typeface="+mj-lt"/>
              <a:buAutoNum type="arabicPeriod"/>
              <a:tabLst>
                <a:tab pos="269875" algn="l"/>
                <a:tab pos="355600" algn="l"/>
              </a:tabLst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79712" y="1844824"/>
          <a:ext cx="47505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Формула" r:id="rId4" imgW="241200" imgH="228600" progId="Equation.3">
                  <p:embed/>
                </p:oleObj>
              </mc:Choice>
              <mc:Fallback>
                <p:oleObj name="Формула" r:id="rId4" imgW="241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44824"/>
                        <a:ext cx="47505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0" y="1844824"/>
          <a:ext cx="576064" cy="420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Формула" r:id="rId6" imgW="469800" imgH="228600" progId="Equation.3">
                  <p:embed/>
                </p:oleObj>
              </mc:Choice>
              <mc:Fallback>
                <p:oleObj name="Формула" r:id="rId6" imgW="4698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44824"/>
                        <a:ext cx="576064" cy="420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508104" y="1844824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Формула" r:id="rId8" imgW="647640" imgH="241200" progId="Equation.3">
                  <p:embed/>
                </p:oleObj>
              </mc:Choice>
              <mc:Fallback>
                <p:oleObj name="Формула" r:id="rId8" imgW="6476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844824"/>
                        <a:ext cx="100811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55576" y="3429000"/>
          <a:ext cx="3349471" cy="431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Формула" r:id="rId10" imgW="1866600" imgH="241200" progId="Equation.3">
                  <p:embed/>
                </p:oleObj>
              </mc:Choice>
              <mc:Fallback>
                <p:oleObj name="Формула" r:id="rId10" imgW="1866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29000"/>
                        <a:ext cx="3349471" cy="431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43808" y="4581128"/>
          <a:ext cx="2160240" cy="63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Формула" r:id="rId12" imgW="1549080" imgH="457200" progId="Equation.3">
                  <p:embed/>
                </p:oleObj>
              </mc:Choice>
              <mc:Fallback>
                <p:oleObj name="Формула" r:id="rId12" imgW="15490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581128"/>
                        <a:ext cx="2160240" cy="637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635896" y="5877272"/>
          <a:ext cx="266050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Формула" r:id="rId14" imgW="1485720" imgH="241200" progId="Equation.3">
                  <p:embed/>
                </p:oleObj>
              </mc:Choice>
              <mc:Fallback>
                <p:oleObj name="Формула" r:id="rId14" imgW="148572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5877272"/>
                        <a:ext cx="2660506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75856" y="5517232"/>
          <a:ext cx="13721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Формула" r:id="rId16" imgW="711000" imgH="304560" progId="Equation.3">
                  <p:embed/>
                </p:oleObj>
              </mc:Choice>
              <mc:Fallback>
                <p:oleObj name="Формула" r:id="rId16" imgW="711000" imgH="304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517232"/>
                        <a:ext cx="13721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Управляющая кнопка: возврат 11">
            <a:hlinkClick r:id="" action="ppaction://hlinkshowjump?jump=lastslideviewed" highlightClick="1"/>
          </p:cNvPr>
          <p:cNvSpPr/>
          <p:nvPr/>
        </p:nvSpPr>
        <p:spPr>
          <a:xfrm>
            <a:off x="7668344" y="6165304"/>
            <a:ext cx="1008112" cy="432048"/>
          </a:xfrm>
          <a:prstGeom prst="actionButtonReturn">
            <a:avLst/>
          </a:prstGeom>
          <a:solidFill>
            <a:srgbClr val="79D9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09AB-5653-4BFC-B1A5-F6A3B54D5DDA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Устная работа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Вынести </a:t>
            </a:r>
            <a:r>
              <a:rPr lang="ru-RU" dirty="0"/>
              <a:t>из-под знака корня: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/>
              <a:t>	</a:t>
            </a:r>
          </a:p>
          <a:p>
            <a:pPr lvl="0"/>
            <a:r>
              <a:rPr lang="ru-RU" dirty="0"/>
              <a:t>Внести множитель под знак корня:</a:t>
            </a:r>
          </a:p>
          <a:p>
            <a:pPr>
              <a:buNone/>
            </a:pPr>
            <a:r>
              <a:rPr lang="ru-RU" dirty="0"/>
              <a:t>            	</a:t>
            </a:r>
          </a:p>
          <a:p>
            <a:pPr lvl="0"/>
            <a:r>
              <a:rPr lang="ru-RU" dirty="0" smtClean="0"/>
              <a:t>Возведите </a:t>
            </a:r>
            <a:r>
              <a:rPr lang="ru-RU" dirty="0"/>
              <a:t>в квадрат: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/>
              <a:t>	</a:t>
            </a:r>
          </a:p>
          <a:p>
            <a:pPr lvl="0"/>
            <a:r>
              <a:rPr lang="ru-RU" dirty="0" smtClean="0"/>
              <a:t>Приведите подобные слагаемые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r>
              <a:rPr lang="ru-RU" dirty="0"/>
              <a:t>             	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971600" y="2438582"/>
            <a:ext cx="5305220" cy="3647644"/>
            <a:chOff x="309711" y="2385218"/>
            <a:chExt cx="5305220" cy="3647644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2058493"/>
                </p:ext>
              </p:extLst>
            </p:nvPr>
          </p:nvGraphicFramePr>
          <p:xfrm>
            <a:off x="597940" y="2385218"/>
            <a:ext cx="835476" cy="606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Формула" r:id="rId3" imgW="317160" imgH="228600" progId="Equation.3">
                    <p:embed/>
                  </p:oleObj>
                </mc:Choice>
                <mc:Fallback>
                  <p:oleObj name="Формула" r:id="rId3" imgW="3171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940" y="2385218"/>
                          <a:ext cx="835476" cy="6066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16880"/>
                </p:ext>
              </p:extLst>
            </p:nvPr>
          </p:nvGraphicFramePr>
          <p:xfrm>
            <a:off x="541275" y="3321322"/>
            <a:ext cx="765853" cy="659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Формула" r:id="rId5" imgW="317160" imgH="228600" progId="Equation.3">
                    <p:embed/>
                  </p:oleObj>
                </mc:Choice>
                <mc:Fallback>
                  <p:oleObj name="Формула" r:id="rId5" imgW="3171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275" y="3321322"/>
                          <a:ext cx="765853" cy="659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8152185"/>
                </p:ext>
              </p:extLst>
            </p:nvPr>
          </p:nvGraphicFramePr>
          <p:xfrm>
            <a:off x="4285691" y="2385218"/>
            <a:ext cx="835476" cy="630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Формула" r:id="rId7" imgW="304560" imgH="228600" progId="Equation.3">
                    <p:embed/>
                  </p:oleObj>
                </mc:Choice>
                <mc:Fallback>
                  <p:oleObj name="Формула" r:id="rId7" imgW="30456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5691" y="2385218"/>
                          <a:ext cx="835476" cy="630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0631765"/>
                </p:ext>
              </p:extLst>
            </p:nvPr>
          </p:nvGraphicFramePr>
          <p:xfrm>
            <a:off x="4342159" y="3375636"/>
            <a:ext cx="967323" cy="666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Формула" r:id="rId9" imgW="419040" imgH="241200" progId="Equation.3">
                    <p:embed/>
                  </p:oleObj>
                </mc:Choice>
                <mc:Fallback>
                  <p:oleObj name="Формула" r:id="rId9" imgW="419040" imgH="2412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2159" y="3375636"/>
                          <a:ext cx="967323" cy="666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2965672"/>
                </p:ext>
              </p:extLst>
            </p:nvPr>
          </p:nvGraphicFramePr>
          <p:xfrm>
            <a:off x="309711" y="4185418"/>
            <a:ext cx="936301" cy="684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Формула" r:id="rId11" imgW="393480" imgH="241200" progId="Equation.3">
                    <p:embed/>
                  </p:oleObj>
                </mc:Choice>
                <mc:Fallback>
                  <p:oleObj name="Формула" r:id="rId11" imgW="393480" imgH="2412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711" y="4185418"/>
                          <a:ext cx="936301" cy="6847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6627593"/>
                </p:ext>
              </p:extLst>
            </p:nvPr>
          </p:nvGraphicFramePr>
          <p:xfrm>
            <a:off x="4285691" y="4257426"/>
            <a:ext cx="1329240" cy="684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Формула" r:id="rId13" imgW="558720" imgH="241200" progId="Equation.3">
                    <p:embed/>
                  </p:oleObj>
                </mc:Choice>
                <mc:Fallback>
                  <p:oleObj name="Формула" r:id="rId13" imgW="558720" imgH="2412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5691" y="4257426"/>
                          <a:ext cx="1329240" cy="6847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557999"/>
                </p:ext>
              </p:extLst>
            </p:nvPr>
          </p:nvGraphicFramePr>
          <p:xfrm>
            <a:off x="390933" y="5397862"/>
            <a:ext cx="2976562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Формула" r:id="rId15" imgW="1130040" imgH="228600" progId="Equation.3">
                    <p:embed/>
                  </p:oleObj>
                </mc:Choice>
                <mc:Fallback>
                  <p:oleObj name="Формула" r:id="rId15" imgW="11300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933" y="5397862"/>
                          <a:ext cx="2976562" cy="635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Штриховая стрелка вправо 11">
            <a:hlinkClick r:id="rId17" action="ppaction://hlinksldjump"/>
          </p:cNvPr>
          <p:cNvSpPr/>
          <p:nvPr/>
        </p:nvSpPr>
        <p:spPr>
          <a:xfrm>
            <a:off x="7956376" y="6453336"/>
            <a:ext cx="656456" cy="152400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9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51520" y="6093296"/>
            <a:ext cx="864096" cy="638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7" name="Группа 16"/>
          <p:cNvGrpSpPr/>
          <p:nvPr/>
        </p:nvGrpSpPr>
        <p:grpSpPr>
          <a:xfrm>
            <a:off x="1187624" y="6237312"/>
            <a:ext cx="2736304" cy="338554"/>
            <a:chOff x="1187624" y="6237312"/>
            <a:chExt cx="2736304" cy="338554"/>
          </a:xfrm>
        </p:grpSpPr>
        <p:sp>
          <p:nvSpPr>
            <p:cNvPr id="15" name="TextBox 14"/>
            <p:cNvSpPr txBox="1"/>
            <p:nvPr/>
          </p:nvSpPr>
          <p:spPr>
            <a:xfrm>
              <a:off x="1835696" y="6237312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Для справки кликни</a:t>
              </a:r>
              <a:endPara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1187624" y="6381328"/>
              <a:ext cx="572225" cy="162876"/>
            </a:xfrm>
            <a:prstGeom prst="lef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5FBF-6079-4D3E-9AC7-74C0314F0B1C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702720" cy="201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976664" cy="1143000"/>
          </a:xfrm>
        </p:spPr>
        <p:txBody>
          <a:bodyPr/>
          <a:lstStyle/>
          <a:p>
            <a:r>
              <a:rPr lang="ru-RU" dirty="0" smtClean="0"/>
              <a:t>Образцы решения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Укажите наибольшее из следующих чисел</a:t>
            </a:r>
          </a:p>
          <a:p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273050" indent="-3175">
              <a:buNone/>
            </a:pP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Решение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827584" y="3356992"/>
            <a:ext cx="3960440" cy="3168352"/>
            <a:chOff x="1285875" y="2571750"/>
            <a:chExt cx="2638053" cy="1937370"/>
          </a:xfrm>
        </p:grpSpPr>
        <p:pic>
          <p:nvPicPr>
            <p:cNvPr id="6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75" y="2571750"/>
              <a:ext cx="787925" cy="408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Группа 17"/>
            <p:cNvGrpSpPr/>
            <p:nvPr/>
          </p:nvGrpSpPr>
          <p:grpSpPr>
            <a:xfrm>
              <a:off x="1285875" y="2928938"/>
              <a:ext cx="2638053" cy="1580182"/>
              <a:chOff x="1285875" y="2928938"/>
              <a:chExt cx="2519363" cy="1533525"/>
            </a:xfrm>
          </p:grpSpPr>
          <p:pic>
            <p:nvPicPr>
              <p:cNvPr id="7" name="Picture 10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75" y="2928938"/>
                <a:ext cx="100965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9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57438" y="2928938"/>
                <a:ext cx="77152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43250" y="2928938"/>
                <a:ext cx="4476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75" y="3286125"/>
                <a:ext cx="70485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6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71688" y="3214688"/>
                <a:ext cx="704850" cy="428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5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6063" y="3286125"/>
                <a:ext cx="44767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75" y="3643313"/>
                <a:ext cx="115252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28875" y="3643313"/>
                <a:ext cx="9144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357563" y="3643313"/>
                <a:ext cx="447675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75" y="4071938"/>
                <a:ext cx="2171700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4" name="Группа 33"/>
          <p:cNvGrpSpPr/>
          <p:nvPr/>
        </p:nvGrpSpPr>
        <p:grpSpPr>
          <a:xfrm>
            <a:off x="755576" y="2132856"/>
            <a:ext cx="3528392" cy="648073"/>
            <a:chOff x="611560" y="1268760"/>
            <a:chExt cx="3528392" cy="648073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611560" y="1268760"/>
              <a:ext cx="3096344" cy="648073"/>
              <a:chOff x="1043608" y="1844823"/>
              <a:chExt cx="1471048" cy="293175"/>
            </a:xfrm>
          </p:grpSpPr>
          <p:graphicFrame>
            <p:nvGraphicFramePr>
              <p:cNvPr id="28" name="Объект 27"/>
              <p:cNvGraphicFramePr>
                <a:graphicFrameLocks noChangeAspect="1"/>
              </p:cNvGraphicFramePr>
              <p:nvPr/>
            </p:nvGraphicFramePr>
            <p:xfrm>
              <a:off x="1043608" y="1844823"/>
              <a:ext cx="376315" cy="293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08" name="Формула" r:id="rId15" imgW="342720" imgH="241200" progId="Equation.3">
                      <p:embed/>
                    </p:oleObj>
                  </mc:Choice>
                  <mc:Fallback>
                    <p:oleObj name="Формула" r:id="rId15" imgW="342720" imgH="2412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3608" y="1844823"/>
                            <a:ext cx="376315" cy="293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Объект 28"/>
              <p:cNvGraphicFramePr>
                <a:graphicFrameLocks noChangeAspect="1"/>
              </p:cNvGraphicFramePr>
              <p:nvPr/>
            </p:nvGraphicFramePr>
            <p:xfrm>
              <a:off x="1547664" y="1844823"/>
              <a:ext cx="355600" cy="293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09" name="Формула" r:id="rId17" imgW="355320" imgH="241200" progId="Equation.3">
                      <p:embed/>
                    </p:oleObj>
                  </mc:Choice>
                  <mc:Fallback>
                    <p:oleObj name="Формула" r:id="rId17" imgW="355320" imgH="2412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47664" y="1844823"/>
                            <a:ext cx="355600" cy="293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Объект 29"/>
              <p:cNvGraphicFramePr>
                <a:graphicFrameLocks noChangeAspect="1"/>
              </p:cNvGraphicFramePr>
              <p:nvPr/>
            </p:nvGraphicFramePr>
            <p:xfrm>
              <a:off x="2051720" y="1844823"/>
              <a:ext cx="462936" cy="293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410" name="Формула" r:id="rId19" imgW="406080" imgH="241200" progId="Equation.3">
                      <p:embed/>
                    </p:oleObj>
                  </mc:Choice>
                  <mc:Fallback>
                    <p:oleObj name="Формула" r:id="rId19" imgW="406080" imgH="2412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1720" y="1844823"/>
                            <a:ext cx="462936" cy="293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3779912" y="1340768"/>
            <a:ext cx="360040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1" name="Формула" r:id="rId21" imgW="126720" imgH="177480" progId="Equation.3">
                    <p:embed/>
                  </p:oleObj>
                </mc:Choice>
                <mc:Fallback>
                  <p:oleObj name="Формула" r:id="rId21" imgW="12672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1340768"/>
                          <a:ext cx="360040" cy="5040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Штриховая стрелка вправо 34">
            <a:hlinkClick r:id="" action="ppaction://hlinkshowjump?jump=nextslide"/>
          </p:cNvPr>
          <p:cNvSpPr/>
          <p:nvPr/>
        </p:nvSpPr>
        <p:spPr>
          <a:xfrm>
            <a:off x="7956376" y="6453336"/>
            <a:ext cx="648072" cy="152400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6CC6-7DF7-4F66-A2C6-F47733B20377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ru-RU" dirty="0" smtClean="0"/>
              <a:t>Решение упражнений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dirty="0" smtClean="0"/>
              <a:t>Одна из точек на координатной прямой соответствует числу         .  Какая это точка?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Решение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2400" dirty="0" smtClean="0"/>
              <a:t>Т.к.</a:t>
            </a:r>
            <a:r>
              <a:rPr lang="ru-RU" sz="1800" dirty="0" smtClean="0"/>
              <a:t>                                                                                   , </a:t>
            </a:r>
            <a:r>
              <a:rPr lang="ru-RU" sz="2400" dirty="0" smtClean="0"/>
              <a:t>т.о. точка </a:t>
            </a:r>
            <a:r>
              <a:rPr lang="en-US" sz="2400" dirty="0" smtClean="0"/>
              <a:t>D </a:t>
            </a:r>
            <a:r>
              <a:rPr lang="ru-RU" sz="2400" dirty="0" smtClean="0"/>
              <a:t>соответствует числу 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539552" y="1772816"/>
            <a:ext cx="5184576" cy="4424550"/>
            <a:chOff x="611560" y="1484784"/>
            <a:chExt cx="5184576" cy="4424550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3923927" y="1484784"/>
            <a:ext cx="651465" cy="404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Формула" r:id="rId3" imgW="368280" imgH="228600" progId="Equation.3">
                    <p:embed/>
                  </p:oleObj>
                </mc:Choice>
                <mc:Fallback>
                  <p:oleObj name="Формула" r:id="rId3" imgW="36828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7" y="1484784"/>
                          <a:ext cx="651465" cy="404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" name="Группа 60"/>
            <p:cNvGrpSpPr/>
            <p:nvPr/>
          </p:nvGrpSpPr>
          <p:grpSpPr>
            <a:xfrm>
              <a:off x="899591" y="2132856"/>
              <a:ext cx="3619251" cy="873392"/>
              <a:chOff x="1043608" y="3140968"/>
              <a:chExt cx="3600400" cy="873392"/>
            </a:xfrm>
          </p:grpSpPr>
          <p:grpSp>
            <p:nvGrpSpPr>
              <p:cNvPr id="52" name="Группа 51"/>
              <p:cNvGrpSpPr/>
              <p:nvPr/>
            </p:nvGrpSpPr>
            <p:grpSpPr>
              <a:xfrm>
                <a:off x="1043608" y="3429000"/>
                <a:ext cx="3600400" cy="585360"/>
                <a:chOff x="1043608" y="3429000"/>
                <a:chExt cx="3600400" cy="585360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1043608" y="3501008"/>
                  <a:ext cx="3600400" cy="0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flipV="1">
                  <a:off x="1331640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flipV="1">
                  <a:off x="1763688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flipV="1">
                  <a:off x="2195736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V="1">
                  <a:off x="2627784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flipV="1">
                  <a:off x="3059832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3491880" y="3429000"/>
                  <a:ext cx="0" cy="216024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" name="Группа 22"/>
                <p:cNvGrpSpPr/>
                <p:nvPr/>
              </p:nvGrpSpPr>
              <p:grpSpPr>
                <a:xfrm>
                  <a:off x="1115616" y="3645028"/>
                  <a:ext cx="2664296" cy="369332"/>
                  <a:chOff x="1115616" y="3643161"/>
                  <a:chExt cx="2664296" cy="378863"/>
                </a:xfrm>
              </p:grpSpPr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115616" y="3643161"/>
                    <a:ext cx="455211" cy="3788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10</a:t>
                    </a:r>
                    <a:endParaRPr lang="ru-RU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619672" y="3643162"/>
                    <a:ext cx="39214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11</a:t>
                    </a:r>
                    <a:endParaRPr lang="ru-RU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051720" y="3643161"/>
                    <a:ext cx="43992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12</a:t>
                    </a:r>
                    <a:endParaRPr lang="ru-RU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483768" y="3643161"/>
                    <a:ext cx="4296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13</a:t>
                    </a:r>
                    <a:endParaRPr lang="ru-RU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915816" y="3643161"/>
                    <a:ext cx="45138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14</a:t>
                    </a:r>
                    <a:endParaRPr lang="ru-RU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347864" y="3643161"/>
                    <a:ext cx="43204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15</a:t>
                    </a:r>
                    <a:endParaRPr lang="ru-RU" dirty="0"/>
                  </a:p>
                </p:txBody>
              </p:sp>
            </p:grpSp>
          </p:grpSp>
          <p:sp>
            <p:nvSpPr>
              <p:cNvPr id="53" name="TextBox 52"/>
              <p:cNvSpPr txBox="1"/>
              <p:nvPr/>
            </p:nvSpPr>
            <p:spPr>
              <a:xfrm>
                <a:off x="1403648" y="3140968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А</a:t>
                </a:r>
                <a:endParaRPr lang="ru-RU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835696" y="3140968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В</a:t>
                </a:r>
                <a:endParaRPr lang="ru-RU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95736" y="3140968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</a:t>
                </a:r>
                <a:endParaRPr lang="ru-RU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699792" y="3140968"/>
                <a:ext cx="357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ru-RU" dirty="0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2339752" y="350100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2843808" y="350100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1979712" y="350100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1547664" y="350100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62" name="Объект 61"/>
            <p:cNvGraphicFramePr>
              <a:graphicFrameLocks noChangeAspect="1"/>
            </p:cNvGraphicFramePr>
            <p:nvPr/>
          </p:nvGraphicFramePr>
          <p:xfrm>
            <a:off x="611560" y="3356991"/>
            <a:ext cx="1340950" cy="1520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6" name="Формула" r:id="rId5" imgW="660240" imgH="749160" progId="Equation.3">
                    <p:embed/>
                  </p:oleObj>
                </mc:Choice>
                <mc:Fallback>
                  <p:oleObj name="Формула" r:id="rId5" imgW="660240" imgH="749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60" y="3356991"/>
                          <a:ext cx="1340950" cy="15200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Объект 62"/>
            <p:cNvGraphicFramePr>
              <a:graphicFrameLocks noChangeAspect="1"/>
            </p:cNvGraphicFramePr>
            <p:nvPr/>
          </p:nvGraphicFramePr>
          <p:xfrm>
            <a:off x="2411760" y="3356992"/>
            <a:ext cx="1302930" cy="1450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7" name="Формула" r:id="rId7" imgW="672840" imgH="749160" progId="Equation.3">
                    <p:embed/>
                  </p:oleObj>
                </mc:Choice>
                <mc:Fallback>
                  <p:oleObj name="Формула" r:id="rId7" imgW="672840" imgH="7491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760" y="3356992"/>
                          <a:ext cx="1302930" cy="1450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Объект 63"/>
            <p:cNvGraphicFramePr>
              <a:graphicFrameLocks noChangeAspect="1"/>
            </p:cNvGraphicFramePr>
            <p:nvPr/>
          </p:nvGraphicFramePr>
          <p:xfrm>
            <a:off x="1187624" y="5085184"/>
            <a:ext cx="4608512" cy="434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8" name="Формула" r:id="rId9" imgW="2425680" imgH="228600" progId="Equation.3">
                    <p:embed/>
                  </p:oleObj>
                </mc:Choice>
                <mc:Fallback>
                  <p:oleObj name="Формула" r:id="rId9" imgW="24256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624" y="5085184"/>
                          <a:ext cx="4608512" cy="4343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Объект 64"/>
            <p:cNvGraphicFramePr>
              <a:graphicFrameLocks noChangeAspect="1"/>
            </p:cNvGraphicFramePr>
            <p:nvPr/>
          </p:nvGraphicFramePr>
          <p:xfrm>
            <a:off x="3707903" y="5504977"/>
            <a:ext cx="651465" cy="404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Формула" r:id="rId11" imgW="368280" imgH="228600" progId="Equation.3">
                    <p:embed/>
                  </p:oleObj>
                </mc:Choice>
                <mc:Fallback>
                  <p:oleObj name="Формула" r:id="rId11" imgW="36828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903" y="5504977"/>
                          <a:ext cx="651465" cy="4043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" name="Штриховая стрелка вправо 66">
            <a:hlinkClick r:id="" action="ppaction://hlinkshowjump?jump=nextslide"/>
          </p:cNvPr>
          <p:cNvSpPr/>
          <p:nvPr/>
        </p:nvSpPr>
        <p:spPr>
          <a:xfrm>
            <a:off x="7956376" y="6453336"/>
            <a:ext cx="648072" cy="152400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ата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D061-8381-4EF7-A83E-8A9A58B6597B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99286"/>
            <a:ext cx="8752790" cy="5525880"/>
          </a:xfrm>
        </p:spPr>
        <p:txBody>
          <a:bodyPr/>
          <a:lstStyle/>
          <a:p>
            <a:pPr lvl="0"/>
            <a:r>
              <a:rPr lang="ru-RU" dirty="0"/>
              <a:t>Найдите ошибку:</a:t>
            </a:r>
          </a:p>
          <a:p>
            <a:pPr>
              <a:buNone/>
            </a:pPr>
            <a:r>
              <a:rPr lang="ru-RU" dirty="0"/>
              <a:t>            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Упростить </a:t>
            </a:r>
            <a:r>
              <a:rPr lang="ru-RU" dirty="0"/>
              <a:t>выражения:	</a:t>
            </a:r>
          </a:p>
          <a:p>
            <a:pPr>
              <a:buNone/>
            </a:pPr>
            <a:r>
              <a:rPr lang="ru-RU" dirty="0"/>
              <a:t>             	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 При </a:t>
            </a:r>
            <a:r>
              <a:rPr lang="ru-RU" dirty="0"/>
              <a:t>каких значениях выражение не имеет смысла: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ru-RU" dirty="0" smtClean="0"/>
              <a:t>                       </a:t>
            </a:r>
            <a:r>
              <a:rPr lang="ru-RU" dirty="0"/>
              <a:t>	</a:t>
            </a:r>
          </a:p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539552" y="908720"/>
            <a:ext cx="7864469" cy="4869469"/>
            <a:chOff x="683568" y="1124745"/>
            <a:chExt cx="7864469" cy="4869469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755576" y="1124745"/>
            <a:ext cx="4896544" cy="1427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Формула" r:id="rId3" imgW="1739880" imgH="507960" progId="Equation.3">
                    <p:embed/>
                  </p:oleObj>
                </mc:Choice>
                <mc:Fallback>
                  <p:oleObj name="Формула" r:id="rId3" imgW="1739880" imgH="5079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1124745"/>
                          <a:ext cx="4896544" cy="14278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755576" y="2996953"/>
            <a:ext cx="3997325" cy="1438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Формула" r:id="rId5" imgW="1409400" imgH="507960" progId="Equation.3">
                    <p:embed/>
                  </p:oleObj>
                </mc:Choice>
                <mc:Fallback>
                  <p:oleObj name="Формула" r:id="rId5" imgW="1409400" imgH="5079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2996953"/>
                          <a:ext cx="3997325" cy="1438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683568" y="4999241"/>
            <a:ext cx="498312" cy="994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Формула" r:id="rId7" imgW="203040" imgH="393480" progId="Equation.3">
                    <p:embed/>
                  </p:oleObj>
                </mc:Choice>
                <mc:Fallback>
                  <p:oleObj name="Формула" r:id="rId7" imgW="20304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68" y="4999241"/>
                          <a:ext cx="498312" cy="9949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1619672" y="4999912"/>
            <a:ext cx="839869" cy="947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Формула" r:id="rId9" imgW="393480" imgH="431640" progId="Equation.3">
                    <p:embed/>
                  </p:oleObj>
                </mc:Choice>
                <mc:Fallback>
                  <p:oleObj name="Формула" r:id="rId9" imgW="39348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9672" y="4999912"/>
                          <a:ext cx="839869" cy="9471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2771799" y="5149035"/>
            <a:ext cx="732617" cy="582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Формула" r:id="rId11" imgW="342720" imgH="266400" progId="Equation.3">
                    <p:embed/>
                  </p:oleObj>
                </mc:Choice>
                <mc:Fallback>
                  <p:oleObj name="Формула" r:id="rId11" imgW="342720" imgH="2664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799" y="5149035"/>
                          <a:ext cx="732617" cy="582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3851919" y="5149797"/>
            <a:ext cx="976823" cy="528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Формула" r:id="rId13" imgW="457200" imgH="241200" progId="Equation.3">
                    <p:embed/>
                  </p:oleObj>
                </mc:Choice>
                <mc:Fallback>
                  <p:oleObj name="Формула" r:id="rId13" imgW="457200" imgH="241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19" y="5149797"/>
                          <a:ext cx="976823" cy="528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5148064" y="5001091"/>
            <a:ext cx="895970" cy="862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Формула" r:id="rId15" imgW="419040" imgH="393480" progId="Equation.3">
                    <p:embed/>
                  </p:oleObj>
                </mc:Choice>
                <mc:Fallback>
                  <p:oleObj name="Формула" r:id="rId15" imgW="41904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5001091"/>
                          <a:ext cx="895970" cy="8629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6288087" y="4960398"/>
            <a:ext cx="924022" cy="945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Формула" r:id="rId17" imgW="431640" imgH="431640" progId="Equation.3">
                    <p:embed/>
                  </p:oleObj>
                </mc:Choice>
                <mc:Fallback>
                  <p:oleObj name="Формула" r:id="rId17" imgW="43164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8087" y="4960398"/>
                          <a:ext cx="924022" cy="945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7434262" y="5013176"/>
            <a:ext cx="1113775" cy="917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Формула" r:id="rId19" imgW="520560" imgH="419040" progId="Equation.3">
                    <p:embed/>
                  </p:oleObj>
                </mc:Choice>
                <mc:Fallback>
                  <p:oleObj name="Формула" r:id="rId19" imgW="520560" imgH="4190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4262" y="5013176"/>
                          <a:ext cx="1113775" cy="9174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Штриховая стрелка вправо 17">
            <a:hlinkClick r:id="" action="ppaction://hlinkshowjump?jump=nextslide"/>
          </p:cNvPr>
          <p:cNvSpPr/>
          <p:nvPr/>
        </p:nvSpPr>
        <p:spPr>
          <a:xfrm>
            <a:off x="7956376" y="6453336"/>
            <a:ext cx="648072" cy="152400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8300-F4FE-464E-BD19-7114CBAD1CB8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3" y="0"/>
            <a:ext cx="1584177" cy="1700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упражнений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0" y="1916832"/>
            <a:ext cx="9144000" cy="4392488"/>
            <a:chOff x="0" y="1772816"/>
            <a:chExt cx="9144000" cy="4392488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0" y="3501008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427984" y="1772816"/>
              <a:ext cx="0" cy="43924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6093296"/>
            <a:ext cx="864096" cy="638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457200" y="692696"/>
            <a:ext cx="8147248" cy="108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4644008" y="2060848"/>
            <a:ext cx="4176464" cy="443484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К-2.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Упростите выражение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К-4 1. Найдите значение выражения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Найдите наименьшее целое число, входящее в область допустимых значений выражения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4258816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К-1. 1. Из чисел                          выберите наибольшее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Расположите числа в порядке возрастания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К-3 1. Сократите дробь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Упростите исключив иррациональность в знаменателе</a:t>
            </a: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876256" y="1988840"/>
          <a:ext cx="12838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Формула" r:id="rId6" imgW="990360" imgH="444240" progId="Equation.3">
                  <p:embed/>
                </p:oleObj>
              </mc:Choice>
              <mc:Fallback>
                <p:oleObj name="Формула" r:id="rId6" imgW="990360" imgH="444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988840"/>
                        <a:ext cx="128380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860032" y="2852936"/>
          <a:ext cx="3024336" cy="42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Формула" r:id="rId8" imgW="1815840" imgH="253800" progId="Equation.3">
                  <p:embed/>
                </p:oleObj>
              </mc:Choice>
              <mc:Fallback>
                <p:oleObj name="Формула" r:id="rId8" imgW="18158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852936"/>
                        <a:ext cx="3024336" cy="422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629916"/>
              </p:ext>
            </p:extLst>
          </p:nvPr>
        </p:nvGraphicFramePr>
        <p:xfrm>
          <a:off x="2055813" y="1989138"/>
          <a:ext cx="172243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Формула" r:id="rId10" imgW="1104840" imgH="241200" progId="Equation.3">
                  <p:embed/>
                </p:oleObj>
              </mc:Choice>
              <mc:Fallback>
                <p:oleObj name="Формула" r:id="rId10" imgW="11048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1989138"/>
                        <a:ext cx="1722437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687251"/>
              </p:ext>
            </p:extLst>
          </p:nvPr>
        </p:nvGraphicFramePr>
        <p:xfrm>
          <a:off x="1914525" y="3068638"/>
          <a:ext cx="17430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Формула" r:id="rId12" imgW="1168200" imgH="241200" progId="Equation.3">
                  <p:embed/>
                </p:oleObj>
              </mc:Choice>
              <mc:Fallback>
                <p:oleObj name="Формула" r:id="rId12" imgW="1168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3068638"/>
                        <a:ext cx="17430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60340"/>
              </p:ext>
            </p:extLst>
          </p:nvPr>
        </p:nvGraphicFramePr>
        <p:xfrm>
          <a:off x="731838" y="4078288"/>
          <a:ext cx="22272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Формула" r:id="rId14" imgW="1396800" imgH="457200" progId="Equation.3">
                  <p:embed/>
                </p:oleObj>
              </mc:Choice>
              <mc:Fallback>
                <p:oleObj name="Формула" r:id="rId14" imgW="1396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4078288"/>
                        <a:ext cx="2227262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115616" y="5445224"/>
          <a:ext cx="1656184" cy="60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Формула" r:id="rId16" imgW="1244520" imgH="457200" progId="Equation.3">
                  <p:embed/>
                </p:oleObj>
              </mc:Choice>
              <mc:Fallback>
                <p:oleObj name="Формула" r:id="rId16" imgW="12445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445224"/>
                        <a:ext cx="1656184" cy="608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5083173" y="4076699"/>
            <a:ext cx="3575160" cy="431800"/>
            <a:chOff x="5086706" y="4076700"/>
            <a:chExt cx="3422228" cy="431181"/>
          </a:xfrm>
        </p:grpSpPr>
        <p:graphicFrame>
          <p:nvGraphicFramePr>
            <p:cNvPr id="24" name="Объект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6735066"/>
                </p:ext>
              </p:extLst>
            </p:nvPr>
          </p:nvGraphicFramePr>
          <p:xfrm>
            <a:off x="5086706" y="4076700"/>
            <a:ext cx="2320418" cy="431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2" name="Формула" r:id="rId18" imgW="1295280" imgH="241200" progId="Equation.3">
                    <p:embed/>
                  </p:oleObj>
                </mc:Choice>
                <mc:Fallback>
                  <p:oleObj name="Формула" r:id="rId18" imgW="1295280" imgH="2412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6706" y="4076700"/>
                          <a:ext cx="2320418" cy="4311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Объект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0201443"/>
                </p:ext>
              </p:extLst>
            </p:nvPr>
          </p:nvGraphicFramePr>
          <p:xfrm>
            <a:off x="7428814" y="4113025"/>
            <a:ext cx="1080120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3" name="Формула" r:id="rId20" imgW="647640" imgH="215640" progId="Equation.3">
                    <p:embed/>
                  </p:oleObj>
                </mc:Choice>
                <mc:Fallback>
                  <p:oleObj name="Формула" r:id="rId20" imgW="6476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8814" y="4113025"/>
                          <a:ext cx="1080120" cy="3600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148064" y="5589240"/>
          <a:ext cx="936104" cy="66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Формула" r:id="rId22" imgW="609480" imgH="431640" progId="Equation.3">
                  <p:embed/>
                </p:oleObj>
              </mc:Choice>
              <mc:Fallback>
                <p:oleObj name="Формула" r:id="rId22" imgW="6094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589240"/>
                        <a:ext cx="936104" cy="66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87624" y="6165304"/>
            <a:ext cx="186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Нужна справка?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Штриховая стрелка вправо 31">
            <a:hlinkClick r:id="" action="ppaction://hlinkshowjump?jump=nextslide"/>
          </p:cNvPr>
          <p:cNvSpPr/>
          <p:nvPr/>
        </p:nvSpPr>
        <p:spPr>
          <a:xfrm>
            <a:off x="8108776" y="6597352"/>
            <a:ext cx="639688" cy="160784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ата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947-8813-4586-8180-639D880637E7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9643" y="0"/>
            <a:ext cx="2394357" cy="2780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407805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Вариант 1</a:t>
            </a: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</a:t>
            </a: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Упростите выражение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Сократите дробь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Вычислите, исключив иррациональность в знаменателе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407805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Вариант2</a:t>
            </a: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</a:t>
            </a: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Упростите выражение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Сократите дробь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Вычислите, исключив иррациональность в знаменателе</a:t>
            </a:r>
          </a:p>
          <a:p>
            <a:pPr marL="182563" indent="-182563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8316416" y="6309320"/>
            <a:ext cx="648072" cy="432048"/>
          </a:xfrm>
          <a:prstGeom prst="actionButtonHom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51720" y="2636912"/>
          <a:ext cx="936104" cy="55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Формула" r:id="rId5" imgW="749160" imgH="444240" progId="Equation.3">
                  <p:embed/>
                </p:oleObj>
              </mc:Choice>
              <mc:Fallback>
                <p:oleObj name="Формула" r:id="rId5" imgW="7491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636912"/>
                        <a:ext cx="936104" cy="555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372200" y="2492896"/>
          <a:ext cx="792088" cy="6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Формула" r:id="rId7" imgW="583920" imgH="444240" progId="Equation.3">
                  <p:embed/>
                </p:oleObj>
              </mc:Choice>
              <mc:Fallback>
                <p:oleObj name="Формула" r:id="rId7" imgW="5839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492896"/>
                        <a:ext cx="792088" cy="60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27584" y="3501008"/>
          <a:ext cx="2808311" cy="3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Формула" r:id="rId9" imgW="1726920" imgH="241200" progId="Equation.3">
                  <p:embed/>
                </p:oleObj>
              </mc:Choice>
              <mc:Fallback>
                <p:oleObj name="Формула" r:id="rId9" imgW="17269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01008"/>
                        <a:ext cx="2808311" cy="39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860032" y="3501008"/>
          <a:ext cx="2952328" cy="38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Формула" r:id="rId11" imgW="1828800" imgH="241200" progId="Equation.3">
                  <p:embed/>
                </p:oleObj>
              </mc:Choice>
              <mc:Fallback>
                <p:oleObj name="Формула" r:id="rId11" imgW="1828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501008"/>
                        <a:ext cx="2952328" cy="388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220072" y="4149080"/>
          <a:ext cx="576064" cy="5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Формула" r:id="rId13" imgW="469800" imgH="419040" progId="Equation.3">
                  <p:embed/>
                </p:oleObj>
              </mc:Choice>
              <mc:Fallback>
                <p:oleObj name="Формула" r:id="rId13" imgW="4698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149080"/>
                        <a:ext cx="576064" cy="51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403648" y="4149080"/>
          <a:ext cx="792088" cy="556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Формула" r:id="rId15" imgW="596880" imgH="419040" progId="Equation.3">
                  <p:embed/>
                </p:oleObj>
              </mc:Choice>
              <mc:Fallback>
                <p:oleObj name="Формула" r:id="rId15" imgW="5968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149080"/>
                        <a:ext cx="792088" cy="556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148064" y="5301208"/>
          <a:ext cx="16321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Формула" r:id="rId17" imgW="1295280" imgH="457200" progId="Equation.3">
                  <p:embed/>
                </p:oleObj>
              </mc:Choice>
              <mc:Fallback>
                <p:oleObj name="Формула" r:id="rId17" imgW="129528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301208"/>
                        <a:ext cx="163218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27584" y="5373216"/>
          <a:ext cx="16637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Формула" r:id="rId19" imgW="1320480" imgH="457200" progId="Equation.3">
                  <p:embed/>
                </p:oleObj>
              </mc:Choice>
              <mc:Fallback>
                <p:oleObj name="Формула" r:id="rId19" imgW="13204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73216"/>
                        <a:ext cx="16637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21E-7898-4F62-8E69-624D8856CC04}" type="datetime1">
              <a:rPr lang="ru-RU" smtClean="0"/>
              <a:t>19.03.2014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796</TotalTime>
  <Words>188</Words>
  <Application>Microsoft Office PowerPoint</Application>
  <PresentationFormat>Экран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Поток</vt:lpstr>
      <vt:lpstr>Формула</vt:lpstr>
      <vt:lpstr>Microsoft Equation 3.0</vt:lpstr>
      <vt:lpstr>ТЕМА: «Квадратные корни». </vt:lpstr>
      <vt:lpstr>Основные сведения</vt:lpstr>
      <vt:lpstr>II Устная работа</vt:lpstr>
      <vt:lpstr>Образцы решения</vt:lpstr>
      <vt:lpstr>Решение упражнений</vt:lpstr>
      <vt:lpstr>Презентация PowerPoint</vt:lpstr>
      <vt:lpstr>Презентация PowerPoint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Васильченко Галина Васильевна</cp:lastModifiedBy>
  <cp:revision>81</cp:revision>
  <dcterms:created xsi:type="dcterms:W3CDTF">2013-12-10T14:01:34Z</dcterms:created>
  <dcterms:modified xsi:type="dcterms:W3CDTF">2014-03-19T12:07:25Z</dcterms:modified>
</cp:coreProperties>
</file>