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9"/>
  </p:notesMasterIdLst>
  <p:sldIdLst>
    <p:sldId id="294" r:id="rId2"/>
    <p:sldId id="270" r:id="rId3"/>
    <p:sldId id="271" r:id="rId4"/>
    <p:sldId id="273" r:id="rId5"/>
    <p:sldId id="274" r:id="rId6"/>
    <p:sldId id="307" r:id="rId7"/>
    <p:sldId id="275" r:id="rId8"/>
    <p:sldId id="276" r:id="rId9"/>
    <p:sldId id="277" r:id="rId10"/>
    <p:sldId id="296" r:id="rId11"/>
    <p:sldId id="297" r:id="rId12"/>
    <p:sldId id="298" r:id="rId13"/>
    <p:sldId id="309" r:id="rId14"/>
    <p:sldId id="262" r:id="rId15"/>
    <p:sldId id="263" r:id="rId16"/>
    <p:sldId id="308" r:id="rId17"/>
    <p:sldId id="264" r:id="rId18"/>
    <p:sldId id="261" r:id="rId19"/>
    <p:sldId id="269" r:id="rId20"/>
    <p:sldId id="299" r:id="rId21"/>
    <p:sldId id="293" r:id="rId22"/>
    <p:sldId id="268" r:id="rId23"/>
    <p:sldId id="306" r:id="rId24"/>
    <p:sldId id="300" r:id="rId25"/>
    <p:sldId id="301" r:id="rId26"/>
    <p:sldId id="304" r:id="rId27"/>
    <p:sldId id="30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26313-9D6E-4723-8D19-1651CDE5D3F1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35BC9-B8FB-4526-8944-863F6112D3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9008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Для демонстрации решения необходимого последовательно выполнить серию щелчков по управляющей кнопке РЕШЕНИЕ.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C5DED8-EEB1-4183-AC1B-03225062DC95}" type="slidenum">
              <a:rPr lang="ru-RU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Для демонстрации решения необходимого последовательно выполнить серию щелчков по управляющей кнопке РЕШЕНИЕ.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795D47-8917-459B-B6B4-493CA71BB886}" type="slidenum">
              <a:rPr lang="ru-RU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Для демонстрации решения необходимого последовательно выполнить серию щелчков по управляющей кнопке РЕШЕНИЕ.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E79C3D-6921-4BEF-8A45-CAC3CAE9B462}" type="slidenum">
              <a:rPr lang="ru-RU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2DDCC2C-7515-4895-936A-6EA237787B9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9220077-E8AB-4552-A16A-301E9271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CC2C-7515-4895-936A-6EA237787B9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0077-E8AB-4552-A16A-301E9271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CC2C-7515-4895-936A-6EA237787B9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0077-E8AB-4552-A16A-301E9271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A10D1C8-7F4C-49F8-91CD-10E32FCD2C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ADDCC53B-038D-4587-8442-409FB3154B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CC2C-7515-4895-936A-6EA237787B9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0077-E8AB-4552-A16A-301E9271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CC2C-7515-4895-936A-6EA237787B9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0077-E8AB-4552-A16A-301E9271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CC2C-7515-4895-936A-6EA237787B9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0077-E8AB-4552-A16A-301E9271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DDCC2C-7515-4895-936A-6EA237787B9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220077-E8AB-4552-A16A-301E9271E2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2DDCC2C-7515-4895-936A-6EA237787B9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9220077-E8AB-4552-A16A-301E9271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CC2C-7515-4895-936A-6EA237787B9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0077-E8AB-4552-A16A-301E9271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CC2C-7515-4895-936A-6EA237787B9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0077-E8AB-4552-A16A-301E9271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CC2C-7515-4895-936A-6EA237787B9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0077-E8AB-4552-A16A-301E9271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2DDCC2C-7515-4895-936A-6EA237787B9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9220077-E8AB-4552-A16A-301E9271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55;&#1040;&#1050;%20&#1076;&#1083;&#1103;%20&#1040;&#1055;&#1055;&#1054;\&#1042;&#1099;&#1089;&#1086;&#1094;&#1082;&#1080;&#1081;.%20&#1047;&#1072;&#1088;&#1103;&#1076;&#1082;&#1072;.mp3" TargetMode="External"/><Relationship Id="rId4" Type="http://schemas.openxmlformats.org/officeDocument/2006/relationships/image" Target="../media/image6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8.emf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2.bin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emf"/><Relationship Id="rId11" Type="http://schemas.openxmlformats.org/officeDocument/2006/relationships/image" Target="../media/image22.emf"/><Relationship Id="rId5" Type="http://schemas.openxmlformats.org/officeDocument/2006/relationships/image" Target="../media/image16.emf"/><Relationship Id="rId10" Type="http://schemas.openxmlformats.org/officeDocument/2006/relationships/image" Target="../media/image21.emf"/><Relationship Id="rId4" Type="http://schemas.openxmlformats.org/officeDocument/2006/relationships/image" Target="../media/image15.emf"/><Relationship Id="rId9" Type="http://schemas.openxmlformats.org/officeDocument/2006/relationships/image" Target="../media/image20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oleObject" Target="../embeddings/oleObject3.bin"/><Relationship Id="rId7" Type="http://schemas.openxmlformats.org/officeDocument/2006/relationships/image" Target="../media/image27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emf"/><Relationship Id="rId11" Type="http://schemas.openxmlformats.org/officeDocument/2006/relationships/image" Target="../media/image31.emf"/><Relationship Id="rId5" Type="http://schemas.openxmlformats.org/officeDocument/2006/relationships/image" Target="../media/image25.emf"/><Relationship Id="rId10" Type="http://schemas.openxmlformats.org/officeDocument/2006/relationships/image" Target="../media/image30.emf"/><Relationship Id="rId4" Type="http://schemas.openxmlformats.org/officeDocument/2006/relationships/image" Target="../media/image24.emf"/><Relationship Id="rId9" Type="http://schemas.openxmlformats.org/officeDocument/2006/relationships/image" Target="../media/image29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oleObject" Target="../embeddings/oleObject4.bin"/><Relationship Id="rId7" Type="http://schemas.openxmlformats.org/officeDocument/2006/relationships/image" Target="../media/image36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5.emf"/><Relationship Id="rId11" Type="http://schemas.openxmlformats.org/officeDocument/2006/relationships/image" Target="../media/image40.emf"/><Relationship Id="rId5" Type="http://schemas.openxmlformats.org/officeDocument/2006/relationships/image" Target="../media/image34.emf"/><Relationship Id="rId10" Type="http://schemas.openxmlformats.org/officeDocument/2006/relationships/image" Target="../media/image39.emf"/><Relationship Id="rId4" Type="http://schemas.openxmlformats.org/officeDocument/2006/relationships/image" Target="../media/image33.emf"/><Relationship Id="rId9" Type="http://schemas.openxmlformats.org/officeDocument/2006/relationships/image" Target="../media/image3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E:\мама\Рисунки\рисунки\computador0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500063"/>
            <a:ext cx="1500187" cy="135731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3075" name="TextBox 6"/>
          <p:cNvSpPr txBox="1">
            <a:spLocks noChangeArrowheads="1"/>
          </p:cNvSpPr>
          <p:nvPr/>
        </p:nvSpPr>
        <p:spPr bwMode="auto">
          <a:xfrm>
            <a:off x="785813" y="1785938"/>
            <a:ext cx="8143875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Расскажи мне, и я забуду,</a:t>
            </a:r>
          </a:p>
          <a:p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Покажи мне, и я запомню,</a:t>
            </a:r>
          </a:p>
          <a:p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 мне попробовать,</a:t>
            </a:r>
            <a:endParaRPr lang="en-US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я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научусь.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/>
          </a:p>
          <a:p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6" descr="E:\мама\Рисунки\SF02B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5072063"/>
            <a:ext cx="85725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2987824" y="5301208"/>
            <a:ext cx="57262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(Древняя китайская пословица)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36712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1,075; 2,175; 3,275; 4,375; 5,475; 6,575; 7,6758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775; 9,875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44824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Используя расшифровку, под каждым числом поставьте соответствующую букву. Прочитайте слово.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Расшифровка: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3,275 – 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6,575 – 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1,075 – с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5,475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2,175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7,675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4,375 – 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9,875 – 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8,775 – 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196752"/>
          <a:ext cx="8208912" cy="4680519"/>
        </p:xfrm>
        <a:graphic>
          <a:graphicData uri="http://schemas.openxmlformats.org/drawingml/2006/table">
            <a:tbl>
              <a:tblPr/>
              <a:tblGrid>
                <a:gridCol w="4104456"/>
                <a:gridCol w="4104456"/>
              </a:tblGrid>
              <a:tr h="156017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18,625 и 5,784  </a:t>
                      </a: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15,200 и 15,200</a:t>
                      </a: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17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3,0251 и 21,02  </a:t>
                      </a: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7,65 и 7,8</a:t>
                      </a: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17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23,0521 и 0,0521  </a:t>
                      </a: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0,089 и 0,0081</a:t>
                      </a:r>
                    </a:p>
                  </a:txBody>
                  <a:tcPr marL="95250" marR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404664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>СРАВНИТЕ</a:t>
            </a:r>
            <a:endParaRPr lang="ru-RU" sz="32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целые части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десятичных дробей различны, то та дробь больше, у которой больше целая часть.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Если целые части десятичных дробей одинаковы, то больше та дробь, у которой больше </a:t>
            </a:r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первый из несовпавших разрядов после запятой.</a:t>
            </a:r>
            <a:endParaRPr lang="ru-RU" sz="4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Сравнение десятичных дробей по их разрядам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258888" y="1989138"/>
            <a:ext cx="43926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,56      ,89</a:t>
            </a:r>
            <a:endParaRPr lang="en-US" sz="6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827088" y="1989138"/>
            <a:ext cx="6126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3059832" y="1844824"/>
            <a:ext cx="565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2411413" y="2205038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2339975" y="2060575"/>
            <a:ext cx="576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0000"/>
                </a:solidFill>
                <a:cs typeface="Times New Roman" pitchFamily="18" charset="0"/>
              </a:rPr>
              <a:t>&gt;</a:t>
            </a:r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1476375" y="2997200"/>
            <a:ext cx="3095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6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   </a:t>
            </a:r>
            <a:r>
              <a:rPr lang="en-US" sz="6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6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4</a:t>
            </a:r>
            <a:endParaRPr lang="en-US" sz="6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1908175" y="4076700"/>
            <a:ext cx="43926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25        17</a:t>
            </a:r>
            <a:endParaRPr lang="en-US" sz="6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827088" y="4076700"/>
            <a:ext cx="82586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6,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3276600" y="4076700"/>
            <a:ext cx="82586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6,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2843213" y="4292600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2771775" y="4149725"/>
            <a:ext cx="576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&lt;</a:t>
            </a:r>
          </a:p>
        </p:txBody>
      </p:sp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1476375" y="4076700"/>
            <a:ext cx="6126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3851275" y="4076700"/>
            <a:ext cx="6126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2987675" y="5157788"/>
            <a:ext cx="576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&lt;</a:t>
            </a: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3059113" y="5300663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</a:t>
            </a:r>
          </a:p>
        </p:txBody>
      </p: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2124075" y="5157788"/>
            <a:ext cx="6126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900113" y="5157788"/>
            <a:ext cx="82586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9,</a:t>
            </a: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1403350" y="5157788"/>
            <a:ext cx="6126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1763713" y="5157788"/>
            <a:ext cx="6126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2484438" y="5157788"/>
            <a:ext cx="6126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4787900" y="5157788"/>
            <a:ext cx="6126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64540" name="Text Box 28"/>
          <p:cNvSpPr txBox="1">
            <a:spLocks noChangeArrowheads="1"/>
          </p:cNvSpPr>
          <p:nvPr/>
        </p:nvSpPr>
        <p:spPr bwMode="auto">
          <a:xfrm>
            <a:off x="3563938" y="5157788"/>
            <a:ext cx="82586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9,</a:t>
            </a:r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4067175" y="5157788"/>
            <a:ext cx="6126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64542" name="Text Box 30"/>
          <p:cNvSpPr txBox="1">
            <a:spLocks noChangeArrowheads="1"/>
          </p:cNvSpPr>
          <p:nvPr/>
        </p:nvSpPr>
        <p:spPr bwMode="auto">
          <a:xfrm>
            <a:off x="4427538" y="5157788"/>
            <a:ext cx="6126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64543" name="Text Box 31"/>
          <p:cNvSpPr txBox="1">
            <a:spLocks noChangeArrowheads="1"/>
          </p:cNvSpPr>
          <p:nvPr/>
        </p:nvSpPr>
        <p:spPr bwMode="auto">
          <a:xfrm>
            <a:off x="5148263" y="5157788"/>
            <a:ext cx="6126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autoRev="1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autoRev="1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autoRev="1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autoRev="1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autoRev="1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8" dur="500" autoRev="1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autoRev="1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autoRev="1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0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autoRev="1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autoRev="1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autoRev="1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autoRev="1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autoRev="1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autoRev="1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0" dur="500" autoRev="1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autoRev="1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500" autoRev="1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4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4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4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4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8" dur="500" autoRev="1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500" autoRev="1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" dur="500" autoRev="1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2" dur="500" autoRev="1" fill="hold"/>
                                        <p:tgtEl>
                                          <p:spTgt spid="64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" dur="500" autoRev="1" fill="hold"/>
                                        <p:tgtEl>
                                          <p:spTgt spid="64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4" dur="500" autoRev="1" fill="hold"/>
                                        <p:tgtEl>
                                          <p:spTgt spid="64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8" dur="500" autoRev="1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" dur="500" autoRev="1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0" dur="500" autoRev="1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2" dur="500" autoRev="1" fill="hold"/>
                                        <p:tgtEl>
                                          <p:spTgt spid="64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500" autoRev="1" fill="hold"/>
                                        <p:tgtEl>
                                          <p:spTgt spid="64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" dur="500" autoRev="1" fill="hold"/>
                                        <p:tgtEl>
                                          <p:spTgt spid="64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6" dur="500" autoRev="1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500" autoRev="1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8" dur="500" autoRev="1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0" dur="500" autoRev="1" fill="hold"/>
                                        <p:tgtEl>
                                          <p:spTgt spid="64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1" dur="500" autoRev="1" fill="hold"/>
                                        <p:tgtEl>
                                          <p:spTgt spid="64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2" dur="500" autoRev="1" fill="hold"/>
                                        <p:tgtEl>
                                          <p:spTgt spid="64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0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6" dur="500" autoRev="1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7" dur="500" autoRev="1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" dur="500" autoRev="1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0" dur="500" autoRev="1" fill="hold"/>
                                        <p:tgtEl>
                                          <p:spTgt spid="64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500" autoRev="1" fill="hold"/>
                                        <p:tgtEl>
                                          <p:spTgt spid="64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" dur="500" autoRev="1" fill="hold"/>
                                        <p:tgtEl>
                                          <p:spTgt spid="64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4" dur="500" autoRev="1" fill="hold"/>
                                        <p:tgtEl>
                                          <p:spTgt spid="64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5" dur="500" autoRev="1" fill="hold"/>
                                        <p:tgtEl>
                                          <p:spTgt spid="64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6" dur="500" autoRev="1" fill="hold"/>
                                        <p:tgtEl>
                                          <p:spTgt spid="64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8" dur="500" autoRev="1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9" dur="500" autoRev="1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0" dur="500" autoRev="1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4" dur="500" autoRev="1" fill="hold"/>
                                        <p:tgtEl>
                                          <p:spTgt spid="64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5" dur="500" autoRev="1" fill="hold"/>
                                        <p:tgtEl>
                                          <p:spTgt spid="64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6" dur="500" autoRev="1" fill="hold"/>
                                        <p:tgtEl>
                                          <p:spTgt spid="64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0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8" dur="500" autoRev="1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9" dur="500" autoRev="1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0" dur="500" autoRev="1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2" dur="500" autoRev="1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3" dur="500" autoRev="1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4" dur="500" autoRev="1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6" dur="500" autoRev="1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7" dur="500" autoRev="1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8" dur="500" autoRev="1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  <p:bldP spid="64518" grpId="0"/>
      <p:bldP spid="64519" grpId="0"/>
      <p:bldP spid="64520" grpId="0"/>
      <p:bldP spid="64521" grpId="0"/>
      <p:bldP spid="64523" grpId="0"/>
      <p:bldP spid="64523" grpId="1"/>
      <p:bldP spid="64523" grpId="2"/>
      <p:bldP spid="64524" grpId="0"/>
      <p:bldP spid="64524" grpId="1"/>
      <p:bldP spid="64524" grpId="2"/>
      <p:bldP spid="64525" grpId="0"/>
      <p:bldP spid="64525" grpId="1"/>
      <p:bldP spid="64526" grpId="0"/>
      <p:bldP spid="64527" grpId="0"/>
      <p:bldP spid="64527" grpId="1"/>
      <p:bldP spid="64528" grpId="0"/>
      <p:bldP spid="64528" grpId="1"/>
      <p:bldP spid="64531" grpId="0"/>
      <p:bldP spid="64532" grpId="0"/>
      <p:bldP spid="64532" grpId="1"/>
      <p:bldP spid="64533" grpId="0"/>
      <p:bldP spid="64533" grpId="1"/>
      <p:bldP spid="64535" grpId="0"/>
      <p:bldP spid="64535" grpId="1"/>
      <p:bldP spid="64535" grpId="2"/>
      <p:bldP spid="64536" grpId="0"/>
      <p:bldP spid="64536" grpId="1"/>
      <p:bldP spid="64536" grpId="2"/>
      <p:bldP spid="64537" grpId="0" build="allAtOnce"/>
      <p:bldP spid="64537" grpId="1" build="allAtOnce"/>
      <p:bldP spid="64538" grpId="0"/>
      <p:bldP spid="64539" grpId="0"/>
      <p:bldP spid="64539" grpId="1"/>
      <p:bldP spid="64540" grpId="0" build="allAtOnce"/>
      <p:bldP spid="64540" grpId="1" build="allAtOnce"/>
      <p:bldP spid="64541" grpId="0" build="allAtOnce"/>
      <p:bldP spid="64541" grpId="1" build="allAtOnce"/>
      <p:bldP spid="64542" grpId="0"/>
      <p:bldP spid="64542" grpId="1"/>
      <p:bldP spid="64542" grpId="2"/>
      <p:bldP spid="645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49" name="Object 3"/>
          <p:cNvGraphicFramePr>
            <a:graphicFrameLocks noChangeAspect="1"/>
          </p:cNvGraphicFramePr>
          <p:nvPr/>
        </p:nvGraphicFramePr>
        <p:xfrm>
          <a:off x="2057400" y="3657600"/>
          <a:ext cx="1457325" cy="776288"/>
        </p:xfrm>
        <a:graphic>
          <a:graphicData uri="http://schemas.openxmlformats.org/presentationml/2006/ole">
            <p:oleObj spid="_x0000_s1034" name="Equation" r:id="rId4" imgW="431613" imgH="203112" progId="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4267200" y="3657600"/>
          <a:ext cx="1543050" cy="777875"/>
        </p:xfrm>
        <a:graphic>
          <a:graphicData uri="http://schemas.openxmlformats.org/presentationml/2006/ole">
            <p:oleObj spid="_x0000_s1035" name="Equation" r:id="rId5" imgW="457002" imgH="203112" progId="">
              <p:embed/>
            </p:oleObj>
          </a:graphicData>
        </a:graphic>
      </p:graphicFrame>
      <p:sp>
        <p:nvSpPr>
          <p:cNvPr id="9" name="Полилиния 8"/>
          <p:cNvSpPr/>
          <p:nvPr/>
        </p:nvSpPr>
        <p:spPr>
          <a:xfrm>
            <a:off x="2209800" y="4114800"/>
            <a:ext cx="457200" cy="381000"/>
          </a:xfrm>
          <a:custGeom>
            <a:avLst/>
            <a:gdLst>
              <a:gd name="connsiteX0" fmla="*/ 90903 w 685800"/>
              <a:gd name="connsiteY0" fmla="*/ 262250 h 685800"/>
              <a:gd name="connsiteX1" fmla="*/ 594897 w 685800"/>
              <a:gd name="connsiteY1" fmla="*/ 262250 h 685800"/>
              <a:gd name="connsiteX2" fmla="*/ 594897 w 685800"/>
              <a:gd name="connsiteY2" fmla="*/ 423550 h 685800"/>
              <a:gd name="connsiteX3" fmla="*/ 90903 w 685800"/>
              <a:gd name="connsiteY3" fmla="*/ 423550 h 685800"/>
              <a:gd name="connsiteX4" fmla="*/ 90903 w 685800"/>
              <a:gd name="connsiteY4" fmla="*/ 26225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" h="685800">
                <a:moveTo>
                  <a:pt x="90903" y="262250"/>
                </a:moveTo>
                <a:lnTo>
                  <a:pt x="594897" y="262250"/>
                </a:lnTo>
                <a:lnTo>
                  <a:pt x="594897" y="423550"/>
                </a:lnTo>
                <a:lnTo>
                  <a:pt x="90903" y="423550"/>
                </a:lnTo>
                <a:lnTo>
                  <a:pt x="90903" y="262250"/>
                </a:lnTo>
                <a:close/>
              </a:path>
            </a:pathLst>
          </a:custGeom>
          <a:solidFill>
            <a:srgbClr val="C00000"/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62800" y="6324600"/>
            <a:ext cx="1828800" cy="381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81400" y="3505200"/>
            <a:ext cx="609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latin typeface="Times New Roman" pitchFamily="18" charset="0"/>
                <a:cs typeface="Times New Roman" pitchFamily="18" charset="0"/>
              </a:rPr>
              <a:t>&lt;</a:t>
            </a:r>
            <a:endParaRPr lang="ru-RU" sz="5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4495800" y="4114800"/>
            <a:ext cx="457200" cy="381000"/>
          </a:xfrm>
          <a:custGeom>
            <a:avLst/>
            <a:gdLst>
              <a:gd name="connsiteX0" fmla="*/ 90903 w 685800"/>
              <a:gd name="connsiteY0" fmla="*/ 262250 h 685800"/>
              <a:gd name="connsiteX1" fmla="*/ 594897 w 685800"/>
              <a:gd name="connsiteY1" fmla="*/ 262250 h 685800"/>
              <a:gd name="connsiteX2" fmla="*/ 594897 w 685800"/>
              <a:gd name="connsiteY2" fmla="*/ 423550 h 685800"/>
              <a:gd name="connsiteX3" fmla="*/ 90903 w 685800"/>
              <a:gd name="connsiteY3" fmla="*/ 423550 h 685800"/>
              <a:gd name="connsiteX4" fmla="*/ 90903 w 685800"/>
              <a:gd name="connsiteY4" fmla="*/ 26225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" h="685800">
                <a:moveTo>
                  <a:pt x="90903" y="262250"/>
                </a:moveTo>
                <a:lnTo>
                  <a:pt x="594897" y="262250"/>
                </a:lnTo>
                <a:lnTo>
                  <a:pt x="594897" y="423550"/>
                </a:lnTo>
                <a:lnTo>
                  <a:pt x="90903" y="423550"/>
                </a:lnTo>
                <a:lnTo>
                  <a:pt x="90903" y="262250"/>
                </a:lnTo>
                <a:close/>
              </a:path>
            </a:pathLst>
          </a:custGeom>
          <a:solidFill>
            <a:srgbClr val="C00000"/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2057400" y="2286000"/>
          <a:ext cx="1457325" cy="777875"/>
        </p:xfrm>
        <a:graphic>
          <a:graphicData uri="http://schemas.openxmlformats.org/presentationml/2006/ole">
            <p:oleObj spid="_x0000_s1036" name="Equation" r:id="rId6" imgW="431613" imgH="203112" progId="">
              <p:embed/>
            </p:oleObj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4267200" y="2286000"/>
          <a:ext cx="1543050" cy="777875"/>
        </p:xfrm>
        <a:graphic>
          <a:graphicData uri="http://schemas.openxmlformats.org/presentationml/2006/ole">
            <p:oleObj spid="_x0000_s1037" name="Equation" r:id="rId7" imgW="457002" imgH="203112" progId="">
              <p:embed/>
            </p:oleObj>
          </a:graphicData>
        </a:graphic>
      </p:graphicFrame>
      <p:sp>
        <p:nvSpPr>
          <p:cNvPr id="4109" name="TextBox 19"/>
          <p:cNvSpPr txBox="1">
            <a:spLocks noChangeArrowheads="1"/>
          </p:cNvSpPr>
          <p:nvPr/>
        </p:nvSpPr>
        <p:spPr bwMode="auto">
          <a:xfrm>
            <a:off x="3657600" y="2133600"/>
            <a:ext cx="609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57200" y="914400"/>
            <a:ext cx="8382000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2800" b="1" dirty="0" smtClean="0">
                <a:ln w="11430"/>
                <a:solidFill>
                  <a:srgbClr val="3333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Сравнить десятичные дроби</a:t>
            </a:r>
            <a:endParaRPr lang="ru-RU" sz="2800" b="1" dirty="0">
              <a:ln w="11430"/>
              <a:solidFill>
                <a:srgbClr val="3333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382000" y="152400"/>
            <a:ext cx="609600" cy="381000"/>
          </a:xfrm>
          <a:prstGeom prst="actionButtonForwardNex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7620000" y="152400"/>
            <a:ext cx="609600" cy="381000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85800" y="2286000"/>
            <a:ext cx="441147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 smtClean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ln w="11430"/>
              <a:solidFill>
                <a:srgbClr val="FF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49" name="Object 3"/>
          <p:cNvGraphicFramePr>
            <a:graphicFrameLocks noChangeAspect="1"/>
          </p:cNvGraphicFramePr>
          <p:nvPr/>
        </p:nvGraphicFramePr>
        <p:xfrm>
          <a:off x="4114800" y="3581400"/>
          <a:ext cx="1457325" cy="776288"/>
        </p:xfrm>
        <a:graphic>
          <a:graphicData uri="http://schemas.openxmlformats.org/presentationml/2006/ole">
            <p:oleObj spid="_x0000_s2058" name="Equation" r:id="rId4" imgW="431613" imgH="203112" progId="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905000" y="3581400"/>
          <a:ext cx="1328738" cy="777875"/>
        </p:xfrm>
        <a:graphic>
          <a:graphicData uri="http://schemas.openxmlformats.org/presentationml/2006/ole">
            <p:oleObj spid="_x0000_s2059" name="Equation" r:id="rId5" imgW="393529" imgH="203112" progId="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85800" y="2286000"/>
            <a:ext cx="441147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2819400" y="4038600"/>
            <a:ext cx="457200" cy="381000"/>
          </a:xfrm>
          <a:custGeom>
            <a:avLst/>
            <a:gdLst>
              <a:gd name="connsiteX0" fmla="*/ 90903 w 685800"/>
              <a:gd name="connsiteY0" fmla="*/ 262250 h 685800"/>
              <a:gd name="connsiteX1" fmla="*/ 594897 w 685800"/>
              <a:gd name="connsiteY1" fmla="*/ 262250 h 685800"/>
              <a:gd name="connsiteX2" fmla="*/ 594897 w 685800"/>
              <a:gd name="connsiteY2" fmla="*/ 423550 h 685800"/>
              <a:gd name="connsiteX3" fmla="*/ 90903 w 685800"/>
              <a:gd name="connsiteY3" fmla="*/ 423550 h 685800"/>
              <a:gd name="connsiteX4" fmla="*/ 90903 w 685800"/>
              <a:gd name="connsiteY4" fmla="*/ 26225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" h="685800">
                <a:moveTo>
                  <a:pt x="90903" y="262250"/>
                </a:moveTo>
                <a:lnTo>
                  <a:pt x="594897" y="262250"/>
                </a:lnTo>
                <a:lnTo>
                  <a:pt x="594897" y="423550"/>
                </a:lnTo>
                <a:lnTo>
                  <a:pt x="90903" y="423550"/>
                </a:lnTo>
                <a:lnTo>
                  <a:pt x="90903" y="262250"/>
                </a:lnTo>
                <a:close/>
              </a:path>
            </a:pathLst>
          </a:custGeom>
          <a:solidFill>
            <a:srgbClr val="C00000"/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62800" y="6324600"/>
            <a:ext cx="1828800" cy="381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352800" y="3505200"/>
            <a:ext cx="609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5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5029200" y="4038600"/>
            <a:ext cx="457200" cy="381000"/>
          </a:xfrm>
          <a:custGeom>
            <a:avLst/>
            <a:gdLst>
              <a:gd name="connsiteX0" fmla="*/ 90903 w 685800"/>
              <a:gd name="connsiteY0" fmla="*/ 262250 h 685800"/>
              <a:gd name="connsiteX1" fmla="*/ 594897 w 685800"/>
              <a:gd name="connsiteY1" fmla="*/ 262250 h 685800"/>
              <a:gd name="connsiteX2" fmla="*/ 594897 w 685800"/>
              <a:gd name="connsiteY2" fmla="*/ 423550 h 685800"/>
              <a:gd name="connsiteX3" fmla="*/ 90903 w 685800"/>
              <a:gd name="connsiteY3" fmla="*/ 423550 h 685800"/>
              <a:gd name="connsiteX4" fmla="*/ 90903 w 685800"/>
              <a:gd name="connsiteY4" fmla="*/ 26225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" h="685800">
                <a:moveTo>
                  <a:pt x="90903" y="262250"/>
                </a:moveTo>
                <a:lnTo>
                  <a:pt x="594897" y="262250"/>
                </a:lnTo>
                <a:lnTo>
                  <a:pt x="594897" y="423550"/>
                </a:lnTo>
                <a:lnTo>
                  <a:pt x="90903" y="423550"/>
                </a:lnTo>
                <a:lnTo>
                  <a:pt x="90903" y="262250"/>
                </a:lnTo>
                <a:close/>
              </a:path>
            </a:pathLst>
          </a:custGeom>
          <a:solidFill>
            <a:srgbClr val="C00000"/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4114800" y="2286000"/>
          <a:ext cx="1457325" cy="777875"/>
        </p:xfrm>
        <a:graphic>
          <a:graphicData uri="http://schemas.openxmlformats.org/presentationml/2006/ole">
            <p:oleObj spid="_x0000_s2060" name="Equation" r:id="rId6" imgW="431613" imgH="203112" progId="">
              <p:embed/>
            </p:oleObj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1828800" y="2286000"/>
          <a:ext cx="1328738" cy="777875"/>
        </p:xfrm>
        <a:graphic>
          <a:graphicData uri="http://schemas.openxmlformats.org/presentationml/2006/ole">
            <p:oleObj spid="_x0000_s2061" name="Equation" r:id="rId7" imgW="393529" imgH="203112" progId="">
              <p:embed/>
            </p:oleObj>
          </a:graphicData>
        </a:graphic>
      </p:graphicFrame>
      <p:sp>
        <p:nvSpPr>
          <p:cNvPr id="5133" name="TextBox 19"/>
          <p:cNvSpPr txBox="1">
            <a:spLocks noChangeArrowheads="1"/>
          </p:cNvSpPr>
          <p:nvPr/>
        </p:nvSpPr>
        <p:spPr bwMode="auto">
          <a:xfrm>
            <a:off x="3429000" y="2133600"/>
            <a:ext cx="609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33400" y="914400"/>
            <a:ext cx="8382000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2800" b="1" dirty="0" smtClean="0">
                <a:ln w="11430"/>
                <a:solidFill>
                  <a:srgbClr val="3333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Сравнить десятичные дроби</a:t>
            </a:r>
            <a:endParaRPr lang="ru-RU" sz="2800" b="1" dirty="0">
              <a:ln w="11430"/>
              <a:solidFill>
                <a:srgbClr val="3333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382000" y="152400"/>
            <a:ext cx="609600" cy="381000"/>
          </a:xfrm>
          <a:prstGeom prst="actionButtonForwardNex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7620000" y="152400"/>
            <a:ext cx="609600" cy="381000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76672"/>
            <a:ext cx="8229600" cy="1066800"/>
          </a:xfrm>
        </p:spPr>
        <p:txBody>
          <a:bodyPr/>
          <a:lstStyle/>
          <a:p>
            <a:r>
              <a:rPr lang="ru-RU" dirty="0"/>
              <a:t>0,300;   0,30;   0,3</a:t>
            </a:r>
          </a:p>
        </p:txBody>
      </p:sp>
      <p:graphicFrame>
        <p:nvGraphicFramePr>
          <p:cNvPr id="67597" name="Object 13"/>
          <p:cNvGraphicFramePr>
            <a:graphicFrameLocks noChangeAspect="1"/>
          </p:cNvGraphicFramePr>
          <p:nvPr>
            <p:ph sz="half" idx="1"/>
          </p:nvPr>
        </p:nvGraphicFramePr>
        <p:xfrm>
          <a:off x="1042988" y="1557338"/>
          <a:ext cx="5184775" cy="1362075"/>
        </p:xfrm>
        <a:graphic>
          <a:graphicData uri="http://schemas.openxmlformats.org/presentationml/2006/ole">
            <p:oleObj spid="_x0000_s96258" name="Формула" r:id="rId3" imgW="1498320" imgH="393480" progId="Equation.3">
              <p:embed/>
            </p:oleObj>
          </a:graphicData>
        </a:graphic>
      </p:graphicFrame>
      <p:graphicFrame>
        <p:nvGraphicFramePr>
          <p:cNvPr id="67598" name="Object 14"/>
          <p:cNvGraphicFramePr>
            <a:graphicFrameLocks noChangeAspect="1"/>
          </p:cNvGraphicFramePr>
          <p:nvPr>
            <p:ph sz="half" idx="2"/>
          </p:nvPr>
        </p:nvGraphicFramePr>
        <p:xfrm>
          <a:off x="1258888" y="4005263"/>
          <a:ext cx="4657725" cy="1362075"/>
        </p:xfrm>
        <a:graphic>
          <a:graphicData uri="http://schemas.openxmlformats.org/presentationml/2006/ole">
            <p:oleObj spid="_x0000_s96259" name="Формула" r:id="rId4" imgW="1346040" imgH="393480" progId="Equation.3">
              <p:embed/>
            </p:oleObj>
          </a:graphicData>
        </a:graphic>
      </p:graphicFrame>
      <p:sp>
        <p:nvSpPr>
          <p:cNvPr id="67617" name="Line 33"/>
          <p:cNvSpPr>
            <a:spLocks noChangeShapeType="1"/>
          </p:cNvSpPr>
          <p:nvPr/>
        </p:nvSpPr>
        <p:spPr bwMode="auto">
          <a:xfrm>
            <a:off x="5219700" y="494188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18" name="Line 34"/>
          <p:cNvSpPr>
            <a:spLocks noChangeShapeType="1"/>
          </p:cNvSpPr>
          <p:nvPr/>
        </p:nvSpPr>
        <p:spPr bwMode="auto">
          <a:xfrm>
            <a:off x="1331913" y="494188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19" name="Line 35"/>
          <p:cNvSpPr>
            <a:spLocks noChangeShapeType="1"/>
          </p:cNvSpPr>
          <p:nvPr/>
        </p:nvSpPr>
        <p:spPr bwMode="auto">
          <a:xfrm>
            <a:off x="1187450" y="249237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20" name="Line 36"/>
          <p:cNvSpPr>
            <a:spLocks noChangeShapeType="1"/>
          </p:cNvSpPr>
          <p:nvPr/>
        </p:nvSpPr>
        <p:spPr bwMode="auto">
          <a:xfrm>
            <a:off x="5508625" y="24923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67621" name="Object 37"/>
          <p:cNvGraphicFramePr>
            <a:graphicFrameLocks noChangeAspect="1"/>
          </p:cNvGraphicFramePr>
          <p:nvPr/>
        </p:nvGraphicFramePr>
        <p:xfrm>
          <a:off x="5292725" y="1557338"/>
          <a:ext cx="1728788" cy="4064000"/>
        </p:xfrm>
        <a:graphic>
          <a:graphicData uri="http://schemas.openxmlformats.org/presentationml/2006/ole">
            <p:oleObj spid="_x0000_s96260" name="Формула" r:id="rId5" imgW="164880" imgH="215640" progId="Equation.3">
              <p:embed/>
            </p:oleObj>
          </a:graphicData>
        </a:graphic>
      </p:graphicFrame>
      <p:sp>
        <p:nvSpPr>
          <p:cNvPr id="67623" name="Rectangle 39"/>
          <p:cNvSpPr>
            <a:spLocks noChangeArrowheads="1"/>
          </p:cNvSpPr>
          <p:nvPr/>
        </p:nvSpPr>
        <p:spPr bwMode="auto">
          <a:xfrm>
            <a:off x="6708775" y="3213100"/>
            <a:ext cx="243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0,300 = 0,30 = 0,3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17" grpId="0" animBg="1"/>
      <p:bldP spid="67618" grpId="0" animBg="1"/>
      <p:bldP spid="67619" grpId="0" animBg="1"/>
      <p:bldP spid="67620" grpId="0" animBg="1"/>
      <p:bldP spid="676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49" name="Object 3"/>
          <p:cNvGraphicFramePr>
            <a:graphicFrameLocks noChangeAspect="1"/>
          </p:cNvGraphicFramePr>
          <p:nvPr/>
        </p:nvGraphicFramePr>
        <p:xfrm>
          <a:off x="4295775" y="3581400"/>
          <a:ext cx="1114425" cy="776288"/>
        </p:xfrm>
        <a:graphic>
          <a:graphicData uri="http://schemas.openxmlformats.org/presentationml/2006/ole">
            <p:oleObj spid="_x0000_s3084" name="Equation" r:id="rId4" imgW="330057" imgH="203112" progId="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828800" y="3581400"/>
          <a:ext cx="1500188" cy="777875"/>
        </p:xfrm>
        <a:graphic>
          <a:graphicData uri="http://schemas.openxmlformats.org/presentationml/2006/ole">
            <p:oleObj spid="_x0000_s3085" name="Equation" r:id="rId5" imgW="444307" imgH="203112" progId="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09600" y="2286000"/>
            <a:ext cx="441147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2524125" y="4038600"/>
            <a:ext cx="457200" cy="381000"/>
          </a:xfrm>
          <a:custGeom>
            <a:avLst/>
            <a:gdLst>
              <a:gd name="connsiteX0" fmla="*/ 90903 w 685800"/>
              <a:gd name="connsiteY0" fmla="*/ 262250 h 685800"/>
              <a:gd name="connsiteX1" fmla="*/ 594897 w 685800"/>
              <a:gd name="connsiteY1" fmla="*/ 262250 h 685800"/>
              <a:gd name="connsiteX2" fmla="*/ 594897 w 685800"/>
              <a:gd name="connsiteY2" fmla="*/ 423550 h 685800"/>
              <a:gd name="connsiteX3" fmla="*/ 90903 w 685800"/>
              <a:gd name="connsiteY3" fmla="*/ 423550 h 685800"/>
              <a:gd name="connsiteX4" fmla="*/ 90903 w 685800"/>
              <a:gd name="connsiteY4" fmla="*/ 26225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" h="685800">
                <a:moveTo>
                  <a:pt x="90903" y="262250"/>
                </a:moveTo>
                <a:lnTo>
                  <a:pt x="594897" y="262250"/>
                </a:lnTo>
                <a:lnTo>
                  <a:pt x="594897" y="423550"/>
                </a:lnTo>
                <a:lnTo>
                  <a:pt x="90903" y="423550"/>
                </a:lnTo>
                <a:lnTo>
                  <a:pt x="90903" y="262250"/>
                </a:lnTo>
                <a:close/>
              </a:path>
            </a:pathLst>
          </a:custGeom>
          <a:solidFill>
            <a:srgbClr val="C00000"/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62800" y="6324600"/>
            <a:ext cx="1828800" cy="381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14725" y="3505200"/>
            <a:ext cx="609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latin typeface="Times New Roman" pitchFamily="18" charset="0"/>
                <a:cs typeface="Times New Roman" pitchFamily="18" charset="0"/>
              </a:rPr>
              <a:t>&lt;</a:t>
            </a:r>
            <a:endParaRPr lang="ru-RU" sz="54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4295775" y="2286000"/>
          <a:ext cx="1114425" cy="777875"/>
        </p:xfrm>
        <a:graphic>
          <a:graphicData uri="http://schemas.openxmlformats.org/presentationml/2006/ole">
            <p:oleObj spid="_x0000_s3086" name="Equation" r:id="rId6" imgW="330057" imgH="203112" progId="">
              <p:embed/>
            </p:oleObj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1752600" y="2286000"/>
          <a:ext cx="1500188" cy="777875"/>
        </p:xfrm>
        <a:graphic>
          <a:graphicData uri="http://schemas.openxmlformats.org/presentationml/2006/ole">
            <p:oleObj spid="_x0000_s3087" name="Equation" r:id="rId7" imgW="444307" imgH="203112" progId="">
              <p:embed/>
            </p:oleObj>
          </a:graphicData>
        </a:graphic>
      </p:graphicFrame>
      <p:sp>
        <p:nvSpPr>
          <p:cNvPr id="6157" name="TextBox 19"/>
          <p:cNvSpPr txBox="1">
            <a:spLocks noChangeArrowheads="1"/>
          </p:cNvSpPr>
          <p:nvPr/>
        </p:nvSpPr>
        <p:spPr bwMode="auto">
          <a:xfrm>
            <a:off x="3438525" y="2133600"/>
            <a:ext cx="609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4276725" y="3581400"/>
          <a:ext cx="1500188" cy="777875"/>
        </p:xfrm>
        <a:graphic>
          <a:graphicData uri="http://schemas.openxmlformats.org/presentationml/2006/ole">
            <p:oleObj spid="_x0000_s3088" name="Equation" r:id="rId8" imgW="444307" imgH="203112" progId="">
              <p:embed/>
            </p:oleObj>
          </a:graphicData>
        </a:graphic>
      </p:graphicFrame>
      <p:sp>
        <p:nvSpPr>
          <p:cNvPr id="16" name="Полилиния 15"/>
          <p:cNvSpPr/>
          <p:nvPr/>
        </p:nvSpPr>
        <p:spPr>
          <a:xfrm>
            <a:off x="4962525" y="4038600"/>
            <a:ext cx="457200" cy="381000"/>
          </a:xfrm>
          <a:custGeom>
            <a:avLst/>
            <a:gdLst>
              <a:gd name="connsiteX0" fmla="*/ 90903 w 685800"/>
              <a:gd name="connsiteY0" fmla="*/ 262250 h 685800"/>
              <a:gd name="connsiteX1" fmla="*/ 594897 w 685800"/>
              <a:gd name="connsiteY1" fmla="*/ 262250 h 685800"/>
              <a:gd name="connsiteX2" fmla="*/ 594897 w 685800"/>
              <a:gd name="connsiteY2" fmla="*/ 423550 h 685800"/>
              <a:gd name="connsiteX3" fmla="*/ 90903 w 685800"/>
              <a:gd name="connsiteY3" fmla="*/ 423550 h 685800"/>
              <a:gd name="connsiteX4" fmla="*/ 90903 w 685800"/>
              <a:gd name="connsiteY4" fmla="*/ 26225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" h="685800">
                <a:moveTo>
                  <a:pt x="90903" y="262250"/>
                </a:moveTo>
                <a:lnTo>
                  <a:pt x="594897" y="262250"/>
                </a:lnTo>
                <a:lnTo>
                  <a:pt x="594897" y="423550"/>
                </a:lnTo>
                <a:lnTo>
                  <a:pt x="90903" y="423550"/>
                </a:lnTo>
                <a:lnTo>
                  <a:pt x="90903" y="262250"/>
                </a:lnTo>
                <a:close/>
              </a:path>
            </a:pathLst>
          </a:custGeom>
          <a:solidFill>
            <a:srgbClr val="C00000"/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33400" y="914400"/>
            <a:ext cx="8382000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2800" b="1" dirty="0" smtClean="0">
                <a:ln w="11430"/>
                <a:solidFill>
                  <a:srgbClr val="3333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Сравнить десятичные дроби:</a:t>
            </a:r>
            <a:endParaRPr lang="ru-RU" sz="2800" b="1" dirty="0">
              <a:ln w="11430"/>
              <a:solidFill>
                <a:srgbClr val="333399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382000" y="152400"/>
            <a:ext cx="609600" cy="381000"/>
          </a:xfrm>
          <a:prstGeom prst="actionButtonForwardNex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Управляющая кнопка: назад 22">
            <a:hlinkClick r:id="" action="ppaction://hlinkshowjump?jump=previousslide" highlightClick="1"/>
          </p:cNvPr>
          <p:cNvSpPr/>
          <p:nvPr/>
        </p:nvSpPr>
        <p:spPr>
          <a:xfrm>
            <a:off x="7620000" y="152400"/>
            <a:ext cx="609600" cy="381000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785786" y="2428868"/>
            <a:ext cx="6858000" cy="1981200"/>
          </a:xfrm>
          <a:prstGeom prst="roundRect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692696"/>
            <a:ext cx="73152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Правило сравнения десятичных дробей</a:t>
            </a:r>
          </a:p>
        </p:txBody>
      </p:sp>
      <p:sp>
        <p:nvSpPr>
          <p:cNvPr id="14342" name="Прямоугольник 7"/>
          <p:cNvSpPr>
            <a:spLocks noChangeArrowheads="1"/>
          </p:cNvSpPr>
          <p:nvPr/>
        </p:nvSpPr>
        <p:spPr bwMode="auto">
          <a:xfrm>
            <a:off x="899592" y="2564904"/>
            <a:ext cx="6629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Десятичные дроби сравнивают поразрядно, начиная со старшего разряда.</a:t>
            </a: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382000" y="152400"/>
            <a:ext cx="609600" cy="381000"/>
          </a:xfrm>
          <a:prstGeom prst="actionButtonForwardNex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7620000" y="152400"/>
            <a:ext cx="609600" cy="381000"/>
          </a:xfrm>
          <a:prstGeom prst="actionButtonBackPrevio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7290" y="428604"/>
            <a:ext cx="59190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ФИЗКУЛЬТМИНУТКА</a:t>
            </a:r>
            <a:endParaRPr lang="ru-RU" sz="4400" dirty="0">
              <a:solidFill>
                <a:srgbClr val="00B050"/>
              </a:solidFill>
            </a:endParaRPr>
          </a:p>
        </p:txBody>
      </p:sp>
      <p:pic>
        <p:nvPicPr>
          <p:cNvPr id="5" name="Высоцкий. Заряд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9552" y="548680"/>
            <a:ext cx="304800" cy="304800"/>
          </a:xfrm>
          <a:prstGeom prst="rect">
            <a:avLst/>
          </a:prstGeom>
        </p:spPr>
      </p:pic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1714488"/>
            <a:ext cx="2563944" cy="3010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433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45" name="Object 25"/>
          <p:cNvGraphicFramePr>
            <a:graphicFrameLocks noGrp="1" noChangeAspect="1"/>
          </p:cNvGraphicFramePr>
          <p:nvPr>
            <p:ph sz="half" idx="1"/>
          </p:nvPr>
        </p:nvGraphicFramePr>
        <p:xfrm>
          <a:off x="230188" y="1143000"/>
          <a:ext cx="1049337" cy="1295400"/>
        </p:xfrm>
        <a:graphic>
          <a:graphicData uri="http://schemas.openxmlformats.org/presentationml/2006/ole">
            <p:oleObj spid="_x0000_s22534" name="Формула" r:id="rId3" imgW="5266440" imgH="6499800" progId="Equation.3">
              <p:embed/>
            </p:oleObj>
          </a:graphicData>
        </a:graphic>
      </p:graphicFrame>
      <p:pic>
        <p:nvPicPr>
          <p:cNvPr id="5148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838200"/>
            <a:ext cx="205105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49" name="Picture 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971800"/>
            <a:ext cx="15240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50" name="Picture 3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914400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51" name="Picture 3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1219200"/>
            <a:ext cx="1143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52" name="Picture 3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2743200"/>
            <a:ext cx="11795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59" name="Picture 3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29200" y="2590800"/>
            <a:ext cx="14446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60" name="Picture 4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2600" y="2971800"/>
            <a:ext cx="2971800" cy="14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61" name="Picture 4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57600" y="1143000"/>
            <a:ext cx="14859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286512" y="4643446"/>
            <a:ext cx="2672961" cy="197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66247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 сравните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0,3 и 0,8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0,90 и 0,9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5,6 и 3,6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2,99 и 13,1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0,759 и 0,76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3,4208 и 3,4028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0070C0"/>
                </a:solidFill>
              </a:rPr>
              <a:t/>
            </a:r>
            <a:br>
              <a:rPr lang="ru-RU" sz="5400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Сравнить числа: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786314" y="2428868"/>
            <a:ext cx="5445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dirty="0"/>
              <a:t>&gt;</a:t>
            </a:r>
            <a:endParaRPr lang="ru-RU" sz="4800" b="1" dirty="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86314" y="1571612"/>
            <a:ext cx="5445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/>
              <a:t>&lt;</a:t>
            </a:r>
            <a:endParaRPr lang="ru-RU" sz="4800" b="1" dirty="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214810" y="3357562"/>
            <a:ext cx="6969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dirty="0"/>
              <a:t>&gt;</a:t>
            </a:r>
            <a:endParaRPr lang="ru-RU" sz="4800" b="1" dirty="0"/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4214810" y="4143380"/>
            <a:ext cx="5175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dirty="0" smtClean="0"/>
              <a:t>&lt;</a:t>
            </a:r>
            <a:endParaRPr lang="ru-RU" sz="4800" b="1" dirty="0"/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5143504" y="4929198"/>
            <a:ext cx="4286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en-US" sz="4800" b="1" dirty="0"/>
              <a:t>&gt;</a:t>
            </a:r>
            <a:endParaRPr lang="ru-RU" sz="4800" b="1" dirty="0"/>
          </a:p>
        </p:txBody>
      </p:sp>
      <p:pic>
        <p:nvPicPr>
          <p:cNvPr id="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785926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785926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857364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857364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714620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714620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643182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2643182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3571876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286256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4286256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286256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4357694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5286388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5286388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5286388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5286388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Box 51"/>
          <p:cNvSpPr txBox="1"/>
          <p:nvPr/>
        </p:nvSpPr>
        <p:spPr>
          <a:xfrm>
            <a:off x="2143108" y="4286256"/>
            <a:ext cx="5000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dirty="0" smtClean="0"/>
              <a:t>,</a:t>
            </a:r>
            <a:endParaRPr lang="ru-RU" sz="4200" dirty="0"/>
          </a:p>
        </p:txBody>
      </p:sp>
      <p:sp>
        <p:nvSpPr>
          <p:cNvPr id="53" name="TextBox 52"/>
          <p:cNvSpPr txBox="1"/>
          <p:nvPr/>
        </p:nvSpPr>
        <p:spPr>
          <a:xfrm>
            <a:off x="6143636" y="4357694"/>
            <a:ext cx="5000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dirty="0" smtClean="0"/>
              <a:t>,</a:t>
            </a:r>
            <a:endParaRPr lang="ru-RU" sz="4200" dirty="0"/>
          </a:p>
        </p:txBody>
      </p:sp>
      <p:pic>
        <p:nvPicPr>
          <p:cNvPr id="5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357694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4357694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4357694"/>
            <a:ext cx="55620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Box 44"/>
          <p:cNvSpPr txBox="1"/>
          <p:nvPr/>
        </p:nvSpPr>
        <p:spPr>
          <a:xfrm>
            <a:off x="2714612" y="1643050"/>
            <a:ext cx="15431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Bookman Old Style" pitchFamily="18" charset="0"/>
              </a:rPr>
              <a:t>4,3</a:t>
            </a:r>
            <a:endParaRPr lang="ru-RU" sz="4400" dirty="0">
              <a:latin typeface="Bookman Old Style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00694" y="1643050"/>
            <a:ext cx="10647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Bookman Old Style" pitchFamily="18" charset="0"/>
              </a:rPr>
              <a:t>4,7</a:t>
            </a:r>
            <a:endParaRPr lang="ru-RU" sz="4400" dirty="0">
              <a:latin typeface="Bookman Old Style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14678" y="2571744"/>
            <a:ext cx="14734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,</a:t>
            </a:r>
            <a:r>
              <a:rPr lang="ru-RU" sz="4800" dirty="0" smtClean="0">
                <a:latin typeface="Bookman Old Style" pitchFamily="18" charset="0"/>
              </a:rPr>
              <a:t>412</a:t>
            </a:r>
            <a:endParaRPr lang="ru-RU" sz="4800" dirty="0">
              <a:latin typeface="Bookman Old Style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857884" y="2571744"/>
            <a:ext cx="7152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Bookman Old Style" pitchFamily="18" charset="0"/>
              </a:rPr>
              <a:t>,9</a:t>
            </a:r>
            <a:endParaRPr lang="ru-RU" sz="4400" dirty="0">
              <a:latin typeface="Bookman Old Style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14876" y="3429000"/>
            <a:ext cx="17636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Bookman Old Style" pitchFamily="18" charset="0"/>
              </a:rPr>
              <a:t>0,741</a:t>
            </a:r>
            <a:endParaRPr lang="ru-RU" sz="4400" dirty="0">
              <a:latin typeface="Bookman Old Style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00298" y="3429000"/>
            <a:ext cx="17636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Bookman Old Style" pitchFamily="18" charset="0"/>
              </a:rPr>
              <a:t>0,742</a:t>
            </a:r>
            <a:endParaRPr lang="ru-RU" sz="4400" dirty="0">
              <a:latin typeface="Bookman Old Style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571736" y="5143512"/>
            <a:ext cx="10647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Bookman Old Style" pitchFamily="18" charset="0"/>
              </a:rPr>
              <a:t>95,</a:t>
            </a:r>
            <a:endParaRPr lang="ru-RU" sz="4400" dirty="0">
              <a:latin typeface="Bookman Old Style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29322" y="5143512"/>
            <a:ext cx="7152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Bookman Old Style" pitchFamily="18" charset="0"/>
              </a:rPr>
              <a:t>4,</a:t>
            </a:r>
            <a:endParaRPr lang="ru-RU" sz="4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8" grpId="0" build="p"/>
      <p:bldP spid="29" grpId="0" build="p"/>
      <p:bldP spid="30" grpId="0" build="p"/>
      <p:bldP spid="32" grpId="0" build="p"/>
      <p:bldP spid="52" grpId="0"/>
      <p:bldP spid="5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§ 31, вопросы 1-5, </a:t>
            </a:r>
          </a:p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№ 824, 826, 839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12976"/>
            <a:ext cx="8229600" cy="10668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Шел мудрец, а навстречу ему три человека, которые везли под горячим солнцем тележки с камнями для строительства. Мудрец остановился и каждому задал по вопросу. У первого спросил: «Что ты делал целый день?». И тот с ухмылкой ответил, что целый день возил проклятые камни. У второго мудрец спросил: «А что ты делал целый день?», и тот ответил: «А я добросовестно выполнял свою работу». А третий улыбнулся, его лицо засветилось радостью и удовольствием: «А я принимал участие в строительстве храма!».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052736"/>
          <a:ext cx="8640960" cy="525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627"/>
                <a:gridCol w="5916333"/>
              </a:tblGrid>
              <a:tr h="158417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Пятиугольник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если вы усвоили материал и  полностью можете  применять при выполнении заданий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02879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Квадрат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если вы частично усвоили материал, но затрудняетесь в применении при выполнении заданий</a:t>
                      </a:r>
                    </a:p>
                    <a:p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64235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треугольник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если вы не усвоили материал и  не можете  применять при выполнении заданий</a:t>
                      </a:r>
                    </a:p>
                    <a:p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0" y="764704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Продолжите высказывания об уроке.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	Самым интересным на уроке для меня было....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	Я научился (научилась) ... 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	Я хотел(а) бы ещё узнать ....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4.	Мне понравилось ... 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	Мне не понравилось ... 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Дроби всякие нужны, дроби разные важны.	</a:t>
            </a:r>
            <a:br>
              <a:rPr lang="ru-RU" dirty="0" smtClean="0"/>
            </a:br>
            <a:r>
              <a:rPr lang="ru-RU" dirty="0" smtClean="0"/>
              <a:t>Дробь учи, тогда сверкнет тебе удача.</a:t>
            </a:r>
            <a:br>
              <a:rPr lang="ru-RU" dirty="0" smtClean="0"/>
            </a:br>
            <a:r>
              <a:rPr lang="ru-RU" dirty="0" smtClean="0"/>
              <a:t>Если будешь дроби знать, точно смысл их понимать,</a:t>
            </a:r>
            <a:br>
              <a:rPr lang="ru-RU" dirty="0" smtClean="0"/>
            </a:br>
            <a:r>
              <a:rPr lang="ru-RU" dirty="0" smtClean="0"/>
              <a:t>Станет легкой даже трудная задача.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066800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Arial" pitchFamily="34" charset="0"/>
                <a:cs typeface="Arial" pitchFamily="34" charset="0"/>
              </a:rPr>
              <a:t>СПАСИБО ЗА УРОК!</a:t>
            </a:r>
            <a:br>
              <a:rPr lang="ru-RU" sz="6000" dirty="0" smtClean="0">
                <a:latin typeface="Arial" pitchFamily="34" charset="0"/>
                <a:cs typeface="Arial" pitchFamily="34" charset="0"/>
              </a:rPr>
            </a:br>
            <a:r>
              <a:rPr lang="ru-RU" sz="6000" dirty="0" smtClean="0">
                <a:latin typeface="Arial" pitchFamily="34" charset="0"/>
                <a:cs typeface="Arial" pitchFamily="34" charset="0"/>
              </a:rPr>
              <a:t>УДАЧНОГО ДНЯ!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04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30188" y="1143000"/>
          <a:ext cx="1049337" cy="1295400"/>
        </p:xfrm>
        <a:graphic>
          <a:graphicData uri="http://schemas.openxmlformats.org/presentationml/2006/ole">
            <p:oleObj spid="_x0000_s23558" name="Формула" r:id="rId3" imgW="5266440" imgH="6499800" progId="Equation.3">
              <p:embed/>
            </p:oleObj>
          </a:graphicData>
        </a:graphic>
      </p:graphicFrame>
      <p:sp>
        <p:nvSpPr>
          <p:cNvPr id="102402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3124200" y="304800"/>
            <a:ext cx="4038600" cy="2438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838200"/>
            <a:ext cx="205105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0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971800"/>
            <a:ext cx="15240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0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914400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0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1219200"/>
            <a:ext cx="129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09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2743200"/>
            <a:ext cx="11795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11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29200" y="2590800"/>
            <a:ext cx="14446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12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05000" y="3200400"/>
            <a:ext cx="2590800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13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57600" y="1143000"/>
            <a:ext cx="14859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2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36538" y="1143000"/>
          <a:ext cx="1036637" cy="1295400"/>
        </p:xfrm>
        <a:graphic>
          <a:graphicData uri="http://schemas.openxmlformats.org/presentationml/2006/ole">
            <p:oleObj spid="_x0000_s25606" name="Формула" r:id="rId3" imgW="203040" imgH="254520" progId="Equation.3">
              <p:embed/>
            </p:oleObj>
          </a:graphicData>
        </a:graphic>
      </p:graphicFrame>
      <p:pic>
        <p:nvPicPr>
          <p:cNvPr id="1034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838200"/>
            <a:ext cx="205105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971800"/>
            <a:ext cx="15240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914400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1219200"/>
            <a:ext cx="1143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3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2743200"/>
            <a:ext cx="11795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35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29200" y="2590800"/>
            <a:ext cx="14446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36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81200" y="3200400"/>
            <a:ext cx="2514600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37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57600" y="1143000"/>
            <a:ext cx="14859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476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36538" y="914400"/>
          <a:ext cx="974725" cy="1219200"/>
        </p:xfrm>
        <a:graphic>
          <a:graphicData uri="http://schemas.openxmlformats.org/presentationml/2006/ole">
            <p:oleObj spid="_x0000_s26630" name="Формула" r:id="rId3" imgW="203040" imgH="254520" progId="Equation.3">
              <p:embed/>
            </p:oleObj>
          </a:graphicData>
        </a:graphic>
      </p:graphicFrame>
      <p:pic>
        <p:nvPicPr>
          <p:cNvPr id="1054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685800"/>
            <a:ext cx="1524000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4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2743200"/>
            <a:ext cx="15240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47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609600"/>
            <a:ext cx="12414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48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990600"/>
            <a:ext cx="10668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481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2590800"/>
            <a:ext cx="9826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483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24400" y="2438400"/>
            <a:ext cx="10318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484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00200" y="2743200"/>
            <a:ext cx="259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485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81400" y="990600"/>
            <a:ext cx="1143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1054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1054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692697"/>
            <a:ext cx="7272808" cy="388843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Прочитайте дроби: </a:t>
            </a:r>
          </a:p>
          <a:p>
            <a:pPr>
              <a:buFont typeface="Wingdings" pitchFamily="2" charset="2"/>
              <a:buNone/>
            </a:pPr>
            <a:r>
              <a:rPr lang="ru-RU" sz="4400" dirty="0">
                <a:latin typeface="Arial" pitchFamily="34" charset="0"/>
                <a:cs typeface="Arial" pitchFamily="34" charset="0"/>
              </a:rPr>
              <a:t>0,125</a:t>
            </a:r>
          </a:p>
          <a:p>
            <a:pPr>
              <a:buFont typeface="Wingdings" pitchFamily="2" charset="2"/>
              <a:buNone/>
            </a:pPr>
            <a:r>
              <a:rPr lang="ru-RU" sz="4400" dirty="0">
                <a:latin typeface="Arial" pitchFamily="34" charset="0"/>
                <a:cs typeface="Arial" pitchFamily="34" charset="0"/>
              </a:rPr>
              <a:t>21,45</a:t>
            </a:r>
          </a:p>
          <a:p>
            <a:pPr>
              <a:buFont typeface="Wingdings" pitchFamily="2" charset="2"/>
              <a:buNone/>
            </a:pPr>
            <a:r>
              <a:rPr lang="ru-RU" sz="4400" dirty="0">
                <a:latin typeface="Arial" pitchFamily="34" charset="0"/>
                <a:cs typeface="Arial" pitchFamily="34" charset="0"/>
              </a:rPr>
              <a:t>5,05</a:t>
            </a:r>
          </a:p>
          <a:p>
            <a:pPr>
              <a:buFont typeface="Wingdings" pitchFamily="2" charset="2"/>
              <a:buNone/>
            </a:pPr>
            <a:r>
              <a:rPr lang="ru-RU" sz="4400" dirty="0">
                <a:latin typeface="Arial" pitchFamily="34" charset="0"/>
                <a:cs typeface="Arial" pitchFamily="34" charset="0"/>
              </a:rPr>
              <a:t>14,078</a:t>
            </a:r>
          </a:p>
          <a:p>
            <a:pPr>
              <a:buFont typeface="Wingdings" pitchFamily="2" charset="2"/>
              <a:buNone/>
            </a:pPr>
            <a:r>
              <a:rPr lang="ru-RU" sz="4400" dirty="0">
                <a:latin typeface="Arial" pitchFamily="34" charset="0"/>
                <a:cs typeface="Arial" pitchFamily="34" charset="0"/>
              </a:rPr>
              <a:t>1,002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427984" y="1196752"/>
            <a:ext cx="4176712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4400" dirty="0">
                <a:latin typeface="Arial" pitchFamily="34" charset="0"/>
                <a:cs typeface="Arial" pitchFamily="34" charset="0"/>
              </a:rPr>
              <a:t>23,004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4400" dirty="0">
                <a:latin typeface="Arial" pitchFamily="34" charset="0"/>
                <a:cs typeface="Arial" pitchFamily="34" charset="0"/>
              </a:rPr>
              <a:t>51,012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4400" dirty="0">
                <a:latin typeface="Arial" pitchFamily="34" charset="0"/>
                <a:cs typeface="Arial" pitchFamily="34" charset="0"/>
              </a:rPr>
              <a:t>2,78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4400" dirty="0">
                <a:latin typeface="Arial" pitchFamily="34" charset="0"/>
                <a:cs typeface="Arial" pitchFamily="34" charset="0"/>
              </a:rPr>
              <a:t>8,0006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4400" dirty="0">
                <a:latin typeface="Arial" pitchFamily="34" charset="0"/>
                <a:cs typeface="Arial" pitchFamily="34" charset="0"/>
              </a:rPr>
              <a:t>0,000021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7704856" cy="762000"/>
          </a:xfrm>
        </p:spPr>
        <p:txBody>
          <a:bodyPr/>
          <a:lstStyle/>
          <a:p>
            <a:r>
              <a:rPr lang="ru-RU" sz="4000" dirty="0">
                <a:solidFill>
                  <a:schemeClr val="tx1"/>
                </a:solidFill>
              </a:rPr>
              <a:t>Математический  диктант.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196752"/>
            <a:ext cx="9144000" cy="17526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Запишите десятичные числа в  </a:t>
            </a:r>
            <a:r>
              <a:rPr lang="ru-RU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тетради (в столбик) </a:t>
            </a:r>
          </a:p>
          <a:p>
            <a:pPr marL="609600" indent="-609600">
              <a:buClr>
                <a:srgbClr val="3333FF"/>
              </a:buClr>
              <a:buFont typeface="Wingdings" pitchFamily="2" charset="2"/>
              <a:buNone/>
            </a:pPr>
            <a:endParaRPr lang="ru-RU" sz="5400" dirty="0">
              <a:solidFill>
                <a:srgbClr val="3333FF"/>
              </a:solidFill>
            </a:endParaRPr>
          </a:p>
        </p:txBody>
      </p:sp>
      <p:sp>
        <p:nvSpPr>
          <p:cNvPr id="11571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143000" y="2057400"/>
            <a:ext cx="7162800" cy="990600"/>
          </a:xfrm>
        </p:spPr>
        <p:txBody>
          <a:bodyPr/>
          <a:lstStyle/>
          <a:p>
            <a:r>
              <a:rPr lang="ru-RU" sz="4000" i="1" u="sng" dirty="0">
                <a:solidFill>
                  <a:srgbClr val="336600"/>
                </a:solidFill>
                <a:latin typeface="Algerian" pitchFamily="82" charset="0"/>
              </a:rPr>
              <a:t>Пять целых  семь  десятых</a:t>
            </a: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1143000" y="2743200"/>
            <a:ext cx="7162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ru-RU" sz="4000" i="1" u="sng" dirty="0">
                <a:solidFill>
                  <a:srgbClr val="336600"/>
                </a:solidFill>
                <a:latin typeface="Algerian" pitchFamily="82" charset="0"/>
              </a:rPr>
              <a:t>Сорок  две  целых  пятьдесят  две  сотых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ru-RU" sz="4000" i="1" u="sng" dirty="0">
              <a:solidFill>
                <a:srgbClr val="336600"/>
              </a:solidFill>
              <a:latin typeface="Algerian" pitchFamily="82" charset="0"/>
            </a:endParaRP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1143000" y="4191000"/>
            <a:ext cx="71628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FontTx/>
              <a:buChar char="•"/>
            </a:pPr>
            <a:r>
              <a:rPr lang="ru-RU" sz="4000" i="1" u="sng" dirty="0">
                <a:solidFill>
                  <a:srgbClr val="336600"/>
                </a:solidFill>
                <a:latin typeface="Algerian" pitchFamily="82" charset="0"/>
              </a:rPr>
              <a:t>Одна  целая  три  сотых</a:t>
            </a:r>
          </a:p>
          <a:p>
            <a:pPr algn="l">
              <a:spcBef>
                <a:spcPct val="50000"/>
              </a:spcBef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build="p"/>
      <p:bldP spid="115717" grpId="0"/>
      <p:bldP spid="1157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r>
              <a:rPr lang="ru-RU" sz="4000">
                <a:solidFill>
                  <a:schemeClr val="tx2"/>
                </a:solidFill>
              </a:rPr>
              <a:t>Математический  диктант.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143000" y="1752600"/>
            <a:ext cx="7162800" cy="1371600"/>
          </a:xfrm>
        </p:spPr>
        <p:txBody>
          <a:bodyPr/>
          <a:lstStyle/>
          <a:p>
            <a:r>
              <a:rPr lang="ru-RU" sz="4000" i="1" u="sng" dirty="0">
                <a:solidFill>
                  <a:srgbClr val="336600"/>
                </a:solidFill>
                <a:latin typeface="Algerian" pitchFamily="82" charset="0"/>
              </a:rPr>
              <a:t>Три  целых  триста  восемьдесят  две  тысячных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1143000" y="3276600"/>
            <a:ext cx="716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ru-RU" sz="4000" i="1" u="sng">
                <a:solidFill>
                  <a:srgbClr val="336600"/>
                </a:solidFill>
                <a:latin typeface="Algerian" pitchFamily="82" charset="0"/>
              </a:rPr>
              <a:t>Восемь  целых  одна  тысячная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ru-RU" sz="4000" i="1" u="sng">
              <a:solidFill>
                <a:srgbClr val="336600"/>
              </a:solidFill>
              <a:latin typeface="Algerian" pitchFamily="82" charset="0"/>
            </a:endParaRP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1142976" y="4876800"/>
            <a:ext cx="7315224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FontTx/>
              <a:buChar char="•"/>
            </a:pPr>
            <a:r>
              <a:rPr lang="ru-RU" sz="4000" i="1" u="sng" dirty="0">
                <a:solidFill>
                  <a:srgbClr val="336600"/>
                </a:solidFill>
                <a:latin typeface="Algerian" pitchFamily="82" charset="0"/>
              </a:rPr>
              <a:t>Семь  целых  тридцать                                     четыре  десятитысячных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1196752"/>
            <a:ext cx="914400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09600" marR="0" lvl="0" indent="-60960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Tx/>
              <a:buNone/>
              <a:tabLst/>
              <a:defRPr/>
            </a:pPr>
            <a:r>
              <a:rPr kumimoji="0" lang="ru-RU" sz="2800" b="1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Запишите десятичные числа в  тетради (в столбик) 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3333FF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build="p"/>
      <p:bldP spid="118789" grpId="0"/>
      <p:bldP spid="1187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51520" y="152400"/>
            <a:ext cx="8496944" cy="1600200"/>
          </a:xfrm>
        </p:spPr>
        <p:txBody>
          <a:bodyPr>
            <a:normAutofit/>
          </a:bodyPr>
          <a:lstStyle/>
          <a:p>
            <a:r>
              <a:rPr lang="ru-RU" sz="54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Проверь и оцени </a:t>
            </a:r>
            <a:r>
              <a:rPr lang="ru-RU" sz="54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себя </a:t>
            </a:r>
            <a:r>
              <a:rPr lang="ru-RU" sz="54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сам</a:t>
            </a:r>
          </a:p>
        </p:txBody>
      </p:sp>
      <p:graphicFrame>
        <p:nvGraphicFramePr>
          <p:cNvPr id="114694" name="Object 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67544" y="1556792"/>
          <a:ext cx="1130300" cy="1004887"/>
        </p:xfrm>
        <a:graphic>
          <a:graphicData uri="http://schemas.openxmlformats.org/presentationml/2006/ole">
            <p:oleObj spid="_x0000_s27662" name="Формула" r:id="rId3" imgW="228600" imgH="203040" progId="Equation.3">
              <p:embed/>
            </p:oleObj>
          </a:graphicData>
        </a:graphic>
      </p:graphicFrame>
      <p:graphicFrame>
        <p:nvGraphicFramePr>
          <p:cNvPr id="114698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95536" y="2492896"/>
          <a:ext cx="1600200" cy="854075"/>
        </p:xfrm>
        <a:graphic>
          <a:graphicData uri="http://schemas.openxmlformats.org/presentationml/2006/ole">
            <p:oleObj spid="_x0000_s27663" name="Формула" r:id="rId4" imgW="380880" imgH="203040" progId="Equation.3">
              <p:embed/>
            </p:oleObj>
          </a:graphicData>
        </a:graphic>
      </p:graphicFrame>
      <p:graphicFrame>
        <p:nvGraphicFramePr>
          <p:cNvPr id="114703" name="Object 15"/>
          <p:cNvGraphicFramePr>
            <a:graphicFrameLocks noChangeAspect="1"/>
          </p:cNvGraphicFramePr>
          <p:nvPr/>
        </p:nvGraphicFramePr>
        <p:xfrm>
          <a:off x="467544" y="4509120"/>
          <a:ext cx="1626195" cy="800100"/>
        </p:xfrm>
        <a:graphic>
          <a:graphicData uri="http://schemas.openxmlformats.org/presentationml/2006/ole">
            <p:oleObj spid="_x0000_s27665" name="Формула" r:id="rId5" imgW="380880" imgH="203040" progId="Equation.3">
              <p:embed/>
            </p:oleObj>
          </a:graphicData>
        </a:graphic>
      </p:graphicFrame>
      <p:graphicFrame>
        <p:nvGraphicFramePr>
          <p:cNvPr id="114704" name="Object 16"/>
          <p:cNvGraphicFramePr>
            <a:graphicFrameLocks noChangeAspect="1"/>
          </p:cNvGraphicFramePr>
          <p:nvPr/>
        </p:nvGraphicFramePr>
        <p:xfrm>
          <a:off x="467544" y="3789040"/>
          <a:ext cx="1532408" cy="811213"/>
        </p:xfrm>
        <a:graphic>
          <a:graphicData uri="http://schemas.openxmlformats.org/presentationml/2006/ole">
            <p:oleObj spid="_x0000_s27666" name="Формула" r:id="rId6" imgW="368280" imgH="203040" progId="Equation.3">
              <p:embed/>
            </p:oleObj>
          </a:graphicData>
        </a:graphic>
      </p:graphicFrame>
      <p:graphicFrame>
        <p:nvGraphicFramePr>
          <p:cNvPr id="114705" name="Object 17"/>
          <p:cNvGraphicFramePr>
            <a:graphicFrameLocks noChangeAspect="1"/>
          </p:cNvGraphicFramePr>
          <p:nvPr/>
        </p:nvGraphicFramePr>
        <p:xfrm>
          <a:off x="467544" y="5229200"/>
          <a:ext cx="1609725" cy="693737"/>
        </p:xfrm>
        <a:graphic>
          <a:graphicData uri="http://schemas.openxmlformats.org/presentationml/2006/ole">
            <p:oleObj spid="_x0000_s27667" name="Формула" r:id="rId7" imgW="469800" imgH="203040" progId="Equation.3">
              <p:embed/>
            </p:oleObj>
          </a:graphicData>
        </a:graphic>
      </p:graphicFrame>
      <p:graphicFrame>
        <p:nvGraphicFramePr>
          <p:cNvPr id="27668" name="Object 20"/>
          <p:cNvGraphicFramePr>
            <a:graphicFrameLocks noChangeAspect="1"/>
          </p:cNvGraphicFramePr>
          <p:nvPr/>
        </p:nvGraphicFramePr>
        <p:xfrm>
          <a:off x="467544" y="3140968"/>
          <a:ext cx="1193800" cy="800100"/>
        </p:xfrm>
        <a:graphic>
          <a:graphicData uri="http://schemas.openxmlformats.org/presentationml/2006/ole">
            <p:oleObj spid="_x0000_s27668" name="Формула" r:id="rId8" imgW="279360" imgH="203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707904" y="1988840"/>
            <a:ext cx="50405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 ошибок: оценка«5»</a:t>
            </a:r>
          </a:p>
          <a:p>
            <a:r>
              <a:rPr lang="ru-RU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ошибка: оценка«4»</a:t>
            </a:r>
          </a:p>
          <a:p>
            <a:r>
              <a:rPr lang="ru-RU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2-3 ошибки: оценка «3»</a:t>
            </a:r>
          </a:p>
          <a:p>
            <a:r>
              <a:rPr lang="ru-RU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более 3 ошибок: оценка «2»</a:t>
            </a:r>
            <a:endParaRPr lang="ru-RU" sz="32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4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488</TotalTime>
  <Words>559</Words>
  <Application>Microsoft Office PowerPoint</Application>
  <PresentationFormat>Экран (4:3)</PresentationFormat>
  <Paragraphs>147</Paragraphs>
  <Slides>27</Slides>
  <Notes>3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Городская</vt:lpstr>
      <vt:lpstr>Формула</vt:lpstr>
      <vt:lpstr>Equation</vt:lpstr>
      <vt:lpstr>Слайд 1</vt:lpstr>
      <vt:lpstr>Слайд 2</vt:lpstr>
      <vt:lpstr>Слайд 3</vt:lpstr>
      <vt:lpstr>Слайд 4</vt:lpstr>
      <vt:lpstr>Слайд 5</vt:lpstr>
      <vt:lpstr>Слайд 6</vt:lpstr>
      <vt:lpstr>Математический  диктант.</vt:lpstr>
      <vt:lpstr>Математический  диктант.</vt:lpstr>
      <vt:lpstr>Проверь и оцени себя сам</vt:lpstr>
      <vt:lpstr>Слайд 10</vt:lpstr>
      <vt:lpstr>Слайд 11</vt:lpstr>
      <vt:lpstr>Слайд 12</vt:lpstr>
      <vt:lpstr>Сравнение десятичных дробей по их разрядам</vt:lpstr>
      <vt:lpstr>Слайд 14</vt:lpstr>
      <vt:lpstr>Слайд 15</vt:lpstr>
      <vt:lpstr>0,300;   0,30;   0,3</vt:lpstr>
      <vt:lpstr>Слайд 17</vt:lpstr>
      <vt:lpstr>Слайд 18</vt:lpstr>
      <vt:lpstr>Слайд 19</vt:lpstr>
      <vt:lpstr>Слайд 20</vt:lpstr>
      <vt:lpstr> Сравнить числа:</vt:lpstr>
      <vt:lpstr>Домашнее задание</vt:lpstr>
      <vt:lpstr>Шел мудрец, а навстречу ему три человека, которые везли под горячим солнцем тележки с камнями для строительства. Мудрец остановился и каждому задал по вопросу. У первого спросил: «Что ты делал целый день?». И тот с ухмылкой ответил, что целый день возил проклятые камни. У второго мудрец спросил: «А что ты делал целый день?», и тот ответил: «А я добросовестно выполнял свою работу». А третий улыбнулся, его лицо засветилось радостью и удовольствием: «А я принимал участие в строительстве храма!».  </vt:lpstr>
      <vt:lpstr>Слайд 24</vt:lpstr>
      <vt:lpstr>Слайд 25</vt:lpstr>
      <vt:lpstr>Дроби всякие нужны, дроби разные важны.  Дробь учи, тогда сверкнет тебе удача. Если будешь дроби знать, точно смысл их понимать, Станет легкой даже трудная задача. </vt:lpstr>
      <vt:lpstr>СПАСИБО ЗА УРОК! УДАЧНОГО ДНЯ!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</dc:title>
  <dc:creator>COMP</dc:creator>
  <cp:lastModifiedBy>ЕЛЕНА</cp:lastModifiedBy>
  <cp:revision>64</cp:revision>
  <dcterms:created xsi:type="dcterms:W3CDTF">2011-02-06T16:32:24Z</dcterms:created>
  <dcterms:modified xsi:type="dcterms:W3CDTF">2014-02-27T02:52:07Z</dcterms:modified>
</cp:coreProperties>
</file>