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2" r:id="rId6"/>
    <p:sldId id="263" r:id="rId7"/>
    <p:sldId id="265" r:id="rId8"/>
    <p:sldId id="264" r:id="rId9"/>
    <p:sldId id="266" r:id="rId10"/>
    <p:sldId id="25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225" autoAdjust="0"/>
  </p:normalViewPr>
  <p:slideViewPr>
    <p:cSldViewPr>
      <p:cViewPr varScale="1">
        <p:scale>
          <a:sx n="65" d="100"/>
          <a:sy n="65" d="100"/>
        </p:scale>
        <p:origin x="-66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enagold.ru/fon/clipart/v/vlist2.html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blogs.privet.ru/community/YARMARKA/tags/58948" TargetMode="External"/><Relationship Id="rId4" Type="http://schemas.openxmlformats.org/officeDocument/2006/relationships/hyperlink" Target="http://blog.kp.ru/users/4152934/post236202570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413" y="3140968"/>
            <a:ext cx="4130035" cy="3717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036496" cy="1354162"/>
          </a:xfrm>
        </p:spPr>
        <p:txBody>
          <a:bodyPr>
            <a:noAutofit/>
          </a:bodyPr>
          <a:lstStyle/>
          <a:p>
            <a:r>
              <a:rPr lang="ru-RU" sz="7200" b="1" dirty="0" smtClean="0">
                <a:solidFill>
                  <a:srgbClr val="C00000"/>
                </a:solidFill>
                <a:latin typeface="AnastasiaScript" pitchFamily="2" charset="0"/>
              </a:rPr>
              <a:t>Урок технологии   </a:t>
            </a:r>
            <a:r>
              <a:rPr lang="ru-RU" sz="6000" b="1" dirty="0" smtClean="0">
                <a:solidFill>
                  <a:srgbClr val="C00000"/>
                </a:solidFill>
                <a:latin typeface="AnastasiaScript" pitchFamily="2" charset="0"/>
              </a:rPr>
              <a:t>1класс</a:t>
            </a:r>
            <a:endParaRPr lang="ru-RU" sz="6000" b="1" dirty="0">
              <a:solidFill>
                <a:srgbClr val="C00000"/>
              </a:solidFill>
              <a:latin typeface="AnastasiaScript" pitchFamily="2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294331"/>
            <a:ext cx="7776864" cy="3960440"/>
          </a:xfrm>
        </p:spPr>
        <p:txBody>
          <a:bodyPr>
            <a:normAutofit fontScale="92500" lnSpcReduction="20000"/>
          </a:bodyPr>
          <a:lstStyle/>
          <a:p>
            <a:pPr marL="0" indent="0" algn="r">
              <a:buNone/>
            </a:pPr>
            <a:r>
              <a:rPr lang="ru-RU" sz="4800" b="1" dirty="0">
                <a:solidFill>
                  <a:srgbClr val="009900"/>
                </a:solidFill>
                <a:latin typeface="Ariston" pitchFamily="66" charset="0"/>
              </a:rPr>
              <a:t>Аппликация </a:t>
            </a:r>
            <a:endParaRPr lang="ru-RU" sz="4800" b="1" dirty="0" smtClean="0">
              <a:solidFill>
                <a:srgbClr val="009900"/>
              </a:solidFill>
              <a:latin typeface="Ariston" pitchFamily="66" charset="0"/>
            </a:endParaRPr>
          </a:p>
          <a:p>
            <a:pPr marL="0" indent="0" algn="r">
              <a:buNone/>
            </a:pPr>
            <a:r>
              <a:rPr lang="ru-RU" sz="4800" b="1" dirty="0" smtClean="0">
                <a:solidFill>
                  <a:srgbClr val="009900"/>
                </a:solidFill>
                <a:latin typeface="Ariston" pitchFamily="66" charset="0"/>
              </a:rPr>
              <a:t>из </a:t>
            </a:r>
            <a:r>
              <a:rPr lang="ru-RU" sz="4800" b="1" dirty="0">
                <a:solidFill>
                  <a:srgbClr val="009900"/>
                </a:solidFill>
                <a:latin typeface="Ariston" pitchFamily="66" charset="0"/>
              </a:rPr>
              <a:t>пластилина </a:t>
            </a:r>
            <a:endParaRPr lang="ru-RU" sz="4800" b="1" dirty="0" smtClean="0">
              <a:solidFill>
                <a:srgbClr val="009900"/>
              </a:solidFill>
              <a:latin typeface="Ariston" pitchFamily="66" charset="0"/>
            </a:endParaRPr>
          </a:p>
          <a:p>
            <a:pPr marL="0" indent="0" algn="r">
              <a:buNone/>
            </a:pPr>
            <a:r>
              <a:rPr lang="ru-RU" sz="4800" b="1" dirty="0" smtClean="0">
                <a:solidFill>
                  <a:srgbClr val="009900"/>
                </a:solidFill>
                <a:latin typeface="Ariston" pitchFamily="66" charset="0"/>
              </a:rPr>
              <a:t>на </a:t>
            </a:r>
            <a:r>
              <a:rPr lang="ru-RU" sz="4800" b="1" dirty="0">
                <a:solidFill>
                  <a:srgbClr val="009900"/>
                </a:solidFill>
                <a:latin typeface="Ariston" pitchFamily="66" charset="0"/>
              </a:rPr>
              <a:t>бумажной основе. </a:t>
            </a:r>
            <a:endParaRPr lang="ru-RU" sz="4800" b="1" dirty="0" smtClean="0">
              <a:solidFill>
                <a:srgbClr val="009900"/>
              </a:solidFill>
              <a:latin typeface="Ariston" pitchFamily="66" charset="0"/>
            </a:endParaRPr>
          </a:p>
          <a:p>
            <a:pPr marL="0" indent="0" algn="r">
              <a:buNone/>
            </a:pPr>
            <a:r>
              <a:rPr lang="ru-RU" sz="4800" b="1" dirty="0" smtClean="0">
                <a:solidFill>
                  <a:srgbClr val="009900"/>
                </a:solidFill>
                <a:latin typeface="Ariston" pitchFamily="66" charset="0"/>
              </a:rPr>
              <a:t>Работа </a:t>
            </a:r>
            <a:r>
              <a:rPr lang="ru-RU" sz="4800" b="1" dirty="0">
                <a:solidFill>
                  <a:srgbClr val="009900"/>
                </a:solidFill>
                <a:latin typeface="Ariston" pitchFamily="66" charset="0"/>
              </a:rPr>
              <a:t>с разными материалами: </a:t>
            </a:r>
            <a:endParaRPr lang="ru-RU" sz="4800" b="1" dirty="0" smtClean="0">
              <a:solidFill>
                <a:srgbClr val="009900"/>
              </a:solidFill>
              <a:latin typeface="Ariston" pitchFamily="66" charset="0"/>
            </a:endParaRPr>
          </a:p>
          <a:p>
            <a:pPr marL="0" indent="0" algn="r">
              <a:buNone/>
            </a:pPr>
            <a:r>
              <a:rPr lang="ru-RU" sz="4800" b="1" dirty="0" smtClean="0">
                <a:solidFill>
                  <a:srgbClr val="009900"/>
                </a:solidFill>
                <a:latin typeface="Ariston" pitchFamily="66" charset="0"/>
              </a:rPr>
              <a:t>               панно </a:t>
            </a:r>
            <a:r>
              <a:rPr lang="ru-RU" sz="4800" b="1" dirty="0">
                <a:solidFill>
                  <a:srgbClr val="009900"/>
                </a:solidFill>
                <a:latin typeface="Ariston" pitchFamily="66" charset="0"/>
              </a:rPr>
              <a:t>«Осенние листья»</a:t>
            </a:r>
            <a:endParaRPr lang="ru-RU" sz="4800" b="1" dirty="0">
              <a:solidFill>
                <a:srgbClr val="009900"/>
              </a:solidFill>
              <a:latin typeface="Ariston" pitchFamily="66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275856" y="5229200"/>
            <a:ext cx="5760640" cy="13541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ru-RU" sz="3200" b="1" dirty="0" smtClean="0">
                <a:solidFill>
                  <a:srgbClr val="C00000"/>
                </a:solidFill>
                <a:latin typeface="AnastasiaScript" pitchFamily="2" charset="0"/>
              </a:rPr>
              <a:t>Каменева Татьяна  Анатольевна</a:t>
            </a:r>
          </a:p>
          <a:p>
            <a:pPr algn="r"/>
            <a:r>
              <a:rPr lang="ru-RU" sz="3200" b="1" dirty="0" smtClean="0">
                <a:solidFill>
                  <a:srgbClr val="C00000"/>
                </a:solidFill>
                <a:latin typeface="AnastasiaScript" pitchFamily="2" charset="0"/>
              </a:rPr>
              <a:t>Учитель начальных классов</a:t>
            </a:r>
          </a:p>
          <a:p>
            <a:pPr algn="r"/>
            <a:r>
              <a:rPr lang="ru-RU" sz="3200" b="1" dirty="0" smtClean="0">
                <a:solidFill>
                  <a:srgbClr val="C00000"/>
                </a:solidFill>
                <a:latin typeface="AnastasiaScript" pitchFamily="2" charset="0"/>
              </a:rPr>
              <a:t>МОУ «СОШ № 1» г. Валуйки</a:t>
            </a:r>
            <a:endParaRPr lang="ru-RU" sz="3200" b="1" dirty="0">
              <a:solidFill>
                <a:srgbClr val="C00000"/>
              </a:solidFill>
              <a:latin typeface="AnastasiaScrip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1845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413" y="3140968"/>
            <a:ext cx="4130035" cy="3717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http://</a:t>
            </a:r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www.lenagold.ru/fon/clipart/v/vlist2.html</a:t>
            </a:r>
            <a:endParaRPr lang="ru-RU" sz="2400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http://blog.kp.ru/users/4152934/post236202570</a:t>
            </a:r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/</a:t>
            </a:r>
            <a:endParaRPr lang="ru-RU" sz="2400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http://</a:t>
            </a:r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blogs.privet.ru/community/YARMARKA/tags/58948</a:t>
            </a:r>
            <a:endParaRPr lang="ru-RU" sz="2400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http://remontyes.ru/1007-krasivye-panno-svoimi-rukami-idei-dlya-tvorchestva.html</a:t>
            </a:r>
            <a:endParaRPr lang="ru-RU" sz="2400" dirty="0">
              <a:solidFill>
                <a:srgbClr val="0099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2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Интернет - ресурсы</a:t>
            </a:r>
            <a:endParaRPr lang="ru-RU" sz="4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9513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413" y="3140968"/>
            <a:ext cx="4130035" cy="3717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Правила рабочего человека</a:t>
            </a:r>
            <a:endParaRPr lang="ru-RU" sz="4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07504" y="1340768"/>
            <a:ext cx="8856984" cy="4785395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  <a:buClr>
                <a:srgbClr val="C00000"/>
              </a:buCl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При</a:t>
            </a:r>
            <a:r>
              <a:rPr lang="ru-RU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отовь </a:t>
            </a:r>
            <a:r>
              <a:rPr lang="ru-RU" b="1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свое рабочее </a:t>
            </a:r>
            <a:r>
              <a:rPr lang="ru-RU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место</a:t>
            </a:r>
          </a:p>
          <a:p>
            <a:pPr>
              <a:lnSpc>
                <a:spcPct val="110000"/>
              </a:lnSpc>
              <a:spcBef>
                <a:spcPts val="0"/>
              </a:spcBef>
              <a:buClr>
                <a:srgbClr val="C00000"/>
              </a:buClr>
              <a:buFont typeface="Wingdings" pitchFamily="2" charset="2"/>
              <a:buChar char="v"/>
            </a:pPr>
            <a:r>
              <a:rPr lang="ru-RU" b="1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Каждый работает на своем рабочем </a:t>
            </a:r>
            <a:r>
              <a:rPr lang="ru-RU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месте</a:t>
            </a:r>
          </a:p>
          <a:p>
            <a:pPr>
              <a:lnSpc>
                <a:spcPct val="110000"/>
              </a:lnSpc>
              <a:spcBef>
                <a:spcPts val="0"/>
              </a:spcBef>
              <a:buClr>
                <a:srgbClr val="C00000"/>
              </a:buClr>
              <a:buFont typeface="Wingdings" pitchFamily="2" charset="2"/>
              <a:buChar char="v"/>
            </a:pPr>
            <a:r>
              <a:rPr lang="ru-RU" b="1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Внимательно слушай объяснение </a:t>
            </a:r>
            <a:r>
              <a:rPr lang="ru-RU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учителя,</a:t>
            </a:r>
            <a:endParaRPr lang="ru-RU" b="1" dirty="0">
              <a:solidFill>
                <a:srgbClr val="0099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0000"/>
              </a:lnSpc>
              <a:spcBef>
                <a:spcPts val="0"/>
              </a:spcBef>
              <a:buClr>
                <a:srgbClr val="C00000"/>
              </a:buCl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b="1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уроке соблюдай тишину, не отвлекай </a:t>
            </a:r>
            <a:r>
              <a:rPr lang="ru-RU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товарища</a:t>
            </a:r>
            <a:endParaRPr lang="ru-RU" b="1" dirty="0">
              <a:solidFill>
                <a:srgbClr val="0099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0000"/>
              </a:lnSpc>
              <a:spcBef>
                <a:spcPts val="0"/>
              </a:spcBef>
              <a:buClr>
                <a:srgbClr val="C00000"/>
              </a:buClr>
              <a:buFont typeface="Wingdings" pitchFamily="2" charset="2"/>
              <a:buChar char="v"/>
            </a:pPr>
            <a:r>
              <a:rPr lang="ru-RU" b="1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одержи </a:t>
            </a:r>
            <a:r>
              <a:rPr lang="ru-RU" b="1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рабочее место </a:t>
            </a:r>
            <a:r>
              <a:rPr lang="ru-RU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в порядке</a:t>
            </a:r>
            <a:endParaRPr lang="ru-RU" b="1" dirty="0">
              <a:solidFill>
                <a:srgbClr val="0099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0000"/>
              </a:lnSpc>
              <a:spcBef>
                <a:spcPts val="0"/>
              </a:spcBef>
              <a:buClr>
                <a:srgbClr val="C00000"/>
              </a:buCl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Научился </a:t>
            </a:r>
            <a:r>
              <a:rPr lang="ru-RU" b="1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сам – помоги </a:t>
            </a:r>
            <a:r>
              <a:rPr lang="ru-RU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товарищу</a:t>
            </a:r>
            <a:endParaRPr lang="ru-RU" b="1" dirty="0">
              <a:solidFill>
                <a:srgbClr val="0099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0000"/>
              </a:lnSpc>
              <a:spcBef>
                <a:spcPts val="0"/>
              </a:spcBef>
              <a:buClr>
                <a:srgbClr val="C00000"/>
              </a:buClr>
              <a:buFont typeface="Wingdings" pitchFamily="2" charset="2"/>
              <a:buChar char="v"/>
            </a:pPr>
            <a:r>
              <a:rPr lang="ru-RU" b="1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Закончил работу – убери свое рабочее </a:t>
            </a:r>
            <a:r>
              <a:rPr lang="ru-RU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место</a:t>
            </a:r>
            <a:endParaRPr lang="ru-RU" b="1" dirty="0">
              <a:solidFill>
                <a:srgbClr val="0099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0000"/>
              </a:lnSpc>
              <a:spcBef>
                <a:spcPts val="0"/>
              </a:spcBef>
              <a:buClr>
                <a:srgbClr val="C00000"/>
              </a:buClr>
              <a:buFont typeface="Wingdings" pitchFamily="2" charset="2"/>
              <a:buChar char="v"/>
            </a:pPr>
            <a:endParaRPr lang="ru-RU" dirty="0"/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endParaRPr lang="ru-RU" dirty="0"/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00303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25141"/>
            <a:ext cx="4130035" cy="3717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Заголовок 2"/>
          <p:cNvSpPr txBox="1">
            <a:spLocks/>
          </p:cNvSpPr>
          <p:nvPr/>
        </p:nvSpPr>
        <p:spPr>
          <a:xfrm>
            <a:off x="0" y="116631"/>
            <a:ext cx="3905250" cy="3008509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Букет </a:t>
            </a:r>
          </a:p>
          <a:p>
            <a:r>
              <a:rPr lang="ru-RU" sz="48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4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 </a:t>
            </a:r>
          </a:p>
          <a:p>
            <a:r>
              <a:rPr lang="ru-RU" sz="48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4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сенних листьев</a:t>
            </a:r>
            <a:endParaRPr lang="ru-RU" sz="4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05250" y="26420"/>
            <a:ext cx="523875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78634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25141"/>
            <a:ext cx="4130035" cy="3717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1829731"/>
            <a:ext cx="3762553" cy="3134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8600" y="188640"/>
            <a:ext cx="4534652" cy="4318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17557" y="3396938"/>
            <a:ext cx="3810000" cy="3461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Заголовок 2"/>
          <p:cNvSpPr txBox="1">
            <a:spLocks/>
          </p:cNvSpPr>
          <p:nvPr/>
        </p:nvSpPr>
        <p:spPr>
          <a:xfrm>
            <a:off x="0" y="-5680"/>
            <a:ext cx="9036496" cy="134644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Словарно – лексическая </a:t>
            </a:r>
            <a:r>
              <a:rPr lang="ru-RU" sz="4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работа </a:t>
            </a:r>
            <a:r>
              <a:rPr lang="ru-RU" sz="4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панно</a:t>
            </a:r>
            <a:endParaRPr lang="ru-RU" sz="48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3714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36" y="3125141"/>
            <a:ext cx="4130035" cy="3717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Заголовок 2"/>
          <p:cNvSpPr txBox="1">
            <a:spLocks/>
          </p:cNvSpPr>
          <p:nvPr/>
        </p:nvSpPr>
        <p:spPr>
          <a:xfrm>
            <a:off x="0" y="-5680"/>
            <a:ext cx="9036496" cy="11430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Словарно – лексическая работа</a:t>
            </a:r>
          </a:p>
          <a:p>
            <a:r>
              <a:rPr lang="ru-RU" sz="4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панно</a:t>
            </a:r>
            <a:endParaRPr lang="ru-RU" sz="48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9095" y="2924944"/>
            <a:ext cx="5424905" cy="3933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8136" y="908720"/>
            <a:ext cx="2762250" cy="275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36312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36" y="3125141"/>
            <a:ext cx="4130035" cy="3717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Заголовок 2"/>
          <p:cNvSpPr txBox="1">
            <a:spLocks/>
          </p:cNvSpPr>
          <p:nvPr/>
        </p:nvSpPr>
        <p:spPr>
          <a:xfrm>
            <a:off x="0" y="-5680"/>
            <a:ext cx="9036496" cy="11430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Словарно – лексическая работа</a:t>
            </a:r>
          </a:p>
          <a:p>
            <a:r>
              <a:rPr lang="ru-RU" sz="4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панно</a:t>
            </a:r>
            <a:endParaRPr lang="ru-RU" sz="48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1494769"/>
            <a:ext cx="4211960" cy="5373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1844824"/>
            <a:ext cx="2762250" cy="2762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33824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40968"/>
            <a:ext cx="4130035" cy="3717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Заголовок 2"/>
          <p:cNvSpPr txBox="1">
            <a:spLocks/>
          </p:cNvSpPr>
          <p:nvPr/>
        </p:nvSpPr>
        <p:spPr>
          <a:xfrm>
            <a:off x="0" y="-5680"/>
            <a:ext cx="9036496" cy="11430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Словарно – лексическая работа</a:t>
            </a:r>
          </a:p>
          <a:p>
            <a:r>
              <a:rPr lang="ru-RU" sz="4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стека</a:t>
            </a:r>
            <a:endParaRPr lang="ru-RU" sz="48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3122" y="1644627"/>
            <a:ext cx="5213373" cy="52133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78804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25141"/>
            <a:ext cx="4130035" cy="3717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Заголовок 2"/>
          <p:cNvSpPr txBox="1">
            <a:spLocks/>
          </p:cNvSpPr>
          <p:nvPr/>
        </p:nvSpPr>
        <p:spPr>
          <a:xfrm>
            <a:off x="0" y="116632"/>
            <a:ext cx="9036496" cy="136815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Технологическая карта урока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800708"/>
            <a:ext cx="8640960" cy="5796644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AutoNum type="arabicPeriod"/>
            </a:pPr>
            <a:r>
              <a:rPr lang="ru-RU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Отрезать </a:t>
            </a:r>
            <a:r>
              <a:rPr lang="ru-RU" b="1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стекой 2 кусочка пластилина  </a:t>
            </a:r>
            <a:endParaRPr lang="ru-RU" b="1" dirty="0" smtClean="0">
              <a:solidFill>
                <a:srgbClr val="0099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 startAt="2"/>
            </a:pPr>
            <a:r>
              <a:rPr lang="ru-RU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Раскатать </a:t>
            </a:r>
            <a:r>
              <a:rPr lang="ru-RU" b="1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из кусочков пластилина одинаковые по длине и толщине </a:t>
            </a:r>
            <a:r>
              <a:rPr lang="ru-RU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пластинки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3.  </a:t>
            </a:r>
            <a:r>
              <a:rPr lang="ru-RU" b="1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Соединить 2 пластинки 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4. Раскатать </a:t>
            </a:r>
            <a:r>
              <a:rPr lang="ru-RU" b="1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двухцветный толстый </a:t>
            </a:r>
            <a:r>
              <a:rPr lang="ru-RU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жгутик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5. Придавить </a:t>
            </a:r>
            <a:r>
              <a:rPr lang="ru-RU" b="1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полученный жгутик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6. Отрезать поперёк несколько частей-листиков</a:t>
            </a:r>
            <a:endParaRPr lang="ru-RU" b="1" dirty="0">
              <a:solidFill>
                <a:srgbClr val="0099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7. Продумать </a:t>
            </a:r>
            <a:r>
              <a:rPr lang="ru-RU" b="1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узор на картоне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8. Прикрепить </a:t>
            </a:r>
            <a:r>
              <a:rPr lang="ru-RU" b="1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листики  к основе приёмом </a:t>
            </a:r>
            <a:r>
              <a:rPr lang="ru-RU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</a:t>
            </a:r>
            <a:r>
              <a:rPr lang="ru-RU" b="1" dirty="0" err="1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налепа</a:t>
            </a:r>
            <a:r>
              <a:rPr lang="ru-RU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</a:t>
            </a:r>
            <a:r>
              <a:rPr lang="ru-RU" dirty="0" smtClean="0">
                <a:solidFill>
                  <a:srgbClr val="009900"/>
                </a:solidFill>
              </a:rPr>
              <a:t>. </a:t>
            </a:r>
            <a:endParaRPr lang="ru-RU" dirty="0">
              <a:solidFill>
                <a:srgbClr val="00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9643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67334"/>
            <a:ext cx="4130035" cy="3717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G:\DCIM\100MEDIA\IMG_332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188640"/>
            <a:ext cx="4104456" cy="3078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3" descr="G:\DCIM\100MEDIA\IMG_333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3619675"/>
            <a:ext cx="4057658" cy="2905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2"/>
          <p:cNvSpPr txBox="1">
            <a:spLocks/>
          </p:cNvSpPr>
          <p:nvPr/>
        </p:nvSpPr>
        <p:spPr>
          <a:xfrm>
            <a:off x="179512" y="427038"/>
            <a:ext cx="4320480" cy="156180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Работы</a:t>
            </a:r>
          </a:p>
          <a:p>
            <a:r>
              <a:rPr lang="ru-RU" sz="4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учащихся</a:t>
            </a:r>
            <a:endParaRPr lang="ru-RU" sz="4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4604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177</Words>
  <Application>Microsoft Office PowerPoint</Application>
  <PresentationFormat>Экран (4:3)</PresentationFormat>
  <Paragraphs>45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Урок технологии   1класс</vt:lpstr>
      <vt:lpstr>Правила рабочего человека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User</cp:lastModifiedBy>
  <cp:revision>11</cp:revision>
  <dcterms:modified xsi:type="dcterms:W3CDTF">2013-11-15T16:27:39Z</dcterms:modified>
</cp:coreProperties>
</file>