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905"/>
    <a:srgbClr val="1E09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A271A-FA44-4AEC-8158-41EC5FC52F22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693E-D3D1-4DBA-8036-A117F47A1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693E-D3D1-4DBA-8036-A117F47A1E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693E-D3D1-4DBA-8036-A117F47A1E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amond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229600" cy="22014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cap="none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Прощай, Азбука!</a:t>
            </a:r>
            <a:endParaRPr lang="ru-RU" sz="8000" cap="none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1752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E8F90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Праздник </a:t>
            </a:r>
            <a:endParaRPr lang="ru-RU" sz="5400" b="1" dirty="0">
              <a:ln w="11430"/>
              <a:solidFill>
                <a:srgbClr val="E8F90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Знаки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Твёрдый знак – </a:t>
            </a:r>
            <a:r>
              <a:rPr lang="ru-RU" sz="6600" b="1" spc="50" dirty="0" err="1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ъ</a:t>
            </a:r>
            <a:endParaRPr lang="ru-RU" sz="5400" b="1" spc="50" dirty="0" smtClean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sz="5400" b="1" spc="50" dirty="0" smtClean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Мягкий  знак – </a:t>
            </a:r>
            <a:r>
              <a:rPr lang="ru-RU" sz="6600" b="1" spc="50" dirty="0" err="1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r>
              <a:rPr lang="ru-RU" sz="66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6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Алфавит 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Б В Г Д Е Ё Ж З И Й К Л М Н О П Р С Т У Ф Х Ц Ч Ш Щ Ъ Ы Ь Э Ю Я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1512168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26876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</a:t>
            </a:r>
            <a:endParaRPr lang="ru-RU" sz="54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56490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</a:t>
            </a:r>
            <a:endParaRPr lang="ru-RU" sz="54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56490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</a:t>
            </a:r>
            <a:endParaRPr lang="ru-RU" sz="54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00506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</a:t>
            </a:r>
            <a:endParaRPr lang="ru-RU" sz="54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400506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</a:t>
            </a:r>
            <a:endParaRPr lang="ru-RU" sz="54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go2.imgsmail.ru/imgpreview?key=http%3A//recept.lovebody.ru/Data/FoodProducts/0000000548/tykva_prod.jpg&amp;mb=imgdb_preview_64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340768"/>
            <a:ext cx="2586662" cy="2376264"/>
          </a:xfrm>
          <a:prstGeom prst="rect">
            <a:avLst/>
          </a:prstGeom>
          <a:noFill/>
        </p:spPr>
      </p:pic>
      <p:pic>
        <p:nvPicPr>
          <p:cNvPr id="13316" name="Picture 4" descr="http://zhelezyaka.com/images/2012/08/20/small-sova-s-golubymi-glaza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492896"/>
            <a:ext cx="2454038" cy="3960440"/>
          </a:xfrm>
          <a:prstGeom prst="rect">
            <a:avLst/>
          </a:prstGeom>
          <a:noFill/>
        </p:spPr>
      </p:pic>
      <p:pic>
        <p:nvPicPr>
          <p:cNvPr id="13318" name="Picture 6" descr="http://go3.imgsmail.ru/imgpreview?key=http%3A//abc-color.com/image/coloring/girls/002/ballerina-child/ballerina-child-picture-color.png&amp;mb=imgdb_preview_6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8640"/>
            <a:ext cx="1581150" cy="2295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60263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Дождь идёт.</a:t>
            </a:r>
            <a:b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Гремит гроза.</a:t>
            </a:r>
            <a:b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Улетела стрекоза.</a:t>
            </a:r>
            <a:b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http://go3.imgsmail.ru/imgpreview?key=http%3A//www.odonata.su/uploads/photos/vidy-raznokrylykh-strekoz-juzhnogo-urala/anax-imperator-f-p.jpg&amp;mb=imgdb_preview_3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20513">
            <a:off x="6300192" y="4365104"/>
            <a:ext cx="2047875" cy="1771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709160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Арбуз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Белка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Ёжик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Кошки </a:t>
            </a:r>
            <a:endParaRPr lang="ru-RU" sz="54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://go2.imgsmail.ru/imgpreview?key=http%3A//fotodes.ru/upload/img1341568155.jpg&amp;mb=imgdb_preview_195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268760"/>
            <a:ext cx="2038350" cy="1781175"/>
          </a:xfrm>
          <a:prstGeom prst="rect">
            <a:avLst/>
          </a:prstGeom>
          <a:noFill/>
        </p:spPr>
      </p:pic>
      <p:pic>
        <p:nvPicPr>
          <p:cNvPr id="11268" name="Picture 4" descr="http://go4.imgsmail.ru/imgpreview?key=http%3A//img0.liveinternet.ru/images/attach/b/3/11/631/11631289_9339415_1.jpg&amp;mb=imgdb_preview_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 l="22329" t="8947" r="17064" b="15007"/>
          <a:stretch>
            <a:fillRect/>
          </a:stretch>
        </p:blipFill>
        <p:spPr bwMode="auto">
          <a:xfrm>
            <a:off x="6444208" y="1700808"/>
            <a:ext cx="1770550" cy="1584176"/>
          </a:xfrm>
          <a:prstGeom prst="rect">
            <a:avLst/>
          </a:prstGeom>
          <a:noFill/>
        </p:spPr>
      </p:pic>
      <p:pic>
        <p:nvPicPr>
          <p:cNvPr id="11270" name="Picture 6" descr="http://go4.imgsmail.ru/imgpreview?key=http%3A//sport.rbc.ua/static/img/0/5/05182f397b82f9ad0660266d6d3a7c3a_250x200.jpg&amp;mb=imgdb_preview_15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8960"/>
            <a:ext cx="1802211" cy="1440160"/>
          </a:xfrm>
          <a:prstGeom prst="rect">
            <a:avLst/>
          </a:prstGeom>
          <a:noFill/>
        </p:spPr>
      </p:pic>
      <p:pic>
        <p:nvPicPr>
          <p:cNvPr id="11272" name="Picture 8" descr="http://go1.imgsmail.ru/imgpreview?key=http%3A//img1.liveinternet.ru/images/attach/c/1/56/618/56618830_f47b12286cd4.jpg&amp;mb=imgdb_preview_93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20000" contrast="20000"/>
          </a:blip>
          <a:srcRect l="9529" t="9000" r="7884" b="10001"/>
          <a:stretch>
            <a:fillRect/>
          </a:stretch>
        </p:blipFill>
        <p:spPr bwMode="auto">
          <a:xfrm>
            <a:off x="6588224" y="3645024"/>
            <a:ext cx="1872208" cy="1296144"/>
          </a:xfrm>
          <a:prstGeom prst="rect">
            <a:avLst/>
          </a:prstGeom>
          <a:noFill/>
        </p:spPr>
      </p:pic>
      <p:pic>
        <p:nvPicPr>
          <p:cNvPr id="11274" name="Picture 10" descr="http://go1.imgsmail.ru/imgpreview?key=http%3A//900igr.net/datas/zhivotnye/Koshki-porody.files/0001-001-Porody-koshek.jpg&amp;mb=imgdb_preview_4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73" t="8740" r="8365" b="3863"/>
          <a:stretch>
            <a:fillRect/>
          </a:stretch>
        </p:blipFill>
        <p:spPr bwMode="auto">
          <a:xfrm>
            <a:off x="4644008" y="4941168"/>
            <a:ext cx="1944216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259632" y="404664"/>
            <a:ext cx="7560840" cy="5976664"/>
          </a:xfrm>
          <a:prstGeom prst="irregularSeal1">
            <a:avLst/>
          </a:prstGeom>
          <a:solidFill>
            <a:srgbClr val="1E09B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707904" y="3068960"/>
            <a:ext cx="3168352" cy="1396180"/>
          </a:xfrm>
          <a:custGeom>
            <a:avLst/>
            <a:gdLst>
              <a:gd name="connsiteX0" fmla="*/ 0 w 1801258"/>
              <a:gd name="connsiteY0" fmla="*/ 222174 h 604092"/>
              <a:gd name="connsiteX1" fmla="*/ 1024569 w 1801258"/>
              <a:gd name="connsiteY1" fmla="*/ 574714 h 604092"/>
              <a:gd name="connsiteX2" fmla="*/ 1795750 w 1801258"/>
              <a:gd name="connsiteY2" fmla="*/ 45904 h 604092"/>
              <a:gd name="connsiteX3" fmla="*/ 1057620 w 1801258"/>
              <a:gd name="connsiteY3" fmla="*/ 299292 h 604092"/>
              <a:gd name="connsiteX4" fmla="*/ 66102 w 1801258"/>
              <a:gd name="connsiteY4" fmla="*/ 266241 h 604092"/>
              <a:gd name="connsiteX5" fmla="*/ 66102 w 1801258"/>
              <a:gd name="connsiteY5" fmla="*/ 266241 h 604092"/>
              <a:gd name="connsiteX6" fmla="*/ 33051 w 1801258"/>
              <a:gd name="connsiteY6" fmla="*/ 266241 h 6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258" h="604092">
                <a:moveTo>
                  <a:pt x="0" y="222174"/>
                </a:moveTo>
                <a:cubicBezTo>
                  <a:pt x="362638" y="413133"/>
                  <a:pt x="725277" y="604092"/>
                  <a:pt x="1024569" y="574714"/>
                </a:cubicBezTo>
                <a:cubicBezTo>
                  <a:pt x="1323861" y="545336"/>
                  <a:pt x="1790242" y="91808"/>
                  <a:pt x="1795750" y="45904"/>
                </a:cubicBezTo>
                <a:cubicBezTo>
                  <a:pt x="1801258" y="0"/>
                  <a:pt x="1345895" y="262569"/>
                  <a:pt x="1057620" y="299292"/>
                </a:cubicBezTo>
                <a:cubicBezTo>
                  <a:pt x="769345" y="336015"/>
                  <a:pt x="66102" y="266241"/>
                  <a:pt x="66102" y="266241"/>
                </a:cubicBezTo>
                <a:lnTo>
                  <a:pt x="66102" y="266241"/>
                </a:lnTo>
                <a:lnTo>
                  <a:pt x="33051" y="266241"/>
                </a:lnTo>
              </a:path>
            </a:pathLst>
          </a:custGeom>
        </p:spPr>
        <p:style>
          <a:lnRef idx="1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23928" y="2564904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36096" y="2204864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224317">
            <a:off x="4978144" y="2913816"/>
            <a:ext cx="427805" cy="526312"/>
          </a:xfrm>
          <a:prstGeom prst="teardrop">
            <a:avLst>
              <a:gd name="adj" fmla="val 20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Кроссворд 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1268760"/>
          <a:ext cx="7848869" cy="5046300"/>
        </p:xfrm>
        <a:graphic>
          <a:graphicData uri="http://schemas.openxmlformats.org/drawingml/2006/table">
            <a:tbl>
              <a:tblPr/>
              <a:tblGrid>
                <a:gridCol w="928861"/>
                <a:gridCol w="905639"/>
                <a:gridCol w="905639"/>
                <a:gridCol w="812752"/>
                <a:gridCol w="774049"/>
                <a:gridCol w="805012"/>
                <a:gridCol w="905639"/>
                <a:gridCol w="905639"/>
                <a:gridCol w="905639"/>
              </a:tblGrid>
              <a:tr h="62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35696" y="1196752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184482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2492896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14096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378904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443711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99792" y="515719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105273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</a:t>
            </a:r>
            <a:endParaRPr lang="ru-R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105273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3491880" y="105273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р</a:t>
            </a:r>
            <a:endParaRPr lang="ru-RU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1052736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8064" y="1052736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н</a:t>
            </a:r>
            <a:endParaRPr lang="ru-RU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84168" y="1052736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д</a:t>
            </a:r>
            <a:endParaRPr lang="ru-RU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6948264" y="105273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7812360" y="1052736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ш</a:t>
            </a:r>
            <a:endParaRPr lang="ru-RU" sz="5400" dirty="0"/>
          </a:p>
        </p:txBody>
      </p:sp>
      <p:sp>
        <p:nvSpPr>
          <p:cNvPr id="24" name="TextBox 23"/>
          <p:cNvSpPr txBox="1"/>
          <p:nvPr/>
        </p:nvSpPr>
        <p:spPr>
          <a:xfrm>
            <a:off x="1907704" y="170080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з</a:t>
            </a:r>
            <a:endParaRPr lang="ru-RU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2843808" y="170080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26" name="TextBox 25"/>
          <p:cNvSpPr txBox="1"/>
          <p:nvPr/>
        </p:nvSpPr>
        <p:spPr>
          <a:xfrm>
            <a:off x="3707904" y="1700808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</a:t>
            </a:r>
            <a:endParaRPr lang="ru-RU" sz="5400" dirty="0"/>
          </a:p>
        </p:txBody>
      </p:sp>
      <p:sp>
        <p:nvSpPr>
          <p:cNvPr id="27" name="TextBox 26"/>
          <p:cNvSpPr txBox="1"/>
          <p:nvPr/>
        </p:nvSpPr>
        <p:spPr>
          <a:xfrm>
            <a:off x="4427984" y="1700808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л</a:t>
            </a:r>
            <a:endParaRPr lang="ru-RU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20072" y="1700808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84168" y="1700808"/>
            <a:ext cx="537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д</a:t>
            </a:r>
            <a:endParaRPr lang="ru-RU" sz="5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20272" y="1700808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</a:t>
            </a:r>
            <a:endParaRPr lang="ru-RU" sz="5400" dirty="0"/>
          </a:p>
        </p:txBody>
      </p:sp>
      <p:sp>
        <p:nvSpPr>
          <p:cNvPr id="31" name="TextBox 30"/>
          <p:cNvSpPr txBox="1"/>
          <p:nvPr/>
        </p:nvSpPr>
        <p:spPr>
          <a:xfrm>
            <a:off x="7884368" y="1700808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32" name="TextBox 31"/>
          <p:cNvSpPr txBox="1"/>
          <p:nvPr/>
        </p:nvSpPr>
        <p:spPr>
          <a:xfrm>
            <a:off x="827584" y="234888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п</a:t>
            </a:r>
            <a:endParaRPr lang="ru-RU" sz="5400" dirty="0"/>
          </a:p>
        </p:txBody>
      </p:sp>
      <p:sp>
        <p:nvSpPr>
          <p:cNvPr id="33" name="TextBox 32"/>
          <p:cNvSpPr txBox="1"/>
          <p:nvPr/>
        </p:nvSpPr>
        <p:spPr>
          <a:xfrm>
            <a:off x="1907704" y="234888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</a:t>
            </a:r>
            <a:endParaRPr lang="ru-RU" sz="5400" dirty="0"/>
          </a:p>
        </p:txBody>
      </p:sp>
      <p:sp>
        <p:nvSpPr>
          <p:cNvPr id="34" name="TextBox 33"/>
          <p:cNvSpPr txBox="1"/>
          <p:nvPr/>
        </p:nvSpPr>
        <p:spPr>
          <a:xfrm>
            <a:off x="2699792" y="227687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р</a:t>
            </a:r>
            <a:endParaRPr lang="ru-RU" sz="5400" dirty="0"/>
          </a:p>
        </p:txBody>
      </p:sp>
      <p:sp>
        <p:nvSpPr>
          <p:cNvPr id="35" name="TextBox 34"/>
          <p:cNvSpPr txBox="1"/>
          <p:nvPr/>
        </p:nvSpPr>
        <p:spPr>
          <a:xfrm>
            <a:off x="3635896" y="234888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36" name="TextBox 35"/>
          <p:cNvSpPr txBox="1"/>
          <p:nvPr/>
        </p:nvSpPr>
        <p:spPr>
          <a:xfrm>
            <a:off x="4355976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ф</a:t>
            </a:r>
            <a:endParaRPr lang="ru-RU" sz="5400" dirty="0"/>
          </a:p>
        </p:txBody>
      </p:sp>
      <p:sp>
        <p:nvSpPr>
          <p:cNvPr id="37" name="TextBox 36"/>
          <p:cNvSpPr txBox="1"/>
          <p:nvPr/>
        </p:nvSpPr>
        <p:spPr>
          <a:xfrm>
            <a:off x="5220072" y="234888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е</a:t>
            </a:r>
            <a:endParaRPr lang="ru-RU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л</a:t>
            </a:r>
            <a:endParaRPr lang="ru-RU" sz="5400" dirty="0"/>
          </a:p>
        </p:txBody>
      </p:sp>
      <p:sp>
        <p:nvSpPr>
          <p:cNvPr id="40" name="TextBox 39"/>
          <p:cNvSpPr txBox="1"/>
          <p:nvPr/>
        </p:nvSpPr>
        <p:spPr>
          <a:xfrm>
            <a:off x="7020272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ь</a:t>
            </a:r>
            <a:endParaRPr lang="ru-RU" sz="5400" dirty="0"/>
          </a:p>
        </p:txBody>
      </p:sp>
      <p:sp>
        <p:nvSpPr>
          <p:cNvPr id="41" name="TextBox 40"/>
          <p:cNvSpPr txBox="1"/>
          <p:nvPr/>
        </p:nvSpPr>
        <p:spPr>
          <a:xfrm>
            <a:off x="1907704" y="2996952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п</a:t>
            </a:r>
            <a:endParaRPr lang="ru-RU" sz="5400" dirty="0"/>
          </a:p>
        </p:txBody>
      </p:sp>
      <p:sp>
        <p:nvSpPr>
          <p:cNvPr id="42" name="TextBox 41"/>
          <p:cNvSpPr txBox="1"/>
          <p:nvPr/>
        </p:nvSpPr>
        <p:spPr>
          <a:xfrm>
            <a:off x="2771800" y="2996952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е</a:t>
            </a:r>
            <a:endParaRPr lang="ru-RU" sz="5400" dirty="0"/>
          </a:p>
        </p:txBody>
      </p:sp>
      <p:sp>
        <p:nvSpPr>
          <p:cNvPr id="43" name="TextBox 42"/>
          <p:cNvSpPr txBox="1"/>
          <p:nvPr/>
        </p:nvSpPr>
        <p:spPr>
          <a:xfrm>
            <a:off x="3563888" y="299695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н</a:t>
            </a:r>
            <a:endParaRPr lang="ru-RU" sz="5400" dirty="0"/>
          </a:p>
        </p:txBody>
      </p:sp>
      <p:sp>
        <p:nvSpPr>
          <p:cNvPr id="44" name="TextBox 43"/>
          <p:cNvSpPr txBox="1"/>
          <p:nvPr/>
        </p:nvSpPr>
        <p:spPr>
          <a:xfrm>
            <a:off x="4355976" y="299695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45" name="TextBox 44"/>
          <p:cNvSpPr txBox="1"/>
          <p:nvPr/>
        </p:nvSpPr>
        <p:spPr>
          <a:xfrm>
            <a:off x="5292080" y="299695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л</a:t>
            </a:r>
            <a:endParaRPr lang="ru-RU" sz="5400" dirty="0"/>
          </a:p>
        </p:txBody>
      </p:sp>
      <p:sp>
        <p:nvSpPr>
          <p:cNvPr id="46" name="TextBox 45"/>
          <p:cNvSpPr txBox="1"/>
          <p:nvPr/>
        </p:nvSpPr>
        <p:spPr>
          <a:xfrm>
            <a:off x="1835696" y="357301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д</a:t>
            </a:r>
            <a:endParaRPr lang="ru-RU" sz="5400" dirty="0"/>
          </a:p>
        </p:txBody>
      </p:sp>
      <p:sp>
        <p:nvSpPr>
          <p:cNvPr id="47" name="TextBox 46"/>
          <p:cNvSpPr txBox="1"/>
          <p:nvPr/>
        </p:nvSpPr>
        <p:spPr>
          <a:xfrm>
            <a:off x="2771800" y="3645024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н</a:t>
            </a:r>
            <a:endParaRPr lang="ru-RU" sz="5400" dirty="0"/>
          </a:p>
        </p:txBody>
      </p:sp>
      <p:sp>
        <p:nvSpPr>
          <p:cNvPr id="48" name="TextBox 47"/>
          <p:cNvSpPr txBox="1"/>
          <p:nvPr/>
        </p:nvSpPr>
        <p:spPr>
          <a:xfrm>
            <a:off x="3635896" y="3645024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е</a:t>
            </a:r>
            <a:endParaRPr lang="ru-RU" sz="5400" dirty="0"/>
          </a:p>
        </p:txBody>
      </p:sp>
      <p:sp>
        <p:nvSpPr>
          <p:cNvPr id="49" name="TextBox 48"/>
          <p:cNvSpPr txBox="1"/>
          <p:nvPr/>
        </p:nvSpPr>
        <p:spPr>
          <a:xfrm>
            <a:off x="4427984" y="3645024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</a:t>
            </a:r>
            <a:endParaRPr lang="ru-RU" sz="5400" dirty="0"/>
          </a:p>
        </p:txBody>
      </p:sp>
      <p:sp>
        <p:nvSpPr>
          <p:cNvPr id="50" name="TextBox 49"/>
          <p:cNvSpPr txBox="1"/>
          <p:nvPr/>
        </p:nvSpPr>
        <p:spPr>
          <a:xfrm>
            <a:off x="5220072" y="36450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н</a:t>
            </a:r>
            <a:endParaRPr lang="ru-RU" sz="5400" dirty="0"/>
          </a:p>
        </p:txBody>
      </p:sp>
      <p:sp>
        <p:nvSpPr>
          <p:cNvPr id="51" name="TextBox 50"/>
          <p:cNvSpPr txBox="1"/>
          <p:nvPr/>
        </p:nvSpPr>
        <p:spPr>
          <a:xfrm>
            <a:off x="6012160" y="3645024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52" name="TextBox 51"/>
          <p:cNvSpPr txBox="1"/>
          <p:nvPr/>
        </p:nvSpPr>
        <p:spPr>
          <a:xfrm>
            <a:off x="7020272" y="3645024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</a:t>
            </a:r>
            <a:endParaRPr lang="ru-RU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1907704" y="422108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р</a:t>
            </a:r>
            <a:endParaRPr lang="ru-RU" sz="5400" dirty="0"/>
          </a:p>
        </p:txBody>
      </p:sp>
      <p:sp>
        <p:nvSpPr>
          <p:cNvPr id="54" name="TextBox 53"/>
          <p:cNvSpPr txBox="1"/>
          <p:nvPr/>
        </p:nvSpPr>
        <p:spPr>
          <a:xfrm>
            <a:off x="2699792" y="4293096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е</a:t>
            </a:r>
            <a:endParaRPr lang="ru-RU" sz="5400" dirty="0"/>
          </a:p>
        </p:txBody>
      </p:sp>
      <p:sp>
        <p:nvSpPr>
          <p:cNvPr id="55" name="TextBox 54"/>
          <p:cNvSpPr txBox="1"/>
          <p:nvPr/>
        </p:nvSpPr>
        <p:spPr>
          <a:xfrm>
            <a:off x="3707904" y="429309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з</a:t>
            </a:r>
            <a:endParaRPr lang="ru-RU" sz="5400" dirty="0"/>
          </a:p>
        </p:txBody>
      </p:sp>
      <p:sp>
        <p:nvSpPr>
          <p:cNvPr id="56" name="TextBox 55"/>
          <p:cNvSpPr txBox="1"/>
          <p:nvPr/>
        </p:nvSpPr>
        <p:spPr>
          <a:xfrm>
            <a:off x="4427984" y="4293096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57" name="TextBox 56"/>
          <p:cNvSpPr txBox="1"/>
          <p:nvPr/>
        </p:nvSpPr>
        <p:spPr>
          <a:xfrm>
            <a:off x="5220072" y="429309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н</a:t>
            </a:r>
            <a:endParaRPr lang="ru-RU" sz="5400" dirty="0"/>
          </a:p>
        </p:txBody>
      </p:sp>
      <p:sp>
        <p:nvSpPr>
          <p:cNvPr id="58" name="TextBox 57"/>
          <p:cNvSpPr txBox="1"/>
          <p:nvPr/>
        </p:nvSpPr>
        <p:spPr>
          <a:xfrm>
            <a:off x="6084168" y="4293096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</a:t>
            </a:r>
            <a:endParaRPr lang="ru-RU" sz="5400" dirty="0"/>
          </a:p>
        </p:txBody>
      </p:sp>
      <p:sp>
        <p:nvSpPr>
          <p:cNvPr id="59" name="TextBox 58"/>
          <p:cNvSpPr txBox="1"/>
          <p:nvPr/>
        </p:nvSpPr>
        <p:spPr>
          <a:xfrm>
            <a:off x="7020272" y="429309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60" name="TextBox 59"/>
          <p:cNvSpPr txBox="1"/>
          <p:nvPr/>
        </p:nvSpPr>
        <p:spPr>
          <a:xfrm>
            <a:off x="2771800" y="51571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61" name="TextBox 60"/>
          <p:cNvSpPr txBox="1"/>
          <p:nvPr/>
        </p:nvSpPr>
        <p:spPr>
          <a:xfrm>
            <a:off x="3635896" y="5157192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е</a:t>
            </a:r>
            <a:endParaRPr lang="ru-RU" sz="5400" dirty="0"/>
          </a:p>
        </p:txBody>
      </p:sp>
      <p:sp>
        <p:nvSpPr>
          <p:cNvPr id="62" name="TextBox 61"/>
          <p:cNvSpPr txBox="1"/>
          <p:nvPr/>
        </p:nvSpPr>
        <p:spPr>
          <a:xfrm>
            <a:off x="4499992" y="51571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63" name="TextBox 62"/>
          <p:cNvSpPr txBox="1"/>
          <p:nvPr/>
        </p:nvSpPr>
        <p:spPr>
          <a:xfrm>
            <a:off x="5220072" y="5157192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р</a:t>
            </a:r>
            <a:endParaRPr lang="ru-RU" sz="5400" dirty="0"/>
          </a:p>
        </p:txBody>
      </p:sp>
      <p:sp>
        <p:nvSpPr>
          <p:cNvPr id="64" name="TextBox 63"/>
          <p:cNvSpPr txBox="1"/>
          <p:nvPr/>
        </p:nvSpPr>
        <p:spPr>
          <a:xfrm>
            <a:off x="6084168" y="5157192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65" name="TextBox 64"/>
          <p:cNvSpPr txBox="1"/>
          <p:nvPr/>
        </p:nvSpPr>
        <p:spPr>
          <a:xfrm>
            <a:off x="7020272" y="51571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д</a:t>
            </a:r>
            <a:endParaRPr lang="ru-RU" sz="5400" dirty="0"/>
          </a:p>
        </p:txBody>
      </p:sp>
      <p:sp>
        <p:nvSpPr>
          <p:cNvPr id="66" name="TextBox 65"/>
          <p:cNvSpPr txBox="1"/>
          <p:nvPr/>
        </p:nvSpPr>
        <p:spPr>
          <a:xfrm>
            <a:off x="7884368" y="5157192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ь</a:t>
            </a:r>
            <a:endParaRPr lang="ru-RU" sz="54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E4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E4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E4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E4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E4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E4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E4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37" grpId="0"/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/>
      <p:bldP spid="46" grpId="0"/>
      <p:bldP spid="47" grpId="0"/>
      <p:bldP spid="48" grpId="0"/>
      <p:bldP spid="49" grpId="0"/>
      <p:bldP spid="49" grpId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6" grpId="1"/>
      <p:bldP spid="57" grpId="0"/>
      <p:bldP spid="58" grpId="0"/>
      <p:bldP spid="59" grpId="0"/>
      <p:bldP spid="60" grpId="0"/>
      <p:bldP spid="61" grpId="0"/>
      <p:bldP spid="62" grpId="0"/>
      <p:bldP spid="62" grpId="1"/>
      <p:bldP spid="63" grpId="0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Телеграмма </a:t>
            </a:r>
            <a:endParaRPr lang="ru-RU" sz="48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Научились читать и писать. Спешим в Царство Знаний.</a:t>
            </a:r>
          </a:p>
          <a:p>
            <a:pPr algn="r">
              <a:buNone/>
            </a:pPr>
            <a:endParaRPr lang="ru-RU" sz="5400" b="1" spc="50" dirty="0" smtClean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1А и 1Б классы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139952" y="4077072"/>
            <a:ext cx="4680520" cy="2880320"/>
          </a:xfrm>
          <a:prstGeom prst="irregularSeal1">
            <a:avLst/>
          </a:prstGeom>
          <a:solidFill>
            <a:srgbClr val="1E09B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796136" y="5373216"/>
            <a:ext cx="1801258" cy="604092"/>
          </a:xfrm>
          <a:custGeom>
            <a:avLst/>
            <a:gdLst>
              <a:gd name="connsiteX0" fmla="*/ 0 w 1801258"/>
              <a:gd name="connsiteY0" fmla="*/ 222174 h 604092"/>
              <a:gd name="connsiteX1" fmla="*/ 1024569 w 1801258"/>
              <a:gd name="connsiteY1" fmla="*/ 574714 h 604092"/>
              <a:gd name="connsiteX2" fmla="*/ 1795750 w 1801258"/>
              <a:gd name="connsiteY2" fmla="*/ 45904 h 604092"/>
              <a:gd name="connsiteX3" fmla="*/ 1057620 w 1801258"/>
              <a:gd name="connsiteY3" fmla="*/ 299292 h 604092"/>
              <a:gd name="connsiteX4" fmla="*/ 66102 w 1801258"/>
              <a:gd name="connsiteY4" fmla="*/ 266241 h 604092"/>
              <a:gd name="connsiteX5" fmla="*/ 66102 w 1801258"/>
              <a:gd name="connsiteY5" fmla="*/ 266241 h 604092"/>
              <a:gd name="connsiteX6" fmla="*/ 33051 w 1801258"/>
              <a:gd name="connsiteY6" fmla="*/ 266241 h 6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258" h="604092">
                <a:moveTo>
                  <a:pt x="0" y="222174"/>
                </a:moveTo>
                <a:cubicBezTo>
                  <a:pt x="362638" y="413133"/>
                  <a:pt x="725277" y="604092"/>
                  <a:pt x="1024569" y="574714"/>
                </a:cubicBezTo>
                <a:cubicBezTo>
                  <a:pt x="1323861" y="545336"/>
                  <a:pt x="1790242" y="91808"/>
                  <a:pt x="1795750" y="45904"/>
                </a:cubicBezTo>
                <a:cubicBezTo>
                  <a:pt x="1801258" y="0"/>
                  <a:pt x="1345895" y="262569"/>
                  <a:pt x="1057620" y="299292"/>
                </a:cubicBezTo>
                <a:cubicBezTo>
                  <a:pt x="769345" y="336015"/>
                  <a:pt x="66102" y="266241"/>
                  <a:pt x="66102" y="266241"/>
                </a:cubicBezTo>
                <a:lnTo>
                  <a:pt x="66102" y="266241"/>
                </a:lnTo>
                <a:lnTo>
                  <a:pt x="33051" y="266241"/>
                </a:lnTo>
              </a:path>
            </a:pathLst>
          </a:custGeom>
        </p:spPr>
        <p:style>
          <a:lnRef idx="1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12160" y="5085184"/>
            <a:ext cx="216024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76256" y="4941168"/>
            <a:ext cx="216024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8224317">
            <a:off x="6498214" y="5141838"/>
            <a:ext cx="288032" cy="283884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2014-03-11 001\Image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11760" y="332656"/>
            <a:ext cx="4608512" cy="62957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2014-03-11 001\Image (2)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339752" y="332656"/>
            <a:ext cx="4535391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2014-03-11 001\Image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11760" y="332656"/>
            <a:ext cx="4608512" cy="62957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2014-03-11 001\Image (3)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358" r="1771" b="7792"/>
          <a:stretch>
            <a:fillRect/>
          </a:stretch>
        </p:blipFill>
        <p:spPr bwMode="auto">
          <a:xfrm>
            <a:off x="2483768" y="260648"/>
            <a:ext cx="4588228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Телеграмма </a:t>
            </a:r>
            <a:endParaRPr lang="ru-RU" sz="48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Мы рады приветствовать вас в Царстве Знаний.</a:t>
            </a:r>
          </a:p>
          <a:p>
            <a:pPr algn="r">
              <a:buNone/>
            </a:pPr>
            <a:endParaRPr lang="ru-RU" sz="5400" b="1" spc="50" dirty="0" smtClean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Королева Наук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344239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Прощай, Азбука! Здравствуй, </a:t>
            </a:r>
            <a:b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Царство Знаний!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Телеграмма </a:t>
            </a:r>
            <a:endParaRPr lang="ru-RU" sz="48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Научились читать и писать. Спешим в Царство Знаний.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995936" y="3861048"/>
            <a:ext cx="4680520" cy="2880320"/>
          </a:xfrm>
          <a:prstGeom prst="irregularSeal1">
            <a:avLst/>
          </a:prstGeom>
          <a:solidFill>
            <a:srgbClr val="1E09B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541484" y="5187108"/>
            <a:ext cx="1801258" cy="604092"/>
          </a:xfrm>
          <a:custGeom>
            <a:avLst/>
            <a:gdLst>
              <a:gd name="connsiteX0" fmla="*/ 0 w 1801258"/>
              <a:gd name="connsiteY0" fmla="*/ 222174 h 604092"/>
              <a:gd name="connsiteX1" fmla="*/ 1024569 w 1801258"/>
              <a:gd name="connsiteY1" fmla="*/ 574714 h 604092"/>
              <a:gd name="connsiteX2" fmla="*/ 1795750 w 1801258"/>
              <a:gd name="connsiteY2" fmla="*/ 45904 h 604092"/>
              <a:gd name="connsiteX3" fmla="*/ 1057620 w 1801258"/>
              <a:gd name="connsiteY3" fmla="*/ 299292 h 604092"/>
              <a:gd name="connsiteX4" fmla="*/ 66102 w 1801258"/>
              <a:gd name="connsiteY4" fmla="*/ 266241 h 604092"/>
              <a:gd name="connsiteX5" fmla="*/ 66102 w 1801258"/>
              <a:gd name="connsiteY5" fmla="*/ 266241 h 604092"/>
              <a:gd name="connsiteX6" fmla="*/ 33051 w 1801258"/>
              <a:gd name="connsiteY6" fmla="*/ 266241 h 60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258" h="604092">
                <a:moveTo>
                  <a:pt x="0" y="222174"/>
                </a:moveTo>
                <a:cubicBezTo>
                  <a:pt x="362638" y="413133"/>
                  <a:pt x="725277" y="604092"/>
                  <a:pt x="1024569" y="574714"/>
                </a:cubicBezTo>
                <a:cubicBezTo>
                  <a:pt x="1323861" y="545336"/>
                  <a:pt x="1790242" y="91808"/>
                  <a:pt x="1795750" y="45904"/>
                </a:cubicBezTo>
                <a:cubicBezTo>
                  <a:pt x="1801258" y="0"/>
                  <a:pt x="1345895" y="262569"/>
                  <a:pt x="1057620" y="299292"/>
                </a:cubicBezTo>
                <a:cubicBezTo>
                  <a:pt x="769345" y="336015"/>
                  <a:pt x="66102" y="266241"/>
                  <a:pt x="66102" y="266241"/>
                </a:cubicBezTo>
                <a:lnTo>
                  <a:pt x="66102" y="266241"/>
                </a:lnTo>
                <a:lnTo>
                  <a:pt x="33051" y="266241"/>
                </a:lnTo>
              </a:path>
            </a:pathLst>
          </a:custGeom>
        </p:spPr>
        <p:style>
          <a:lnRef idx="1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24128" y="4941168"/>
            <a:ext cx="216024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60232" y="4725144"/>
            <a:ext cx="216024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8224317">
            <a:off x="6300192" y="5013176"/>
            <a:ext cx="288032" cy="288032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Азбука 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D:\МОИ ДОКУМЕНТЫ\2014-03-11 001\Image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83768" y="260648"/>
            <a:ext cx="4608512" cy="62957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Алфавит 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Б В Г Д Е Ё Ж З И Й К Л М Н О П Р С Т У Ф Х Ц Ч Ш Щ Ъ Ы Ь Э Ю Я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Гласные  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00808"/>
            <a:ext cx="1296144" cy="10367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700808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14096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3140968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314096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70080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1700808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170080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3140968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3140968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Согласные 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Звонкие:</a:t>
            </a:r>
          </a:p>
          <a:p>
            <a:pPr>
              <a:buNone/>
            </a:pPr>
            <a:r>
              <a:rPr lang="ru-RU" sz="60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     Л     М     Н      Р  </a:t>
            </a:r>
            <a:endParaRPr lang="ru-RU" sz="60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Согласные 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09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Парные: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     В      Г     Д      З      Ж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    Ф      К     Т      С     Ш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Согласные </a:t>
            </a:r>
            <a:endParaRPr lang="ru-RU" sz="5400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Глухие:</a:t>
            </a:r>
          </a:p>
          <a:p>
            <a:pPr algn="ctr">
              <a:buNone/>
            </a:pPr>
            <a:r>
              <a:rPr lang="ru-RU" sz="5400" b="1" spc="50" dirty="0" smtClean="0">
                <a:ln w="11430"/>
                <a:solidFill>
                  <a:srgbClr val="E8F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      Ч      Х      Щ</a:t>
            </a:r>
            <a:endParaRPr lang="ru-RU" sz="5400" b="1" spc="50" dirty="0">
              <a:ln w="11430"/>
              <a:solidFill>
                <a:srgbClr val="E8F9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248</Words>
  <Application>Microsoft Office PowerPoint</Application>
  <PresentationFormat>Экран (4:3)</PresentationFormat>
  <Paragraphs>125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Прощай, Азбука!</vt:lpstr>
      <vt:lpstr>Слайд 2</vt:lpstr>
      <vt:lpstr>Телеграмма </vt:lpstr>
      <vt:lpstr>Азбука </vt:lpstr>
      <vt:lpstr>Алфавит </vt:lpstr>
      <vt:lpstr>Гласные  </vt:lpstr>
      <vt:lpstr>Согласные </vt:lpstr>
      <vt:lpstr>Согласные </vt:lpstr>
      <vt:lpstr>Согласные </vt:lpstr>
      <vt:lpstr>Знаки</vt:lpstr>
      <vt:lpstr>Алфавит </vt:lpstr>
      <vt:lpstr>МА</vt:lpstr>
      <vt:lpstr>Дождь идёт. Гремит гроза. Улетела стрекоза. </vt:lpstr>
      <vt:lpstr>Загадки </vt:lpstr>
      <vt:lpstr>Слайд 15</vt:lpstr>
      <vt:lpstr>Кроссворд </vt:lpstr>
      <vt:lpstr>Телеграмма </vt:lpstr>
      <vt:lpstr>Слайд 18</vt:lpstr>
      <vt:lpstr>Слайд 19</vt:lpstr>
      <vt:lpstr>Слайд 20</vt:lpstr>
      <vt:lpstr>Телеграмма </vt:lpstr>
      <vt:lpstr>Прощай, Азбука! Здравствуй,  Царство Знаний!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Прощай, Азбука!</dc:title>
  <dc:creator>Дарья</dc:creator>
  <cp:lastModifiedBy>Пользователь Windows</cp:lastModifiedBy>
  <cp:revision>21</cp:revision>
  <dcterms:created xsi:type="dcterms:W3CDTF">2014-03-10T16:47:09Z</dcterms:created>
  <dcterms:modified xsi:type="dcterms:W3CDTF">2014-03-11T02:43:36Z</dcterms:modified>
</cp:coreProperties>
</file>