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75" r:id="rId4"/>
    <p:sldId id="274" r:id="rId5"/>
    <p:sldId id="262" r:id="rId6"/>
    <p:sldId id="283" r:id="rId7"/>
    <p:sldId id="260" r:id="rId8"/>
    <p:sldId id="264" r:id="rId9"/>
    <p:sldId id="276" r:id="rId10"/>
    <p:sldId id="277" r:id="rId11"/>
    <p:sldId id="265" r:id="rId12"/>
    <p:sldId id="266" r:id="rId13"/>
    <p:sldId id="268" r:id="rId14"/>
    <p:sldId id="270" r:id="rId15"/>
    <p:sldId id="272" r:id="rId16"/>
    <p:sldId id="273" r:id="rId17"/>
    <p:sldId id="271" r:id="rId18"/>
    <p:sldId id="278" r:id="rId19"/>
    <p:sldId id="280" r:id="rId20"/>
    <p:sldId id="282" r:id="rId21"/>
    <p:sldId id="279" r:id="rId22"/>
    <p:sldId id="281" r:id="rId23"/>
    <p:sldId id="267" r:id="rId24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enc_mathematics/6190" TargetMode="External"/><Relationship Id="rId2" Type="http://schemas.openxmlformats.org/officeDocument/2006/relationships/hyperlink" Target="http://dic.academic.ru/dic.nsf/enc_mathematics/169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dic.academic.ru/dic.nsf/enc_mathematics/3811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sk.edu.ru/node/2061" TargetMode="External"/><Relationship Id="rId2" Type="http://schemas.openxmlformats.org/officeDocument/2006/relationships/hyperlink" Target="http://dic.academic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lovarsbor.ru/" TargetMode="External"/><Relationship Id="rId5" Type="http://schemas.openxmlformats.org/officeDocument/2006/relationships/hyperlink" Target="http://ucheba-legko.ru/lections/viewlection/matematika/6_klass/delimost_chisel" TargetMode="External"/><Relationship Id="rId4" Type="http://schemas.openxmlformats.org/officeDocument/2006/relationships/hyperlink" Target="http://payment-systems.livejournal.com/4002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0%D0%BB%D0%B3%D0%BE%D1%80%D0%B8%D1%82%D0%BC_%D0%95%D0%B2%D0%BA%D0%BB%D0%B8%D0%B4%D0%B0" TargetMode="External"/><Relationship Id="rId2" Type="http://schemas.openxmlformats.org/officeDocument/2006/relationships/hyperlink" Target="http://ru.wikipedia.org/wiki/%D0%94%D0%B5%D0%BB%D0%B8%D0%BC%D0%BE%D1%81%D1%82%D1%8C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.wikipedia.org/wiki/%D0%9D%D0%B0%D0%B8%D0%B1%D0%BE%D0%BB%D1%8C%D1%88%D0%B8%D0%B9_%D0%BE%D0%B1%D1%89%D0%B8%D0%B9_%D0%B4%D0%B5%D0%BB%D0%B8%D1%82%D0%B5%D0%BB%D1%8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lovari.yandex.ru/~%D0%BA%D0%BD%D0%B8%D0%B3%D0%B8/%D0%91%D0%A1%D0%AD/%D0%95%D0%B2%D0%BA%D0%BB%D0%B8%D0%B4%D0%B0%20%D0%B0%D0%BB%D0%B3%D0%BE%D1%80%D0%B8%D1%82%D0%BC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7215238" cy="257176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prstTxWarp prst="textWave2">
              <a:avLst/>
            </a:prstTxWarp>
            <a:noAutofit/>
          </a:bodyPr>
          <a:lstStyle/>
          <a:p>
            <a:r>
              <a:rPr lang="ru-RU" sz="5400" b="1" i="1" dirty="0" smtClean="0">
                <a:solidFill>
                  <a:srgbClr val="FFFF00"/>
                </a:solidFill>
              </a:rPr>
              <a:t>Делимость чисел в жизни человека</a:t>
            </a:r>
            <a:endParaRPr lang="ru-RU" sz="5400" b="1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5429264"/>
            <a:ext cx="2714644" cy="11430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CanUp">
              <a:avLst/>
            </a:prstTxWarp>
            <a:normAutofit fontScale="47500" lnSpcReduction="2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Работу выполняли ученики 6 класса</a:t>
            </a:r>
            <a:endParaRPr lang="en-US" dirty="0" smtClean="0">
              <a:solidFill>
                <a:srgbClr val="FF0000"/>
              </a:solidFill>
              <a:latin typeface="Monotype Corsiva" pitchFamily="66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 МОБУ «Солнечной СОШ»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Юсифова Ангелина, Утюгин Алексей.</a:t>
            </a:r>
            <a:endParaRPr lang="en-US" dirty="0" smtClean="0">
              <a:solidFill>
                <a:srgbClr val="FF0000"/>
              </a:solidFill>
              <a:latin typeface="Monotype Corsiva" pitchFamily="66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Руководитель: Кулакова. </a:t>
            </a:r>
            <a:r>
              <a:rPr lang="ru-RU" dirty="0" err="1" smtClean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Н. </a:t>
            </a: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А</a:t>
            </a:r>
            <a:r>
              <a:rPr lang="ru-RU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23048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Какое наибольшее число одинаковых комплектов можно составить из елочных игрушек, если имеется 12 зайцев, 24 лисицы, 16 морковок, 48 яблок?</a:t>
            </a:r>
          </a:p>
          <a:p>
            <a:pPr>
              <a:buNone/>
            </a:pPr>
            <a:r>
              <a:rPr lang="ru-RU" dirty="0" smtClean="0"/>
              <a:t>НОД (12, 24, 16, 48)=4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428596" y="3214686"/>
            <a:ext cx="82296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Задача 3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1"/>
          <p:cNvSpPr txBox="1">
            <a:spLocks/>
          </p:cNvSpPr>
          <p:nvPr/>
        </p:nvSpPr>
        <p:spPr>
          <a:xfrm>
            <a:off x="357158" y="4553138"/>
            <a:ext cx="8229600" cy="230486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71472" y="4500570"/>
            <a:ext cx="8072494" cy="19389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Какое наибольшее число одинаковых подарков можно составить из 320 орехов,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240 конфет и 200 пряников? Сколько конфет, орехов и пряников будет в каждом подарке?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ru-RU" sz="2000" dirty="0" smtClean="0"/>
              <a:t>НОД (320, 240, 200)=40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ru-RU" sz="2000" dirty="0" smtClean="0"/>
              <a:t>8 орехов, 6 конфет, 5 пряников</a:t>
            </a:r>
          </a:p>
        </p:txBody>
      </p:sp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Эратосфен Киренский</a:t>
            </a:r>
            <a:r>
              <a:rPr lang="ru-RU" dirty="0" smtClean="0"/>
              <a:t> </a:t>
            </a:r>
            <a:r>
              <a:rPr lang="ru-RU" sz="2400" dirty="0" smtClean="0"/>
              <a:t>(276-194 гг. до</a:t>
            </a:r>
            <a:r>
              <a:rPr lang="ru-RU" dirty="0" smtClean="0"/>
              <a:t> </a:t>
            </a:r>
            <a:r>
              <a:rPr lang="ru-RU" sz="2400" dirty="0" smtClean="0"/>
              <a:t>н.э.) - древнегреческий ученый, математик, астроном. Самым знаменитым математическим открытием Эратосфена стало так называемое  «</a:t>
            </a:r>
            <a:r>
              <a:rPr lang="ru-RU" sz="2400" b="1" dirty="0" smtClean="0"/>
              <a:t>решето</a:t>
            </a:r>
            <a:r>
              <a:rPr lang="ru-RU" sz="2400" dirty="0" smtClean="0"/>
              <a:t>».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Биография</a:t>
            </a:r>
            <a:r>
              <a:rPr lang="ru-RU" dirty="0" smtClean="0"/>
              <a:t> 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Эратосфена</a:t>
            </a:r>
            <a:endParaRPr lang="ru-RU" dirty="0"/>
          </a:p>
        </p:txBody>
      </p:sp>
      <p:pic>
        <p:nvPicPr>
          <p:cNvPr id="4" name="Picture 16" descr="http://www.lymar.ru/%D0%9F%D1%80%D0%BE%D1%81%D1%82%D1%8B%D0%B5%20%D1%87%D0%B8%D1%81%D0%BB%D0%B0.%20%D0%A0%D0%B5%D1%88%D0%B5%D1%82%D0%BE%20%D0%AD%D1%80%D0%B0%D1%82%D0%BE%D1%81%D1%84%D0%B5%D0%BD%D0%B0/567e8f5c951ff6f008ab8778407dc9c57ccf9fa296c726090d5cc4efeb3208f4/200px-Eratosthe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3357562"/>
            <a:ext cx="1905000" cy="265747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РАТОСФЕНА РЕШЕТО- метод, разработанный Эратосфеном (3 в. до н. э.) и позволяющий отсеивать составные числа из натурального ряда. Сущность Э. р. заключается в следующем. Зачеркивается </a:t>
            </a:r>
            <a:r>
              <a:rPr lang="ru-RU" u="sng" dirty="0" smtClean="0">
                <a:hlinkClick r:id="rId2"/>
              </a:rPr>
              <a:t>единица</a:t>
            </a:r>
            <a:r>
              <a:rPr lang="ru-RU" dirty="0" smtClean="0"/>
              <a:t>. Число 2 - простое. Зачеркиваются все натуральные числа, делящиеся на 2. Число 3 - первое </a:t>
            </a:r>
            <a:r>
              <a:rPr lang="ru-RU" dirty="0" err="1" smtClean="0"/>
              <a:t>незачеркнутое</a:t>
            </a:r>
            <a:r>
              <a:rPr lang="ru-RU" dirty="0" smtClean="0"/>
              <a:t> </a:t>
            </a:r>
            <a:r>
              <a:rPr lang="ru-RU" u="sng" dirty="0" smtClean="0">
                <a:hlinkClick r:id="rId3"/>
              </a:rPr>
              <a:t>число</a:t>
            </a:r>
            <a:r>
              <a:rPr lang="ru-RU" dirty="0" smtClean="0"/>
              <a:t> - будет простым. Далее зачеркиваются все натуральные числа, </a:t>
            </a:r>
            <a:r>
              <a:rPr lang="ru-RU" dirty="0" err="1" smtClean="0"/>
              <a:t>к-рые</a:t>
            </a:r>
            <a:r>
              <a:rPr lang="ru-RU" dirty="0" smtClean="0"/>
              <a:t> делятся одновременно и на 2 и на 3. Число 5 - первое </a:t>
            </a:r>
            <a:r>
              <a:rPr lang="ru-RU" dirty="0" err="1" smtClean="0"/>
              <a:t>незачеркнутое</a:t>
            </a:r>
            <a:r>
              <a:rPr lang="ru-RU" dirty="0" smtClean="0"/>
              <a:t> число - будет простым. Продолжая аналогичные вычисления, можно найти сколь угодно большой </a:t>
            </a:r>
            <a:r>
              <a:rPr lang="ru-RU" u="sng" dirty="0" smtClean="0">
                <a:hlinkClick r:id="rId4"/>
              </a:rPr>
              <a:t>отрезок</a:t>
            </a:r>
            <a:r>
              <a:rPr lang="ru-RU" dirty="0" smtClean="0"/>
              <a:t> последовательности простых чисел. Э. р. нашло развитие в других более сильных методах решета (см., напр., </a:t>
            </a:r>
            <a:r>
              <a:rPr lang="ru-RU" i="1" dirty="0" smtClean="0"/>
              <a:t>Вруна решето</a:t>
            </a:r>
            <a:r>
              <a:rPr lang="ru-RU" dirty="0" smtClean="0"/>
              <a:t>)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4000" kern="1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/>
                <a:cs typeface="Arial"/>
              </a:rPr>
              <a:t>Решето Эратосфена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http://wiki.kspu.kr.ua/images/1/14/%D0%98%D1%81%D1%82%D0%BE%D1%80%D0%B8%D1%87%D0%B5%D1%81%D0%BA%D0%B8%D0%B9-%D1%8D%D0%BA%D1%81%D0%BA%D1%83%D1%80%D1%81-%D1%80%D0%B5%D0%BF%D0%B5%D1%82%D0%B8%D1%82%D0%BE%D1%80%D0%B0-%D0%BF%D0%BE-%D0%BC%D0%B0%D1%82%D0%B5%D0%BC%D0%B0%D1%82%D0%B8%D0%BA%D0%B5.-%D0%A0%D0%B5%D1%88%D0%B5%D1%82%D0%BE-%D0%AD%D1%80%D0%B0%D1%82%D0%BE%D1%81%D1%84%D0%B5%D0%BD%D0%B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5143512"/>
            <a:ext cx="4094461" cy="157161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Простые числа-близнецы это пара простых чисел, отличающихся на 2.</a:t>
            </a:r>
          </a:p>
          <a:p>
            <a:pPr>
              <a:buNone/>
            </a:pPr>
            <a:r>
              <a:rPr lang="ru-RU" dirty="0" smtClean="0"/>
              <a:t>Все пары </a:t>
            </a:r>
            <a:r>
              <a:rPr lang="ru-RU" dirty="0" err="1" smtClean="0"/>
              <a:t>простых-близнецов</a:t>
            </a:r>
            <a:r>
              <a:rPr lang="ru-RU" dirty="0" smtClean="0"/>
              <a:t>, кроме (3, 5) имеют вид .</a:t>
            </a:r>
          </a:p>
          <a:p>
            <a:pPr>
              <a:buNone/>
            </a:pPr>
            <a:r>
              <a:rPr lang="ru-RU" dirty="0" smtClean="0"/>
              <a:t>На данный момент, наибольшими известными простыми - близнецами являются числа .</a:t>
            </a:r>
          </a:p>
          <a:p>
            <a:pPr>
              <a:buNone/>
            </a:pPr>
            <a:r>
              <a:rPr lang="ru-RU" dirty="0" smtClean="0"/>
              <a:t>1949 и 1951- годы близнецы. Ближайшие годы близнецы- 2027 и 2029 годы. </a:t>
            </a:r>
          </a:p>
          <a:p>
            <a:pPr>
              <a:buNone/>
            </a:pPr>
            <a:r>
              <a:rPr lang="ru-RU" dirty="0" smtClean="0"/>
              <a:t>Найдены гигантские числа-близнецы: 10016957 и 10016959. Числа 10999949 и 10999951 – самые большие, ныне известные, числа-близнецы.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Числа-близнецы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Совершенные числа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457200" y="1481328"/>
            <a:ext cx="8229600" cy="459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 Древней   Греции   число  называли  совершенным ,  если   оно   равнялось   сумме   всех  своих  делителей   (исключая   само  число). Например 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 6=1+2+3;  </a:t>
            </a:r>
          </a:p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28=1+2+4+7+14;</a:t>
            </a:r>
          </a:p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496=1+2+4+8+16+31+62+124+248.</a:t>
            </a: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Простое  число</a:t>
            </a:r>
            <a:r>
              <a:rPr lang="ru-RU" dirty="0" smtClean="0"/>
              <a:t>— это натуральное </a:t>
            </a:r>
            <a:r>
              <a:rPr lang="ru-RU" dirty="0" smtClean="0">
                <a:solidFill>
                  <a:srgbClr val="FF0000"/>
                </a:solidFill>
              </a:rPr>
              <a:t>число, </a:t>
            </a:r>
            <a:r>
              <a:rPr lang="ru-RU" dirty="0" smtClean="0"/>
              <a:t>имеющее ровно два различных натуральных делителя: единицу и само себя. При этом натуральные </a:t>
            </a:r>
            <a:r>
              <a:rPr lang="ru-RU" dirty="0" smtClean="0">
                <a:solidFill>
                  <a:srgbClr val="FF0000"/>
                </a:solidFill>
              </a:rPr>
              <a:t>числа, </a:t>
            </a:r>
            <a:r>
              <a:rPr lang="ru-RU" dirty="0" smtClean="0"/>
              <a:t>которые больше единицы и не являются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простыми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smtClean="0"/>
              <a:t>называются составными.</a:t>
            </a:r>
          </a:p>
          <a:p>
            <a:r>
              <a:rPr lang="ru-RU" dirty="0" smtClean="0"/>
              <a:t>Натуральное число называют </a:t>
            </a:r>
            <a:r>
              <a:rPr lang="ru-RU" dirty="0" smtClean="0">
                <a:solidFill>
                  <a:srgbClr val="FF0000"/>
                </a:solidFill>
              </a:rPr>
              <a:t>составное </a:t>
            </a:r>
            <a:r>
              <a:rPr lang="ru-RU" dirty="0" smtClean="0"/>
              <a:t>, если оно имеет более двух делителей.</a:t>
            </a:r>
            <a:br>
              <a:rPr lang="ru-RU" dirty="0" smtClean="0"/>
            </a:br>
            <a:r>
              <a:rPr lang="ru-RU" dirty="0" smtClean="0"/>
              <a:t>Примеры:</a:t>
            </a:r>
            <a:br>
              <a:rPr lang="ru-RU" dirty="0" smtClean="0"/>
            </a:br>
            <a:r>
              <a:rPr lang="ru-RU" dirty="0" smtClean="0"/>
              <a:t>а)число 9 имеет три делителя (1, 3 и 9), следовательно, оно </a:t>
            </a:r>
            <a:r>
              <a:rPr lang="ru-RU" dirty="0" smtClean="0">
                <a:solidFill>
                  <a:srgbClr val="FF0000"/>
                </a:solidFill>
              </a:rPr>
              <a:t>составное 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б)число 17 имеет два делителя, значит, оно простое;</a:t>
            </a:r>
            <a:br>
              <a:rPr lang="ru-RU" dirty="0" smtClean="0"/>
            </a:br>
            <a:r>
              <a:rPr lang="ru-RU" dirty="0" smtClean="0"/>
              <a:t>в)число 1 имеет только один делитель — само это число, поэтому оно не является ни </a:t>
            </a:r>
            <a:r>
              <a:rPr lang="ru-RU" dirty="0" smtClean="0">
                <a:solidFill>
                  <a:srgbClr val="FF0000"/>
                </a:solidFill>
              </a:rPr>
              <a:t>составным </a:t>
            </a:r>
            <a:r>
              <a:rPr lang="ru-RU" dirty="0" smtClean="0"/>
              <a:t>,ни простым.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Простое и составное число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Tcy;&amp;acy;&amp;bcy;&amp;lcy;&amp;icy;&amp;tscy;&amp;acy; &amp;pcy;&amp;rcy;&amp;ocy;&amp;scy;&amp;tcy;&amp;ycy;&amp;khcy; &amp;chcy;&amp;icy;&amp;scy;&amp;iecy;&amp;l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14290"/>
            <a:ext cx="4509455" cy="600079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642918"/>
            <a:ext cx="2428892" cy="440120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простых чисел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 доме, в  котором  живёт  Женя, один  подъезд. На каждом этаже по восемь квартир. Женя живёт в квартире 87. На каком этаже живёт Женя.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87:8=10(ост.7) =11 этаж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Ответ: на 11 этаже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 из  ЕГЭ 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Какое наибольшее число одинаковых подарков можно составить из 320 орехов,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240 конфет и 200 пряников? Сколько конфет, орехов и пряников будет в каждом подарке?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r>
              <a:rPr lang="ru-RU" sz="2800" dirty="0" smtClean="0"/>
              <a:t>НОД (320, 240, 200)=40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r>
              <a:rPr lang="ru-RU" sz="2800" dirty="0" smtClean="0"/>
              <a:t>8 орехов, 6 конфет, 5 пряников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Задачи из ЕГЭ 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newsfla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На молочном заводе пакеты молока упаковывают по 12 штук в коробку, причём в каждой коробке все пакеты одинаковые. В партии молока, отправляемой в магазин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”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Уголок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”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,коробок с полуторалитровыми пакетами молока втрое меньше, чем коробок с литровыми пакетами.  Сколько литров молока в  этой партии, если коробок с литровыми пакетами молока 45.</a:t>
            </a:r>
          </a:p>
          <a:p>
            <a:pPr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Решение:</a:t>
            </a:r>
            <a:r>
              <a:rPr lang="ru-RU" sz="1800" dirty="0" smtClean="0"/>
              <a:t>1) 45*12=540(л)-молока в литровых пакетах</a:t>
            </a:r>
          </a:p>
          <a:p>
            <a:pPr>
              <a:buNone/>
            </a:pPr>
            <a:r>
              <a:rPr lang="ru-RU" sz="1800" dirty="0" smtClean="0"/>
              <a:t>2)45:3=15(к)-молока с полуторалитровыми пакетами</a:t>
            </a:r>
          </a:p>
          <a:p>
            <a:pPr>
              <a:buNone/>
            </a:pPr>
            <a:r>
              <a:rPr lang="ru-RU" sz="1800" dirty="0" smtClean="0"/>
              <a:t>3)12*15=180(л)-молока с  полуторалитровыми  пакетами</a:t>
            </a:r>
          </a:p>
          <a:p>
            <a:pPr>
              <a:buNone/>
            </a:pPr>
            <a:r>
              <a:rPr lang="ru-RU" sz="1800" dirty="0" smtClean="0"/>
              <a:t>4)540+180=720(л)-молока всего</a:t>
            </a: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Задача из ГИА.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42919"/>
            <a:ext cx="7772400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Содержание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171448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357422" y="1428736"/>
            <a:ext cx="5591595" cy="42165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Алгоритм Евклида;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Решето Эратосфена;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Числа –близнецы;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Совершенные числа;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Простые и составные числа;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Задачи из ЕГЭ и ГИА;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Вывод.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(Кенгуру-1998). Каков остаток от деления 1997-значного числа 100…00 на 15?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Решение.</a:t>
            </a:r>
            <a:r>
              <a:rPr lang="ru-RU" dirty="0" smtClean="0"/>
              <a:t> Попробуем начать делить число 100…00 на 15. Очевидно, что в результате деления остаток будет равен 10.</a:t>
            </a:r>
          </a:p>
          <a:p>
            <a:r>
              <a:rPr lang="ru-RU" b="1" dirty="0" smtClean="0"/>
              <a:t>Ответ.</a:t>
            </a:r>
            <a:r>
              <a:rPr lang="ru-RU" dirty="0" smtClean="0"/>
              <a:t> 10.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из Кенгуру 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Сырок стоит 7 руб. 10 коп. Какое наибольшее число сырков можно купить на 80 рублей? Ответ:11шт</a:t>
            </a:r>
          </a:p>
          <a:p>
            <a:pPr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Решение:</a:t>
            </a:r>
            <a:r>
              <a:rPr lang="ru-RU" dirty="0" err="1" smtClean="0"/>
              <a:t>Сначала</a:t>
            </a:r>
            <a:r>
              <a:rPr lang="ru-RU" dirty="0" smtClean="0"/>
              <a:t> переведем 7р. 10 к. в рубли- это 7,1 рублей. Чтобы узнать, сколько можно купить на 80 р. нужно: 80 разделить на 7,1 получим , что целых сырков можно купить 11 </a:t>
            </a:r>
            <a:r>
              <a:rPr lang="ru-RU" dirty="0" err="1" smtClean="0"/>
              <a:t>шт</a:t>
            </a:r>
            <a:r>
              <a:rPr lang="ru-RU" dirty="0" smtClean="0"/>
              <a:t> и останется 1,9 рублей сдачи. Ответ: 11.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Задачи из ЕГЭ 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newsfla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772400" cy="182976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Вывод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500306"/>
            <a:ext cx="7772400" cy="119970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b="1" dirty="0" smtClean="0"/>
              <a:t> </a:t>
            </a:r>
            <a:r>
              <a:rPr lang="ru-RU" dirty="0" smtClean="0"/>
              <a:t> </a:t>
            </a:r>
            <a:r>
              <a:rPr lang="ru-RU" sz="7200" dirty="0" smtClean="0"/>
              <a:t>В современном мире вовсю используют признаки делимости! Например, в банковском деле, при денежных расчетах в магазине. При строительстве даже самых примитивных сооружений необходимо  уметь рассчитывать, сколько материала пойдёт на постройку, вычислять расстояния между точками в пространстве и углы между прямыми плоскостями, знать свойства простейших геометрических фигур.</a:t>
            </a:r>
            <a:endParaRPr lang="ru-RU" sz="7200" dirty="0"/>
          </a:p>
        </p:txBody>
      </p:sp>
    </p:spTree>
  </p:cSld>
  <p:clrMapOvr>
    <a:masterClrMapping/>
  </p:clrMapOvr>
  <p:transition>
    <p:newsfla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http://dic.academic.ru/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http://www.omsk.edu.ru/node/2061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http://payment-systems.livejournal.com/4002.html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http://ucheba-legko.ru/lections/viewlection/matematika/6_klass/delimost_chisel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</a:t>
            </a:r>
            <a:r>
              <a:rPr lang="en-US" smtClean="0">
                <a:hlinkClick r:id="rId6"/>
              </a:rPr>
              <a:t>://slovarsbor.ru</a:t>
            </a:r>
            <a:endParaRPr lang="en-US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 ресурсы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Исследовать как признаки делимости помогает развитию вычислительных навыков, помогает в жизни при выполнении расчетов, при решении прикладных заданий.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Цель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В каких сферах деятельности человека используется делимость чисел?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Для чего нужно знать признаки делимости?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Вопросы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3143248"/>
            <a:ext cx="7215238" cy="25853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Развитие торговли и мореплавания требовало умения во</a:t>
            </a:r>
          </a:p>
          <a:p>
            <a:pPr algn="just"/>
            <a:r>
              <a:rPr lang="ru-RU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времени и пространстве: знать сроки смены времён года, </a:t>
            </a:r>
          </a:p>
          <a:p>
            <a:pPr algn="just"/>
            <a:r>
              <a:rPr lang="ru-RU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определять своё местонахождение по карте, измерять расстояния </a:t>
            </a:r>
          </a:p>
          <a:p>
            <a:pPr algn="just"/>
            <a:r>
              <a:rPr lang="ru-RU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и углы находить направление движения. </a:t>
            </a:r>
          </a:p>
          <a:p>
            <a:pPr algn="just"/>
            <a:r>
              <a:rPr lang="ru-RU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Наблюдения за солнцем, луной, звездами и изучение законов </a:t>
            </a:r>
          </a:p>
          <a:p>
            <a:pPr algn="just"/>
            <a:r>
              <a:rPr lang="ru-RU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взаимного расположения в пространстве прямых и плоскостей</a:t>
            </a:r>
          </a:p>
          <a:p>
            <a:pPr algn="just"/>
            <a:r>
              <a:rPr lang="ru-RU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позволили решать эти задачи и дать начало новой науке - астрономии.    </a:t>
            </a:r>
          </a:p>
          <a:p>
            <a:pPr algn="just"/>
            <a:r>
              <a:rPr lang="ru-RU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 </a:t>
            </a:r>
            <a:endParaRPr lang="ru-RU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481329"/>
            <a:ext cx="6000792" cy="3162118"/>
          </a:xfrm>
        </p:spPr>
        <p:txBody>
          <a:bodyPr>
            <a:prstTxWarp prst="textDeflate">
              <a:avLst>
                <a:gd name="adj" fmla="val 5618"/>
              </a:avLst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Евклида алгоритм- способ нахождения наибольшего общего делителя двух целых чисел, двух многочленов или общей меры двух отрезков.</a:t>
            </a:r>
            <a:endParaRPr lang="ru-RU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DoubleWave1">
              <a:avLst/>
            </a:prstTxWarp>
          </a:bodyPr>
          <a:lstStyle/>
          <a:p>
            <a:r>
              <a:rPr lang="ru-RU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Евклида алгоритм.</a:t>
            </a:r>
            <a:endParaRPr lang="ru-RU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12144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57166"/>
            <a:ext cx="6715172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При строительстве даже самых примитивных сооружений необходимо  уметь рассчитывать, сколько материала пойдёт на постройку, вычислять расстояния между точками в пространстве и углы между прямыми плоскостями, знать свойства простейших геометрических фигур. Так, египетские пирамиды, сооруженные за 2-3 тысячи лет до н. э., поражают точность своих метрических соотношений, доказывая, что их строители знали многие геометрические положения и расчёты.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3214686"/>
            <a:ext cx="6715172" cy="31393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Эти практические вопросы привели к созданию теории делимости чисел. Общая теория </a:t>
            </a:r>
            <a:r>
              <a:rPr lang="ru-RU" dirty="0" smtClean="0">
                <a:hlinkClick r:id="rId2" tooltip="Делимость"/>
              </a:rPr>
              <a:t>делимости</a:t>
            </a:r>
            <a:r>
              <a:rPr lang="ru-RU" dirty="0" smtClean="0"/>
              <a:t> появилась в 399 году до н. э. и принадлежит  </a:t>
            </a:r>
            <a:r>
              <a:rPr lang="ru-RU" dirty="0" err="1" smtClean="0"/>
              <a:t>Теэтету</a:t>
            </a:r>
            <a:r>
              <a:rPr lang="ru-RU" dirty="0" smtClean="0"/>
              <a:t>. Евклид посвятил ей книгу VII и часть книги IX «Начал». В основе теории лежит </a:t>
            </a:r>
            <a:r>
              <a:rPr lang="ru-RU" dirty="0" smtClean="0">
                <a:hlinkClick r:id="rId3" tooltip="Алгоритм Евклида"/>
              </a:rPr>
              <a:t>алгоритм Евклида</a:t>
            </a:r>
            <a:r>
              <a:rPr lang="ru-RU" dirty="0" smtClean="0"/>
              <a:t> для </a:t>
            </a:r>
            <a:r>
              <a:rPr lang="ru-RU" dirty="0" err="1" smtClean="0"/>
              <a:t>нахождения</a:t>
            </a:r>
            <a:r>
              <a:rPr lang="ru-RU" dirty="0" err="1" smtClean="0">
                <a:hlinkClick r:id="rId4" tooltip="Наибольший общий делитель"/>
              </a:rPr>
              <a:t>общего</a:t>
            </a:r>
            <a:r>
              <a:rPr lang="ru-RU" dirty="0" smtClean="0">
                <a:hlinkClick r:id="rId4" tooltip="Наибольший общий делитель"/>
              </a:rPr>
              <a:t> наибольшего делителя</a:t>
            </a:r>
            <a:r>
              <a:rPr lang="ru-RU" dirty="0" smtClean="0"/>
              <a:t> двух чисел. Следствием алгоритма является возможность разложения любого числа на простые сомножители, а также единственность такого разложения. Закон однозначности разложения на простые множители является основой арифметики целых чисел. 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000132"/>
            <a:ext cx="4643438" cy="58578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i="1" dirty="0" smtClean="0">
                <a:solidFill>
                  <a:srgbClr val="0070C0"/>
                </a:solidFill>
              </a:rPr>
              <a:t>Евклид , древнегреческий математик, автор первого из дошедших до нас теоретических трактатов по математике.  Достоверным можно считать лишь то, что его научная деятельность протекала в Александрии в 3 веке до н. э. Евклид — первый математик александрийской школы. Его главная работа) содержится в  изложении планиметрии, стереометрии и ряда вопросов теории чисел (см., например, </a:t>
            </a:r>
            <a:r>
              <a:rPr lang="ru-RU" sz="1800" i="1" dirty="0" smtClean="0">
                <a:solidFill>
                  <a:srgbClr val="0070C0"/>
                </a:solidFill>
                <a:hlinkClick r:id="rId2" tooltip="Евклида алгоритм"/>
              </a:rPr>
              <a:t>Евклида алгоритм</a:t>
            </a:r>
            <a:r>
              <a:rPr lang="ru-RU" sz="1800" i="1" dirty="0" smtClean="0">
                <a:solidFill>
                  <a:srgbClr val="0070C0"/>
                </a:solidFill>
              </a:rPr>
              <a:t>).Дошедшие до нас произведения Евклида  собраны в издании дающем их греческие подлинники, латинские переводы и комментарии позднейших авторов.</a:t>
            </a:r>
          </a:p>
          <a:p>
            <a:endParaRPr lang="ru-RU" sz="1800" dirty="0">
              <a:solidFill>
                <a:srgbClr val="0070C0"/>
              </a:solidFill>
            </a:endParaRPr>
          </a:p>
        </p:txBody>
      </p:sp>
      <p:pic>
        <p:nvPicPr>
          <p:cNvPr id="4" name="Содержимое 5" descr="index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785794"/>
            <a:ext cx="2717606" cy="40136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428860" y="214290"/>
            <a:ext cx="2601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Евклид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Описание алгоритма нахождения НОД делением:</a:t>
            </a:r>
          </a:p>
          <a:p>
            <a:pPr marL="514350" indent="-514350"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1)Большее число делим на меньшее.</a:t>
            </a:r>
          </a:p>
          <a:p>
            <a:pPr marL="514350" indent="-514350"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2)Если делится без остатка, то меньшее число и есть НОД (следует выйти из цикла).</a:t>
            </a:r>
          </a:p>
          <a:p>
            <a:pPr marL="514350" indent="-514350"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3)Если есть остаток, то большее число заменяем на остаток от деления.</a:t>
            </a:r>
          </a:p>
          <a:p>
            <a:pPr marL="514350" indent="-514350"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4)Переходим к пункту 1.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Пример:</a:t>
            </a:r>
            <a:endParaRPr lang="ru-RU" sz="2800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  </a:t>
            </a:r>
            <a:r>
              <a:rPr lang="ru-RU" sz="2000" b="1" i="1" dirty="0" smtClean="0">
                <a:solidFill>
                  <a:srgbClr val="002060"/>
                </a:solidFill>
              </a:rPr>
              <a:t>Найти НОД для 30 и 18.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30:18 = 1 (остаток 12)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18:12 = 1 (остаток 6)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12:6 = 2 (остаток 0).</a:t>
            </a:r>
          </a:p>
          <a:p>
            <a:pPr algn="ctr"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 Конец: НОД – это делитель. НОД (30, 18) = 6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868" y="214290"/>
            <a:ext cx="176041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НОД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lvl="0">
              <a:buNone/>
            </a:pPr>
            <a:r>
              <a:rPr lang="ru-RU" dirty="0" smtClean="0"/>
              <a:t>В библиотеку привезли учебники: по математике  24 штуки, по истории 36 и по географии 48. Какое наибольшее количество комплектов можно составить из этих книг так, чтобы в каждом было одинаковое количество книг по математике, истории и географии. По сколько книг будет в каждом комплекте?</a:t>
            </a:r>
          </a:p>
          <a:p>
            <a:pPr>
              <a:buNone/>
            </a:pPr>
            <a:r>
              <a:rPr lang="ru-RU" dirty="0" smtClean="0"/>
              <a:t>Решение: </a:t>
            </a:r>
            <a:r>
              <a:rPr lang="ru-RU" dirty="0" smtClean="0">
                <a:solidFill>
                  <a:srgbClr val="0070C0"/>
                </a:solidFill>
              </a:rPr>
              <a:t>НОД (24, 36, 48)= 12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12 комплектов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По математике 2, по истории 3, по географии 4.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260</TotalTime>
  <Words>898</Words>
  <Application>Microsoft Office PowerPoint</Application>
  <PresentationFormat>Экран (4:3)</PresentationFormat>
  <Paragraphs>119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Делимость чисел в жизни человека</vt:lpstr>
      <vt:lpstr>Содержание</vt:lpstr>
      <vt:lpstr>Цель</vt:lpstr>
      <vt:lpstr>Вопросы</vt:lpstr>
      <vt:lpstr>Евклида алгоритм.</vt:lpstr>
      <vt:lpstr>Слайд 6</vt:lpstr>
      <vt:lpstr>Слайд 7</vt:lpstr>
      <vt:lpstr>Слайд 8</vt:lpstr>
      <vt:lpstr>Задача 1</vt:lpstr>
      <vt:lpstr>Задача 2</vt:lpstr>
      <vt:lpstr>Биография Эратосфена</vt:lpstr>
      <vt:lpstr>Решето Эратосфена</vt:lpstr>
      <vt:lpstr>Числа-близнецы</vt:lpstr>
      <vt:lpstr>Совершенные числа</vt:lpstr>
      <vt:lpstr>Простое и составное число</vt:lpstr>
      <vt:lpstr>Слайд 16</vt:lpstr>
      <vt:lpstr>Задача  из  ЕГЭ </vt:lpstr>
      <vt:lpstr>Задачи из ЕГЭ </vt:lpstr>
      <vt:lpstr>Задача из ГИА.</vt:lpstr>
      <vt:lpstr>Задача из Кенгуру </vt:lpstr>
      <vt:lpstr>Задачи из ЕГЭ </vt:lpstr>
      <vt:lpstr>Вывод </vt:lpstr>
      <vt:lpstr>Интернет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Делимость чисел в жизни человека.</dc:title>
  <cp:lastModifiedBy>Библиотека</cp:lastModifiedBy>
  <cp:revision>37</cp:revision>
  <dcterms:modified xsi:type="dcterms:W3CDTF">2014-03-25T07:05:34Z</dcterms:modified>
</cp:coreProperties>
</file>