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E9345A-13E6-4046-8072-A6324CDBAEBB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639BA9-3448-4ACC-8A11-3D492226C2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 уроку математики в 5 классе </a:t>
            </a:r>
            <a:b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Подготовила и провела учитель 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математики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Цыганок 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Е. В., </a:t>
            </a:r>
          </a:p>
          <a:p>
            <a:pPr algn="ctr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МБОУ «Ивановская средняя общеобразовательная школа»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Verdana" pitchFamily="34" charset="0"/>
              </a:rPr>
              <a:t>Сложение и вычитание десятичных дробей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6" descr="cen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80928"/>
            <a:ext cx="3143250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Прочитайте дроби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90600" lvl="1" indent="-533400" algn="just">
              <a:buNone/>
              <a:defRPr/>
            </a:pPr>
            <a:r>
              <a:rPr lang="ru-RU" sz="3200" dirty="0">
                <a:solidFill>
                  <a:srgbClr val="7030A0"/>
                </a:solidFill>
                <a:latin typeface="Verdana" pitchFamily="34" charset="0"/>
              </a:rPr>
              <a:t>4,5;  0,475;  120,08;   81,792;  9,51.</a:t>
            </a:r>
          </a:p>
          <a:p>
            <a:pPr marL="609600" indent="-609600">
              <a:buNone/>
              <a:defRPr/>
            </a:pPr>
            <a:r>
              <a:rPr lang="ru-RU" sz="2400" dirty="0">
                <a:solidFill>
                  <a:srgbClr val="7030A0"/>
                </a:solidFill>
                <a:latin typeface="Verdana" pitchFamily="34" charset="0"/>
              </a:rPr>
              <a:t>Задания:</a:t>
            </a:r>
          </a:p>
          <a:p>
            <a:pPr marL="609600" indent="-609600">
              <a:buFontTx/>
              <a:buAutoNum type="arabicParenR"/>
              <a:defRPr/>
            </a:pPr>
            <a:r>
              <a:rPr lang="ru-RU" sz="2400" dirty="0">
                <a:solidFill>
                  <a:srgbClr val="7030A0"/>
                </a:solidFill>
                <a:latin typeface="Verdana" pitchFamily="34" charset="0"/>
              </a:rPr>
              <a:t>Что можно выделить у каждой десятичной дроби?</a:t>
            </a:r>
          </a:p>
          <a:p>
            <a:pPr marL="609600" indent="-609600">
              <a:buNone/>
              <a:defRPr/>
            </a:pPr>
            <a:r>
              <a:rPr lang="ru-RU" sz="2400" dirty="0">
                <a:solidFill>
                  <a:srgbClr val="7030A0"/>
                </a:solidFill>
                <a:latin typeface="Verdana" pitchFamily="34" charset="0"/>
              </a:rPr>
              <a:t>     </a:t>
            </a:r>
          </a:p>
          <a:p>
            <a:pPr marL="609600" indent="-609600"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  <a:latin typeface="Verdana" pitchFamily="34" charset="0"/>
              </a:rPr>
              <a:t>Ответ: целую часть, дробную часть.</a:t>
            </a:r>
          </a:p>
          <a:p>
            <a:pPr marL="609600" indent="-609600">
              <a:buNone/>
              <a:defRPr/>
            </a:pPr>
            <a:endParaRPr lang="ru-RU" sz="2400" dirty="0">
              <a:solidFill>
                <a:srgbClr val="7030A0"/>
              </a:solidFill>
              <a:latin typeface="Verdana" pitchFamily="34" charset="0"/>
            </a:endParaRPr>
          </a:p>
          <a:p>
            <a:pPr marL="609600" indent="-609600">
              <a:buNone/>
              <a:defRPr/>
            </a:pPr>
            <a:r>
              <a:rPr lang="ru-RU" sz="2400" dirty="0">
                <a:solidFill>
                  <a:srgbClr val="7030A0"/>
                </a:solidFill>
                <a:latin typeface="Verdana" pitchFamily="34" charset="0"/>
              </a:rPr>
              <a:t>2) Назовите:</a:t>
            </a:r>
          </a:p>
          <a:p>
            <a:pPr marL="609600" indent="-609600">
              <a:buFontTx/>
              <a:buChar char="-"/>
              <a:defRPr/>
            </a:pPr>
            <a:r>
              <a:rPr lang="ru-RU" sz="2400" dirty="0">
                <a:solidFill>
                  <a:srgbClr val="7030A0"/>
                </a:solidFill>
                <a:latin typeface="Verdana" pitchFamily="34" charset="0"/>
              </a:rPr>
              <a:t>целую часть, дробную часть</a:t>
            </a:r>
          </a:p>
          <a:p>
            <a:pPr marL="609600" indent="-609600">
              <a:buFontTx/>
              <a:buChar char="-"/>
              <a:defRPr/>
            </a:pPr>
            <a:r>
              <a:rPr lang="ru-RU" sz="2400" dirty="0">
                <a:solidFill>
                  <a:srgbClr val="7030A0"/>
                </a:solidFill>
                <a:latin typeface="Verdana" pitchFamily="34" charset="0"/>
              </a:rPr>
              <a:t>числа в порядке возрастания, убывания</a:t>
            </a:r>
          </a:p>
          <a:p>
            <a:pPr marL="609600" indent="-609600">
              <a:buNone/>
              <a:defRPr/>
            </a:pPr>
            <a:endParaRPr lang="ru-RU" sz="2400" dirty="0">
              <a:solidFill>
                <a:srgbClr val="7030A0"/>
              </a:solidFill>
              <a:latin typeface="Verdana" pitchFamily="34" charset="0"/>
            </a:endParaRPr>
          </a:p>
          <a:p>
            <a:pPr marL="609600" indent="-609600">
              <a:buNone/>
              <a:defRPr/>
            </a:pPr>
            <a:r>
              <a:rPr lang="ru-RU" sz="2400" dirty="0">
                <a:solidFill>
                  <a:srgbClr val="7030A0"/>
                </a:solidFill>
                <a:latin typeface="Verdana" pitchFamily="34" charset="0"/>
              </a:rPr>
              <a:t>Чтобы выполнить последнее задание, нужно знать…</a:t>
            </a:r>
            <a:r>
              <a:rPr lang="ru-RU" sz="2400" dirty="0">
                <a:solidFill>
                  <a:srgbClr val="7030A0"/>
                </a:solidFill>
              </a:rPr>
              <a:t>  </a:t>
            </a:r>
          </a:p>
          <a:p>
            <a:pPr algn="ctr">
              <a:defRPr/>
            </a:pPr>
            <a:r>
              <a:rPr lang="ru-RU" i="1" dirty="0">
                <a:solidFill>
                  <a:srgbClr val="008A3E"/>
                </a:solidFill>
                <a:latin typeface="Verdana" pitchFamily="34" charset="0"/>
              </a:rPr>
              <a:t>Правила сравнения </a:t>
            </a:r>
            <a:r>
              <a:rPr lang="ru-RU" i="1" dirty="0" smtClean="0">
                <a:solidFill>
                  <a:srgbClr val="008A3E"/>
                </a:solidFill>
                <a:latin typeface="Verdana" pitchFamily="34" charset="0"/>
              </a:rPr>
              <a:t>десятичных </a:t>
            </a:r>
            <a:r>
              <a:rPr lang="ru-RU" i="1" dirty="0">
                <a:solidFill>
                  <a:srgbClr val="008A3E"/>
                </a:solidFill>
                <a:latin typeface="Verdana" pitchFamily="34" charset="0"/>
              </a:rPr>
              <a:t>дробей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B050"/>
                </a:solidFill>
                <a:latin typeface="Verdana" pitchFamily="34" charset="0"/>
              </a:rPr>
              <a:t>Выполнить сложение</a:t>
            </a:r>
            <a:br>
              <a:rPr lang="ru-RU" u="sng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ru-RU" dirty="0" smtClean="0">
                <a:solidFill>
                  <a:srgbClr val="00B050"/>
                </a:solidFill>
                <a:latin typeface="Verdana" pitchFamily="34" charset="0"/>
              </a:rPr>
              <a:t> 8,4 + 0,685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Verdana" pitchFamily="34" charset="0"/>
              </a:rPr>
              <a:t>1. Уравнять количество знаков после запятой</a:t>
            </a:r>
            <a:endParaRPr lang="ru-RU" sz="2000" b="1" i="1" dirty="0" smtClean="0">
              <a:solidFill>
                <a:srgbClr val="7030A0"/>
              </a:solidFill>
              <a:latin typeface="Verdana" pitchFamily="34" charset="0"/>
            </a:endParaRPr>
          </a:p>
          <a:p>
            <a:r>
              <a:rPr lang="ru-RU" sz="2000" i="1" dirty="0" smtClean="0">
                <a:solidFill>
                  <a:srgbClr val="7030A0"/>
                </a:solidFill>
                <a:latin typeface="Verdana" pitchFamily="34" charset="0"/>
              </a:rPr>
              <a:t>2. Записать дроби друг под другом</a:t>
            </a:r>
          </a:p>
          <a:p>
            <a:r>
              <a:rPr lang="ru-RU" sz="2000" i="1" dirty="0" smtClean="0">
                <a:solidFill>
                  <a:srgbClr val="7030A0"/>
                </a:solidFill>
                <a:latin typeface="Verdana" pitchFamily="34" charset="0"/>
              </a:rPr>
              <a:t>3. Выполнить сложение, как сложение натуральных чисел</a:t>
            </a:r>
          </a:p>
          <a:p>
            <a:r>
              <a:rPr lang="ru-RU" sz="2000" i="1" dirty="0" smtClean="0">
                <a:solidFill>
                  <a:srgbClr val="7030A0"/>
                </a:solidFill>
                <a:latin typeface="Verdana" pitchFamily="34" charset="0"/>
              </a:rPr>
              <a:t>4. Поставить запятую в сумме под запятой в слагаемых</a:t>
            </a:r>
          </a:p>
          <a:p>
            <a:r>
              <a:rPr lang="ru-RU" sz="2000" i="1" dirty="0" smtClean="0">
                <a:solidFill>
                  <a:srgbClr val="7030A0"/>
                </a:solidFill>
                <a:latin typeface="Verdana" pitchFamily="34" charset="0"/>
              </a:rPr>
              <a:t>5. Записать ответ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8,400</a:t>
            </a:r>
            <a:r>
              <a:rPr lang="ru-RU" sz="2000" baseline="0" dirty="0" smtClean="0">
                <a:solidFill>
                  <a:srgbClr val="7030A0"/>
                </a:solidFill>
                <a:latin typeface="+mj-lt"/>
              </a:rPr>
              <a:t> + 0,685</a:t>
            </a:r>
          </a:p>
          <a:p>
            <a:pPr algn="ctr"/>
            <a:r>
              <a:rPr lang="ru-RU" sz="2000" dirty="0">
                <a:solidFill>
                  <a:srgbClr val="7030A0"/>
                </a:solidFill>
                <a:latin typeface="+mj-lt"/>
              </a:rPr>
              <a:t>8,400</a:t>
            </a:r>
          </a:p>
          <a:p>
            <a:pPr algn="ctr">
              <a:buNone/>
            </a:pPr>
            <a:r>
              <a:rPr lang="ru-RU" sz="2000" dirty="0">
                <a:solidFill>
                  <a:srgbClr val="7030A0"/>
                </a:solidFill>
                <a:latin typeface="+mj-lt"/>
              </a:rPr>
              <a:t>  + </a:t>
            </a:r>
            <a:r>
              <a:rPr lang="ru-RU" sz="2000" u="sng" dirty="0" smtClean="0">
                <a:solidFill>
                  <a:srgbClr val="7030A0"/>
                </a:solidFill>
                <a:latin typeface="+mj-lt"/>
              </a:rPr>
              <a:t>0,685</a:t>
            </a:r>
            <a:endParaRPr lang="ru-RU" sz="2000" dirty="0">
              <a:solidFill>
                <a:srgbClr val="7030A0"/>
              </a:solidFill>
              <a:latin typeface="+mj-lt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                           8,400</a:t>
            </a:r>
            <a:endParaRPr lang="ru-RU" sz="2000" dirty="0">
              <a:solidFill>
                <a:srgbClr val="7030A0"/>
              </a:solidFill>
              <a:latin typeface="+mj-lt"/>
            </a:endParaRPr>
          </a:p>
          <a:p>
            <a:pPr algn="ctr">
              <a:buNone/>
            </a:pPr>
            <a:r>
              <a:rPr lang="ru-RU" sz="2000" dirty="0">
                <a:solidFill>
                  <a:srgbClr val="7030A0"/>
                </a:solidFill>
                <a:latin typeface="+mj-lt"/>
              </a:rPr>
              <a:t>  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                       + </a:t>
            </a:r>
            <a:r>
              <a:rPr lang="ru-RU" sz="2000" u="sng" dirty="0">
                <a:solidFill>
                  <a:srgbClr val="7030A0"/>
                </a:solidFill>
                <a:latin typeface="+mj-lt"/>
              </a:rPr>
              <a:t>0,685</a:t>
            </a:r>
            <a:endParaRPr lang="ru-RU" sz="2000" dirty="0">
              <a:solidFill>
                <a:srgbClr val="7030A0"/>
              </a:solidFill>
              <a:latin typeface="+mj-lt"/>
            </a:endParaRPr>
          </a:p>
          <a:p>
            <a:pPr algn="ctr">
              <a:buNone/>
            </a:pPr>
            <a:r>
              <a:rPr lang="ru-RU" sz="20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                        </a:t>
            </a:r>
            <a:r>
              <a:rPr lang="ru-RU" sz="2000" dirty="0">
                <a:solidFill>
                  <a:srgbClr val="7030A0"/>
                </a:solidFill>
                <a:latin typeface="+mj-lt"/>
              </a:rPr>
              <a:t>9 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085</a:t>
            </a:r>
          </a:p>
          <a:p>
            <a:pPr algn="ctr"/>
            <a:r>
              <a:rPr lang="ru-RU" sz="2000" dirty="0">
                <a:solidFill>
                  <a:srgbClr val="7030A0"/>
                </a:solidFill>
                <a:latin typeface="+mj-lt"/>
              </a:rPr>
              <a:t>8,400</a:t>
            </a:r>
          </a:p>
          <a:p>
            <a:pPr algn="ctr">
              <a:buNone/>
            </a:pPr>
            <a:r>
              <a:rPr lang="ru-RU" sz="2000" dirty="0">
                <a:solidFill>
                  <a:srgbClr val="7030A0"/>
                </a:solidFill>
                <a:latin typeface="+mj-lt"/>
              </a:rPr>
              <a:t>  + </a:t>
            </a:r>
            <a:r>
              <a:rPr lang="ru-RU" sz="2000" u="sng" dirty="0">
                <a:solidFill>
                  <a:srgbClr val="7030A0"/>
                </a:solidFill>
                <a:latin typeface="+mj-lt"/>
              </a:rPr>
              <a:t>0,685</a:t>
            </a:r>
            <a:endParaRPr lang="ru-RU" sz="2000" dirty="0">
              <a:solidFill>
                <a:srgbClr val="7030A0"/>
              </a:solidFill>
              <a:latin typeface="+mj-lt"/>
            </a:endParaRPr>
          </a:p>
          <a:p>
            <a:pPr algn="ctr">
              <a:buNone/>
            </a:pPr>
            <a:r>
              <a:rPr lang="ru-RU" sz="2000" dirty="0">
                <a:solidFill>
                  <a:srgbClr val="7030A0"/>
                </a:solidFill>
                <a:latin typeface="+mj-lt"/>
              </a:rPr>
              <a:t>     9,085 </a:t>
            </a:r>
            <a:endParaRPr lang="ru-RU" sz="2000" dirty="0" smtClean="0">
              <a:solidFill>
                <a:srgbClr val="7030A0"/>
              </a:solidFill>
              <a:latin typeface="+mj-lt"/>
            </a:endParaRPr>
          </a:p>
          <a:p>
            <a:pPr algn="ctr">
              <a:buNone/>
            </a:pPr>
            <a:r>
              <a:rPr lang="ru-RU" sz="2000" dirty="0">
                <a:solidFill>
                  <a:srgbClr val="7030A0"/>
                </a:solidFill>
                <a:latin typeface="+mj-lt"/>
              </a:rPr>
              <a:t>8,4 + 0,685 = 9, 085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B050"/>
                </a:solidFill>
                <a:latin typeface="Verdana" pitchFamily="34" charset="0"/>
              </a:rPr>
              <a:t>Выполнить вычитание</a:t>
            </a:r>
            <a:r>
              <a:rPr lang="ru-RU" dirty="0" smtClean="0">
                <a:solidFill>
                  <a:srgbClr val="00B050"/>
                </a:solidFill>
                <a:latin typeface="Verdana" pitchFamily="34" charset="0"/>
              </a:rPr>
              <a:t> </a:t>
            </a:r>
            <a:br>
              <a:rPr lang="ru-RU" dirty="0" smtClean="0">
                <a:solidFill>
                  <a:srgbClr val="00B050"/>
                </a:solidFill>
                <a:latin typeface="Verdana" pitchFamily="34" charset="0"/>
              </a:rPr>
            </a:br>
            <a:r>
              <a:rPr lang="ru-RU" dirty="0" smtClean="0">
                <a:solidFill>
                  <a:srgbClr val="00B050"/>
                </a:solidFill>
                <a:latin typeface="Verdana" pitchFamily="34" charset="0"/>
              </a:rPr>
              <a:t>8, 1 – 5,46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Verdana" pitchFamily="34" charset="0"/>
              </a:rPr>
              <a:t>1.Уравнять количество знаков после запятой</a:t>
            </a:r>
          </a:p>
          <a:p>
            <a:r>
              <a:rPr lang="ru-RU" i="1" dirty="0" smtClean="0">
                <a:solidFill>
                  <a:srgbClr val="7030A0"/>
                </a:solidFill>
                <a:latin typeface="Verdana" pitchFamily="34" charset="0"/>
              </a:rPr>
              <a:t>2. Записать дроби друг под другом так, чтобы запятая была под запятой</a:t>
            </a:r>
          </a:p>
          <a:p>
            <a:r>
              <a:rPr lang="ru-RU" i="1" dirty="0" smtClean="0">
                <a:solidFill>
                  <a:srgbClr val="7030A0"/>
                </a:solidFill>
                <a:latin typeface="Verdana" pitchFamily="34" charset="0"/>
              </a:rPr>
              <a:t>3. Выполнить вычитание, как вычитание натуральных чисел</a:t>
            </a:r>
          </a:p>
          <a:p>
            <a:r>
              <a:rPr lang="ru-RU" i="1" dirty="0" smtClean="0">
                <a:solidFill>
                  <a:srgbClr val="7030A0"/>
                </a:solidFill>
                <a:latin typeface="Verdana" pitchFamily="34" charset="0"/>
              </a:rPr>
              <a:t>4. Поставить в </a:t>
            </a:r>
            <a:r>
              <a:rPr lang="ru-RU" i="1" u="sng" dirty="0" smtClean="0">
                <a:solidFill>
                  <a:srgbClr val="7030A0"/>
                </a:solidFill>
                <a:latin typeface="Verdana" pitchFamily="34" charset="0"/>
              </a:rPr>
              <a:t>разности</a:t>
            </a:r>
            <a:r>
              <a:rPr lang="ru-RU" i="1" dirty="0" smtClean="0">
                <a:solidFill>
                  <a:srgbClr val="7030A0"/>
                </a:solidFill>
                <a:latin typeface="Verdana" pitchFamily="34" charset="0"/>
              </a:rPr>
              <a:t> запятую под запятыми в </a:t>
            </a:r>
            <a:r>
              <a:rPr lang="ru-RU" i="1" u="sng" dirty="0" smtClean="0">
                <a:solidFill>
                  <a:srgbClr val="7030A0"/>
                </a:solidFill>
                <a:latin typeface="Verdana" pitchFamily="34" charset="0"/>
              </a:rPr>
              <a:t>уменьшаемом и вычитаемом</a:t>
            </a:r>
            <a:endParaRPr lang="ru-RU" i="1" dirty="0" smtClean="0">
              <a:solidFill>
                <a:srgbClr val="7030A0"/>
              </a:solidFill>
              <a:latin typeface="Verdana" pitchFamily="34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Verdana" pitchFamily="34" charset="0"/>
              </a:rPr>
              <a:t>5. Записать ответ</a:t>
            </a:r>
          </a:p>
          <a:p>
            <a:endParaRPr lang="ru-RU" i="1" dirty="0" smtClean="0">
              <a:solidFill>
                <a:srgbClr val="7030A0"/>
              </a:solidFill>
              <a:latin typeface="Verdana" pitchFamily="34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8,10 – 5,46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8,10 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                  - 5,46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               8,10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             - </a:t>
            </a:r>
            <a:r>
              <a:rPr lang="ru-RU" sz="2000" u="sng" dirty="0" smtClean="0">
                <a:solidFill>
                  <a:srgbClr val="7030A0"/>
                </a:solidFill>
                <a:latin typeface="Verdana" pitchFamily="34" charset="0"/>
              </a:rPr>
              <a:t>5,46  </a:t>
            </a:r>
            <a:endParaRPr lang="ru-RU" sz="2000" dirty="0" smtClean="0">
              <a:solidFill>
                <a:srgbClr val="7030A0"/>
              </a:solidFill>
              <a:latin typeface="Verdana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               2 64 </a:t>
            </a:r>
            <a:r>
              <a:rPr lang="ru-RU" sz="2000" u="sng" dirty="0" smtClean="0">
                <a:solidFill>
                  <a:srgbClr val="7030A0"/>
                </a:solidFill>
                <a:latin typeface="Verdana" pitchFamily="34" charset="0"/>
              </a:rPr>
              <a:t>   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8,10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                  - </a:t>
            </a:r>
            <a:r>
              <a:rPr lang="ru-RU" sz="2000" u="sng" dirty="0" smtClean="0">
                <a:solidFill>
                  <a:srgbClr val="7030A0"/>
                </a:solidFill>
                <a:latin typeface="Verdana" pitchFamily="34" charset="0"/>
              </a:rPr>
              <a:t>5,46  </a:t>
            </a:r>
            <a:endParaRPr lang="ru-RU" sz="2000" dirty="0" smtClean="0">
              <a:solidFill>
                <a:srgbClr val="7030A0"/>
              </a:solidFill>
              <a:latin typeface="Verdana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                    2,64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  <a:latin typeface="Verdana" pitchFamily="34" charset="0"/>
              </a:rPr>
              <a:t>8,1 – 5,46 = 2,64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ru-RU" sz="3600" u="sng" dirty="0" smtClean="0">
                <a:solidFill>
                  <a:srgbClr val="00B050"/>
                </a:solidFill>
                <a:latin typeface="Verdana" pitchFamily="34" charset="0"/>
              </a:rPr>
              <a:t>Физкультминутка</a:t>
            </a:r>
          </a:p>
        </p:txBody>
      </p:sp>
      <p:pic>
        <p:nvPicPr>
          <p:cNvPr id="4" name="Picture 4" descr="CRCTR04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0688" y="1643063"/>
            <a:ext cx="3228975" cy="4097337"/>
          </a:xfrm>
          <a:noFill/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500" y="1143000"/>
            <a:ext cx="5000625" cy="39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i="1" dirty="0">
                <a:solidFill>
                  <a:srgbClr val="7030A0"/>
                </a:solidFill>
              </a:rPr>
              <a:t>Буратино потянулся.</a:t>
            </a:r>
            <a:endParaRPr lang="ru-RU" sz="28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800" i="1" dirty="0">
                <a:solidFill>
                  <a:srgbClr val="7030A0"/>
                </a:solidFill>
              </a:rPr>
              <a:t>Раз - нагнулся, два - нагнулся.</a:t>
            </a:r>
            <a:endParaRPr lang="ru-RU" sz="28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800" i="1" dirty="0">
                <a:solidFill>
                  <a:srgbClr val="7030A0"/>
                </a:solidFill>
              </a:rPr>
              <a:t>Руки в стороны развёл,</a:t>
            </a:r>
            <a:endParaRPr lang="ru-RU" sz="28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800" i="1" dirty="0">
                <a:solidFill>
                  <a:srgbClr val="7030A0"/>
                </a:solidFill>
              </a:rPr>
              <a:t>Ключик видно не нашёл.</a:t>
            </a:r>
            <a:endParaRPr lang="ru-RU" sz="28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800" i="1" dirty="0">
                <a:solidFill>
                  <a:srgbClr val="7030A0"/>
                </a:solidFill>
              </a:rPr>
              <a:t>Чтобы ключик  нам достать,</a:t>
            </a:r>
            <a:endParaRPr lang="ru-RU" sz="2800" dirty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800" i="1" dirty="0">
                <a:solidFill>
                  <a:srgbClr val="7030A0"/>
                </a:solidFill>
              </a:rPr>
              <a:t>На носочки надо встать.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0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80928"/>
            <a:ext cx="396044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836712"/>
            <a:ext cx="38100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5782707"/>
            <a:ext cx="3457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№ 1219, стр. 193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258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К уроку математики в 5 классе  </vt:lpstr>
      <vt:lpstr>Сложение и вычитание десятичных дробей</vt:lpstr>
      <vt:lpstr>Прочитайте дроби</vt:lpstr>
      <vt:lpstr>Выполнить сложение  8,4 + 0,685</vt:lpstr>
      <vt:lpstr>Выполнить вычитание  8, 1 – 5,46</vt:lpstr>
      <vt:lpstr>Физкультминутка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десятичных дробей</dc:title>
  <dc:creator>Елена</dc:creator>
  <cp:lastModifiedBy>Елена</cp:lastModifiedBy>
  <cp:revision>12</cp:revision>
  <dcterms:created xsi:type="dcterms:W3CDTF">2013-02-19T15:18:14Z</dcterms:created>
  <dcterms:modified xsi:type="dcterms:W3CDTF">2014-02-27T15:38:36Z</dcterms:modified>
</cp:coreProperties>
</file>