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11" r:id="rId4"/>
    <p:sldId id="307" r:id="rId5"/>
    <p:sldId id="309" r:id="rId6"/>
    <p:sldId id="308" r:id="rId7"/>
    <p:sldId id="310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49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57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80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03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1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0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55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4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0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1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14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C106-3656-4CE1-91B1-15968BA786AB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4330-2D71-4C93-B351-5433FA25FF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0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332657"/>
            <a:ext cx="9180512" cy="2808312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Грибы</a:t>
            </a:r>
            <a:br>
              <a:rPr lang="ru-RU" sz="8000" dirty="0" smtClean="0"/>
            </a:br>
            <a:r>
              <a:rPr lang="ru-RU" sz="6700" dirty="0" smtClean="0"/>
              <a:t>съедобные</a:t>
            </a:r>
            <a:r>
              <a:rPr lang="ru-RU" sz="6700" dirty="0"/>
              <a:t> </a:t>
            </a:r>
            <a:r>
              <a:rPr lang="ru-RU" sz="6700" dirty="0" smtClean="0"/>
              <a:t>и несъедобные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9144000" cy="720080"/>
          </a:xfrm>
        </p:spPr>
        <p:txBody>
          <a:bodyPr>
            <a:normAutofit fontScale="25000" lnSpcReduction="20000"/>
          </a:bodyPr>
          <a:lstStyle/>
          <a:p>
            <a:r>
              <a:rPr lang="ru-RU" sz="16000" dirty="0" smtClean="0">
                <a:solidFill>
                  <a:schemeClr val="tx1"/>
                </a:solidFill>
              </a:rPr>
              <a:t>Иванова Е.М. учитель начальных классов</a:t>
            </a:r>
            <a:r>
              <a:rPr lang="ru-RU" sz="5600" dirty="0" smtClean="0"/>
              <a:t>.</a:t>
            </a:r>
            <a:endParaRPr lang="ru-RU" sz="5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509" b="94737" l="4977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0808" y="2996952"/>
            <a:ext cx="2520280" cy="27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1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10347 C 0.00382 0.10417 0.0073 0.10463 0.01112 0.10463 C 0.01684 0.10555 0.01494 0.10856 0.01893 0.11111 C 0.02014 0.11273 0.02483 0.11597 0.02761 0.11713 C 0.02969 0.12037 0.03351 0.12338 0.0375 0.12616 C 0.03907 0.1287 0.0408 0.13079 0.04497 0.13264 C 0.04757 0.13634 0.04601 0.13495 0.04931 0.13727 C 0.05209 0.14143 0.05816 0.14444 0.06372 0.14768 C 0.06528 0.14884 0.06667 0.14977 0.06806 0.15092 C 0.06875 0.15139 0.07032 0.15231 0.07032 0.15231 C 0.07153 0.15463 0.07865 0.15787 0.08334 0.15949 C 0.08629 0.16157 0.09184 0.16204 0.09636 0.16342 C 0.1033 0.16528 0.10973 0.16667 0.11737 0.16736 C 0.13507 0.16713 0.13455 0.16759 0.14584 0.16597 C 0.14879 0.16227 0.14462 0.16667 0.15 0.16296 C 0.15209 0.1618 0.15226 0.15972 0.15348 0.15833 C 0.15556 0.15278 0.15434 0.14745 0.15 0.14236 C 0.14948 0.13958 0.14862 0.13773 0.14584 0.13518 C 0.14306 0.12963 0.14289 0.1243 0.1415 0.11875 C 0.14098 0.11643 0.13837 0.11435 0.13716 0.11204 C 0.13264 0.1037 0.12587 0.09514 0.11962 0.08704 C 0.11823 0.08194 0.11823 0.07407 0.1283 0.07083 C 0.13091 0.06736 0.12726 0.07129 0.13282 0.06829 C 0.13594 0.06667 0.1375 0.06412 0.1415 0.06273 C 0.14653 0.06088 0.14879 0.06088 0.15434 0.05972 C 0.1599 0.06134 0.15712 0.06018 0.16216 0.06389 L 0.16216 0.06389 C 0.16528 0.06528 0.1691 0.06643 0.17205 0.06782 C 0.17466 0.06944 0.1757 0.07037 0.17969 0.07153 C 0.18247 0.07338 0.1849 0.07523 0.1882 0.07708 C 0.19237 0.08379 0.1882 0.09004 0.1849 0.09653 C 0.18316 0.10879 0.179 0.13032 0.19827 0.1419 C 0.19966 0.14421 0.20244 0.14537 0.20695 0.14676 C 0.21216 0.15046 0.20921 0.1493 0.21476 0.15092 C 0.21632 0.15301 0.2198 0.15463 0.22466 0.15532 C 0.22726 0.15717 0.229 0.15717 0.23334 0.15787 C 0.24375 0.16088 0.25886 0.15879 0.26928 0.15648 C 0.27275 0.15486 0.275 0.15417 0.27935 0.15324 C 0.28316 0.15069 0.28455 0.14815 0.2882 0.14583 C 0.28959 0.14329 0.29132 0.14074 0.29254 0.13819 C 0.29185 0.13472 0.29219 0.13125 0.2915 0.12778 C 0.29098 0.12616 0.28924 0.12315 0.28924 0.12338 C 0.28612 0.11111 0.28959 0.09722 0.27709 0.08588 C 0.2757 0.08241 0.27362 0.07963 0.27032 0.07639 C 0.2691 0.07361 0.26737 0.07083 0.26598 0.06782 C 0.2665 0.06528 0.26685 0.06296 0.26737 0.06042 C 0.26841 0.05671 0.27796 0.05046 0.28473 0.04838 C 0.2915 0.04352 0.31007 0.03935 0.32223 0.03773 C 0.33646 0.03842 0.33698 0.03912 0.34601 0.04329 C 0.34931 0.04467 0.35591 0.04676 0.35591 0.04676 C 0.3599 0.04954 0.36528 0.05139 0.36997 0.05393 C 0.37205 0.05463 0.37518 0.05717 0.37674 0.05833 C 0.37778 0.05879 0.37917 0.05972 0.37917 0.05995 C 0.38004 0.06227 0.38143 0.06458 0.38351 0.0669 C 0.38386 0.06829 0.38386 0.06967 0.38438 0.07083 C 0.3849 0.07199 0.38664 0.07454 0.38664 0.07454 C 0.3882 0.08241 0.38803 0.09028 0.38994 0.09815 C 0.39132 0.10347 0.39393 0.10833 0.39636 0.11366 C 0.39914 0.11967 0.40174 0.12639 0.40851 0.13171 C 0.41511 0.1368 0.41928 0.14236 0.42935 0.14629 C 0.44532 0.15254 0.47171 0.15741 0.49185 0.15995 C 0.50782 0.1618 0.51841 0.16296 0.53577 0.16342 C 0.53994 0.16412 0.54445 0.16435 0.54862 0.16504 C 0.55816 0.16782 0.57101 0.16875 0.5816 0.1706 C 0.59931 0.17014 0.60487 0.16991 0.6191 0.16852 C 0.62205 0.16713 0.62518 0.16667 0.62882 0.16551 C 0.63664 0.16227 0.64341 0.15903 0.64636 0.1544 C 0.64532 0.1419 0.64202 0.125 0.62657 0.11412 C 0.62622 0.11366 0.62605 0.11319 0.62553 0.11273 C 0.625 0.11204 0.62379 0.11157 0.62327 0.11111 C 0.62049 0.10764 0.61841 0.10393 0.61563 0.10046 C 0.61146 0.0956 0.60955 0.09004 0.60695 0.08495 C 0.60799 0.07963 0.60938 0.07407 0.6191 0.07037 C 0.62119 0.06967 0.62414 0.06944 0.62657 0.06898 C 0.629 0.06829 0.63334 0.0669 0.63334 0.0669 C 0.64497 0.06736 0.65487 0.06852 0.66615 0.06944 C 0.6731 0.0706 0.67639 0.07199 0.68247 0.07384 C 0.68889 0.07824 0.68039 0.07315 0.68803 0.07592 C 0.68907 0.07616 0.68924 0.07708 0.69028 0.07731 C 0.6948 0.07963 0.7 0.08125 0.70452 0.08356 C 0.70643 0.08565 0.70869 0.08842 0.71198 0.09004 C 0.71476 0.09467 0.71962 0.09838 0.72396 0.10254 C 0.72587 0.10417 0.72622 0.10555 0.72848 0.10717 C 0.72865 0.10787 0.72865 0.10879 0.72969 0.10972 C 0.73056 0.11065 0.73403 0.11273 0.73403 0.11273 C 0.73716 0.11805 0.74601 0.12315 0.75157 0.12824 C 0.75348 0.13217 0.75087 0.12847 0.75573 0.13171 C 0.76563 0.13773 0.77153 0.14444 0.78872 0.14676 C 0.79532 0.14861 0.80521 0.14954 0.81285 0.15023 C 0.81511 0.15046 0.81719 0.15069 0.81945 0.15092 C 0.82275 0.15116 0.82935 0.15185 0.82935 0.15185 C 0.84792 0.15162 0.8665 0.15185 0.88507 0.15139 C 0.90053 0.15092 0.91476 0.14629 0.929 0.14444 C 0.93421 0.14282 0.93941 0.14167 0.94549 0.14074 C 0.95591 0.13773 0.96615 0.13472 0.97518 0.13079 C 0.979 0.12893 0.98473 0.12754 0.9882 0.12523 C 0.99254 0.12222 0.99549 0.11944 1.00018 0.11667 C 1.0033 0.11458 1.0033 0.11227 1.00678 0.11018 C 1.00712 0.10949 1.0073 0.10879 1.00799 0.1081 C 1.00851 0.10764 1.00973 0.10717 1.01007 0.10648 C 1.01528 0.10023 1.01945 0.09352 1.02431 0.08704 C 1.02709 0.07731 1.02691 0.06759 1.02761 0.05787 C 1.02691 0.04467 1.02726 0.03194 1.02223 0.01921 C 1.02171 0.0162 1.02257 0.01296 1.02101 0.00995 C 1.02084 0.00972 1.01789 0.01042 1.01789 0.01065 " pathEditMode="relative" rAng="0" ptsTypes="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72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nyy_portret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4067944" cy="286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1201062" y="3025439"/>
            <a:ext cx="160922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подосиновик</a:t>
            </a:r>
            <a:endParaRPr lang="ru-RU" sz="2000" dirty="0"/>
          </a:p>
        </p:txBody>
      </p:sp>
      <p:pic>
        <p:nvPicPr>
          <p:cNvPr id="5" name="Рисунок 4" descr="Lozhnyie-gribyi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3933056"/>
            <a:ext cx="4283968" cy="2802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56176" y="6093296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лисички</a:t>
            </a:r>
            <a:endParaRPr lang="ru-RU" dirty="0"/>
          </a:p>
        </p:txBody>
      </p:sp>
      <p:pic>
        <p:nvPicPr>
          <p:cNvPr id="7" name="Рисунок 6" descr="griby1"/>
          <p:cNvPicPr>
            <a:picLocks noGrp="1" noChangeAspect="1"/>
          </p:cNvPicPr>
          <p:nvPr isPhoto="1"/>
        </p:nvPicPr>
        <p:blipFill>
          <a:blip r:embed="rId5" cstate="screen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60032" y="620688"/>
            <a:ext cx="403244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76256" y="2420888"/>
            <a:ext cx="10166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боровик</a:t>
            </a:r>
            <a:endParaRPr lang="ru-RU" dirty="0"/>
          </a:p>
        </p:txBody>
      </p:sp>
      <p:pic>
        <p:nvPicPr>
          <p:cNvPr id="9" name="Рисунок 8" descr="Грибы_036_650"/>
          <p:cNvPicPr>
            <a:picLocks noGrp="1" noChangeAspect="1"/>
          </p:cNvPicPr>
          <p:nvPr isPhoto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89040"/>
            <a:ext cx="393826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87624" y="5949280"/>
            <a:ext cx="7920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опята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0"/>
            <a:ext cx="732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СЪЕДОБНЫЕ ГРИБЫ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002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Несъедобные грибы</a:t>
            </a:r>
            <a:endParaRPr lang="ru-RU" sz="7200" dirty="0"/>
          </a:p>
        </p:txBody>
      </p:sp>
      <p:pic>
        <p:nvPicPr>
          <p:cNvPr id="4" name="Содержимое 5" descr="0_6fa55_48db571f_L"/>
          <p:cNvPicPr>
            <a:picLocks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192"/>
          <a:stretch>
            <a:fillRect/>
          </a:stretch>
        </p:blipFill>
        <p:spPr>
          <a:xfrm>
            <a:off x="95827" y="1268760"/>
            <a:ext cx="303601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282227225_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7904" y="4293096"/>
            <a:ext cx="266429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21088"/>
            <a:ext cx="3299859" cy="247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0018-039-Strochki"/>
          <p:cNvPicPr>
            <a:picLocks noGrp="1" noChangeAspect="1"/>
          </p:cNvPicPr>
          <p:nvPr isPhoto="1"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12776"/>
            <a:ext cx="333449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4593"/>
          <p:cNvPicPr>
            <a:picLocks noGrp="1" noChangeAspect="1"/>
          </p:cNvPicPr>
          <p:nvPr isPhoto="1"/>
        </p:nvPicPr>
        <p:blipFill>
          <a:blip r:embed="rId7" cstate="screen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986" y="4365104"/>
            <a:ext cx="2643014" cy="234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sarreg.ru/uploads/posts/2011-07/1310122950_griby.jpg"/>
          <p:cNvPicPr>
            <a:picLocks noChangeAspect="1" noChangeArrowheads="1"/>
          </p:cNvPicPr>
          <p:nvPr/>
        </p:nvPicPr>
        <p:blipFill>
          <a:blip r:embed="rId8" cstate="screen"/>
          <a:srcRect b="-171"/>
          <a:stretch>
            <a:fillRect/>
          </a:stretch>
        </p:blipFill>
        <p:spPr bwMode="auto">
          <a:xfrm>
            <a:off x="3347864" y="1268760"/>
            <a:ext cx="208823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06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"/>
            <a:ext cx="3563888" cy="652534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Весело на сердце,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И уходит грусть,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Когда в твою корзинку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Попался первый... (груздь.)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2. Возле леса на опушке,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Украшая темный бор,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Вырос пестрый, как Петрушка,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Ядовитый... (мухомор).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3. Я в красной шапочке расту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Среди корней осиновых,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Меня узнаешь за версту,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Зовусь я... (подосиновик).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4. Царь грибов живет в дубраве.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Для жаркого нужен маме. (Боровик, белый.)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5. Вот где спряталась, подружка.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Под листком сидит... (волнушка).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6. У березок, посмотри: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Здесь один, тут целых три! (Подберезовик.)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7. В лесу, на радость людям,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Средь молодых сосенок,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В блестящей темной шляпке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Растет грибок... (масленок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).</a:t>
            </a:r>
          </a:p>
        </p:txBody>
      </p:sp>
      <p:pic>
        <p:nvPicPr>
          <p:cNvPr id="4" name="Picture 2" descr="http://kladraz.ru/images/ris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80728"/>
            <a:ext cx="5715000" cy="2409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18864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КРОССВОРД  «ГРИБЫ»</a:t>
            </a:r>
            <a:endParaRPr lang="ru-RU" sz="3200" b="1" dirty="0"/>
          </a:p>
        </p:txBody>
      </p:sp>
      <p:pic>
        <p:nvPicPr>
          <p:cNvPr id="6" name="Picture 2" descr="http://www.proza.ru/pics/2011/06/30/78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3861048"/>
            <a:ext cx="40290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9698" name="Picture 2" descr="рис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699792" cy="28347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15617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Существует целая наука о грибах, посвященная их изучению.</a:t>
            </a:r>
          </a:p>
          <a:p>
            <a:r>
              <a:rPr lang="ru-RU" dirty="0" smtClean="0"/>
              <a:t>«Микология» – «</a:t>
            </a:r>
            <a:r>
              <a:rPr lang="ru-RU" dirty="0" err="1" smtClean="0"/>
              <a:t>микос</a:t>
            </a:r>
            <a:r>
              <a:rPr lang="ru-RU" dirty="0" smtClean="0"/>
              <a:t>» – гриб, «логос» – наука.</a:t>
            </a:r>
          </a:p>
          <a:p>
            <a:r>
              <a:rPr lang="ru-RU" dirty="0" smtClean="0"/>
              <a:t>– А как вы думаете, грибы – это растения?</a:t>
            </a:r>
          </a:p>
          <a:p>
            <a:r>
              <a:rPr lang="ru-RU" dirty="0" smtClean="0"/>
              <a:t>– Обозначьте части гриба.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6156176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Что вы заметили у грибов?  (</a:t>
            </a:r>
            <a:r>
              <a:rPr lang="ru-RU" i="1" dirty="0" smtClean="0"/>
              <a:t>У нет таких частей как у растений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– Совершенно верно. Грибы – это особое царство живой природы, которое не относится ни к миру растений, ни к миру животных.</a:t>
            </a:r>
            <a:endParaRPr lang="ru-RU" dirty="0"/>
          </a:p>
        </p:txBody>
      </p:sp>
      <p:pic>
        <p:nvPicPr>
          <p:cNvPr id="6" name="Picture 2" descr="http://4.bp.blogspot.com/_XuTQI-8Rm2M/S_pUz7JAPkI/AAAAAAAACDE/I4HMDdsbpTY/s1600/%D0%9E%D1%82%D0%B3%D0%B0%D0%B4%D0%B0%D0%B9-%D1%87%D1%82%D0%BE-%D1%8D%D1%82%D0%B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825552"/>
            <a:ext cx="3024336" cy="4032448"/>
          </a:xfrm>
          <a:prstGeom prst="rect">
            <a:avLst/>
          </a:prstGeom>
          <a:noFill/>
        </p:spPr>
      </p:pic>
      <p:pic>
        <p:nvPicPr>
          <p:cNvPr id="29700" name="Picture 4" descr="http://www.zagony.ru/admin_new/foto/2009-11-19/1258631599/zagadka_dnja_2_foto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96952"/>
            <a:ext cx="4953602" cy="3384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6453336"/>
            <a:ext cx="21064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1.live4fun.ru/small_pictures/img_4528859_128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6832" cy="18301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2564905"/>
            <a:ext cx="482453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Заповедь должна быть одна –</a:t>
            </a:r>
          </a:p>
          <a:p>
            <a:r>
              <a:rPr lang="ru-RU" sz="2400" b="1" dirty="0" smtClean="0"/>
              <a:t> все живое имеет право на жизнь.</a:t>
            </a:r>
          </a:p>
          <a:p>
            <a:r>
              <a:rPr lang="ru-RU" sz="2400" b="1" dirty="0" smtClean="0"/>
              <a:t> Любуйся их красотой!</a:t>
            </a:r>
            <a:endParaRPr lang="ru-RU" sz="2400" dirty="0"/>
          </a:p>
        </p:txBody>
      </p:sp>
      <p:pic>
        <p:nvPicPr>
          <p:cNvPr id="30724" name="Picture 4" descr="http://doseng.org/uploads/posts/2012-11/thumbs/1353610655_these_funny_animals_1088_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76872"/>
            <a:ext cx="2915816" cy="1959379"/>
          </a:xfrm>
          <a:prstGeom prst="rect">
            <a:avLst/>
          </a:prstGeom>
          <a:noFill/>
        </p:spPr>
      </p:pic>
      <p:pic>
        <p:nvPicPr>
          <p:cNvPr id="30726" name="Picture 6" descr="http://img.nnov.org/data/myupload/friends/45/54/9_1218745568_kak-medvezhonok-griby-kush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61656"/>
            <a:ext cx="5176889" cy="3096344"/>
          </a:xfrm>
          <a:prstGeom prst="rect">
            <a:avLst/>
          </a:prstGeom>
          <a:noFill/>
        </p:spPr>
      </p:pic>
      <p:sp>
        <p:nvSpPr>
          <p:cNvPr id="30728" name="AutoShape 8" descr="http://%D1%80%D0%B0%D0%B7%D0%B2%D0%BB%D0%B5%D0%BA%D0%B0%D0%B9.%D1%80%D1%84/static/img/thumbs/cN-r0vxczAo.jpg"/>
          <p:cNvSpPr>
            <a:spLocks noChangeAspect="1" noChangeArrowheads="1"/>
          </p:cNvSpPr>
          <p:nvPr/>
        </p:nvSpPr>
        <p:spPr bwMode="auto">
          <a:xfrm>
            <a:off x="155575" y="-1630363"/>
            <a:ext cx="4029075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%D1%80%D0%B0%D0%B7%D0%B2%D0%BB%D0%B5%D0%BA%D0%B0%D0%B9.%D1%80%D1%84/static/img/thumbs/cN-r0vxczAo.jpg"/>
          <p:cNvSpPr>
            <a:spLocks noChangeAspect="1" noChangeArrowheads="1"/>
          </p:cNvSpPr>
          <p:nvPr/>
        </p:nvSpPr>
        <p:spPr bwMode="auto">
          <a:xfrm>
            <a:off x="155575" y="-1630363"/>
            <a:ext cx="4029075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://%D1%80%D0%B0%D0%B7%D0%B2%D0%BB%D0%B5%D0%BA%D0%B0%D0%B9.%D1%80%D1%84/static/img/thumbs/cN-r0vxczAo.jpg"/>
          <p:cNvSpPr>
            <a:spLocks noChangeAspect="1" noChangeArrowheads="1"/>
          </p:cNvSpPr>
          <p:nvPr/>
        </p:nvSpPr>
        <p:spPr bwMode="auto">
          <a:xfrm>
            <a:off x="0" y="-2187624"/>
            <a:ext cx="4029075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http://content.foto.mail.ru/mail/1874anna/_answers/i-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0"/>
            <a:ext cx="2915816" cy="2466780"/>
          </a:xfrm>
          <a:prstGeom prst="rect">
            <a:avLst/>
          </a:prstGeom>
          <a:noFill/>
        </p:spPr>
      </p:pic>
      <p:pic>
        <p:nvPicPr>
          <p:cNvPr id="30736" name="Picture 16" descr="http://pazitiff.info/uploads/posts/2011-01/1295902370_pics_0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725144"/>
            <a:ext cx="3020963" cy="2013976"/>
          </a:xfrm>
          <a:prstGeom prst="rect">
            <a:avLst/>
          </a:prstGeom>
          <a:noFill/>
        </p:spPr>
      </p:pic>
      <p:pic>
        <p:nvPicPr>
          <p:cNvPr id="30738" name="Picture 18" descr="http://www.ostashkov.ru/foto/img-27926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188640"/>
            <a:ext cx="265387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:\радуга, лесная полянка\IMG_595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39552" y="782706"/>
            <a:ext cx="8100392" cy="60752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59766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Творческие работы учеников 1 Б класса «Грибная полянка»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119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Грибы съедобные и несъедобные</vt:lpstr>
      <vt:lpstr>Слайд 2</vt:lpstr>
      <vt:lpstr>Несъедобные грибы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850u11</dc:creator>
  <cp:lastModifiedBy>Andrey</cp:lastModifiedBy>
  <cp:revision>24</cp:revision>
  <dcterms:created xsi:type="dcterms:W3CDTF">2013-09-23T14:35:13Z</dcterms:created>
  <dcterms:modified xsi:type="dcterms:W3CDTF">2013-11-30T17:22:32Z</dcterms:modified>
</cp:coreProperties>
</file>