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8" r:id="rId3"/>
    <p:sldId id="259" r:id="rId4"/>
    <p:sldId id="260" r:id="rId5"/>
    <p:sldId id="261" r:id="rId6"/>
    <p:sldId id="262" r:id="rId7"/>
    <p:sldId id="263" r:id="rId8"/>
    <p:sldId id="284" r:id="rId9"/>
    <p:sldId id="276" r:id="rId10"/>
    <p:sldId id="277" r:id="rId11"/>
    <p:sldId id="283" r:id="rId12"/>
    <p:sldId id="279" r:id="rId13"/>
    <p:sldId id="280" r:id="rId14"/>
    <p:sldId id="285" r:id="rId15"/>
    <p:sldId id="266" r:id="rId16"/>
    <p:sldId id="267" r:id="rId17"/>
    <p:sldId id="282" r:id="rId18"/>
    <p:sldId id="286" r:id="rId19"/>
    <p:sldId id="270" r:id="rId20"/>
    <p:sldId id="27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56" d="100"/>
          <a:sy n="56" d="100"/>
        </p:scale>
        <p:origin x="135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All%20Users\&#1044;&#1086;&#1082;&#1091;&#1084;&#1077;&#1085;&#1090;&#1099;\&#1052;&#1086;&#1103;%20&#1084;&#1091;&#1079;&#1099;&#1082;&#1072;\&#1054;&#1073;&#1088;&#1072;&#1079;&#1094;&#1099;%20&#1084;&#1091;&#1079;&#1099;&#1082;&#1080;\New%20Stories%20(Highway%20Blues).wma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1.jpe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hyperlink" Target="&#1079;&#1072;&#1087;&#1086;&#1083;&#1085;&#1080;_&#1087;&#1088;&#1086;&#1087;&#1091;&#1089;&#1082;&#1080;.htm" TargetMode="Externa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20.w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4.gif"/><Relationship Id="rId12" Type="http://schemas.openxmlformats.org/officeDocument/2006/relationships/oleObject" Target="../embeddings/oleObject7.bin"/><Relationship Id="rId2" Type="http://schemas.openxmlformats.org/officeDocument/2006/relationships/audio" Target="file:///C:\Documents%20and%20Settings\All%20Users\&#1044;&#1086;&#1082;&#1091;&#1084;&#1077;&#1085;&#1090;&#1099;\&#1052;&#1086;&#1103;%20&#1084;&#1091;&#1079;&#1099;&#1082;&#1072;\&#1054;&#1073;&#1088;&#1072;&#1079;&#1094;&#1099;%20&#1084;&#1091;&#1079;&#1099;&#1082;&#1080;\New%20Stories%20(Highway%20Blues).wma" TargetMode="Externa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gif"/><Relationship Id="rId11" Type="http://schemas.openxmlformats.org/officeDocument/2006/relationships/image" Target="../media/image19.wmf"/><Relationship Id="rId5" Type="http://schemas.openxmlformats.org/officeDocument/2006/relationships/image" Target="../media/image22.gif"/><Relationship Id="rId10" Type="http://schemas.openxmlformats.org/officeDocument/2006/relationships/oleObject" Target="../embeddings/oleObject6.bin"/><Relationship Id="rId4" Type="http://schemas.openxmlformats.org/officeDocument/2006/relationships/image" Target="../media/image21.jpeg"/><Relationship Id="rId9" Type="http://schemas.openxmlformats.org/officeDocument/2006/relationships/image" Target="../media/image18.wmf"/><Relationship Id="rId1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ll%20Users\&#1044;&#1086;&#1082;&#1091;&#1084;&#1077;&#1085;&#1090;&#1099;\&#1052;&#1086;&#1103;%20&#1084;&#1091;&#1079;&#1099;&#1082;&#1072;\&#1054;&#1073;&#1088;&#1072;&#1079;&#1094;&#1099;%20&#1084;&#1091;&#1079;&#1099;&#1082;&#1080;\Beethoven's%20Symphony%20No.%209%20(Scherzo).wma" TargetMode="Externa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ll%20Users\&#1044;&#1086;&#1082;&#1091;&#1084;&#1077;&#1085;&#1090;&#1099;\&#1052;&#1086;&#1103;%20&#1084;&#1091;&#1079;&#1099;&#1082;&#1072;\&#1054;&#1073;&#1088;&#1072;&#1079;&#1094;&#1099;%20&#1084;&#1091;&#1079;&#1099;&#1082;&#1080;\New%20Stories%20(Highway%20Blues).wma" TargetMode="External"/><Relationship Id="rId4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Prom_test.rar" TargetMode="External"/><Relationship Id="rId3" Type="http://schemas.openxmlformats.org/officeDocument/2006/relationships/slide" Target="slide10.xml"/><Relationship Id="rId7" Type="http://schemas.openxmlformats.org/officeDocument/2006/relationships/slide" Target="slide1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11.xml"/><Relationship Id="rId9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профессор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2928934"/>
            <a:ext cx="3600450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900113" y="476250"/>
            <a:ext cx="7272337" cy="16573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ru-RU" sz="36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85729"/>
            <a:ext cx="84296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Итоговый урок по теме «Решение линейных неравенств с одной переменной и их систем»</a:t>
            </a:r>
            <a:endParaRPr lang="ru-RU" sz="4000" b="1" dirty="0"/>
          </a:p>
        </p:txBody>
      </p:sp>
      <p:pic>
        <p:nvPicPr>
          <p:cNvPr id="6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142976" y="5715016"/>
            <a:ext cx="571504" cy="571504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71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715272" y="5500702"/>
            <a:ext cx="1000132" cy="100013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71480"/>
            <a:ext cx="8286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algn="ctr">
              <a:buFontTx/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При каких значениях </a:t>
            </a:r>
            <a:r>
              <a:rPr lang="ru-RU" sz="4000" b="1" i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х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имеет</a:t>
            </a:r>
            <a:endParaRPr lang="en-US" sz="4000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  <a:p>
            <a:pPr marL="533400" indent="-533400" algn="ctr">
              <a:buFontTx/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	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смысл выражение: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3786182" y="2071678"/>
          <a:ext cx="17684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Microsoft Equation 3.0" r:id="rId4" imgW="507960" imgH="228600" progId="Equation.3">
                  <p:embed/>
                </p:oleObj>
              </mc:Choice>
              <mc:Fallback>
                <p:oleObj name="Microsoft Equation 3.0" r:id="rId4" imgW="50796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2071678"/>
                        <a:ext cx="176847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66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14744" y="3714752"/>
            <a:ext cx="514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Ответ: [1   ; +∞)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3714752"/>
            <a:ext cx="142876" cy="619125"/>
          </a:xfrm>
          <a:prstGeom prst="rect">
            <a:avLst/>
          </a:prstGeom>
          <a:noFill/>
        </p:spPr>
      </p:pic>
      <p:pic>
        <p:nvPicPr>
          <p:cNvPr id="9" name="Picture 4" descr="nauk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58" y="4071942"/>
            <a:ext cx="3455987" cy="2557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42918"/>
            <a:ext cx="81439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algn="ctr">
              <a:buFontTx/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Решите двойное неравенство</a:t>
            </a:r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  <a:p>
            <a:pPr marL="533400" indent="-533400" algn="ctr">
              <a:buFontTx/>
              <a:buNone/>
            </a:pPr>
            <a:r>
              <a:rPr lang="ru-RU" sz="3200" b="1" dirty="0" smtClean="0">
                <a:latin typeface="Comic Sans MS" pitchFamily="66" charset="0"/>
              </a:rPr>
              <a:t>  -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ru-RU" sz="3200" b="1" dirty="0" smtClean="0">
                <a:latin typeface="Comic Sans MS" pitchFamily="66" charset="0"/>
              </a:rPr>
              <a:t>6</a:t>
            </a:r>
            <a:r>
              <a:rPr lang="en-US" sz="3200" b="1" dirty="0" smtClean="0">
                <a:latin typeface="Comic Sans MS" pitchFamily="66" charset="0"/>
              </a:rPr>
              <a:t> &lt; 3</a:t>
            </a:r>
            <a:r>
              <a:rPr lang="ru-RU" sz="3200" b="1" i="1" dirty="0" err="1" smtClean="0">
                <a:latin typeface="Comic Sans MS" pitchFamily="66" charset="0"/>
              </a:rPr>
              <a:t>х</a:t>
            </a:r>
            <a:r>
              <a:rPr lang="en-US" sz="3200" b="1" dirty="0" smtClean="0">
                <a:latin typeface="Comic Sans MS" pitchFamily="66" charset="0"/>
              </a:rPr>
              <a:t> &lt; </a:t>
            </a:r>
            <a:r>
              <a:rPr lang="ru-RU" sz="3200" b="1" dirty="0" smtClean="0">
                <a:latin typeface="Comic Sans MS" pitchFamily="66" charset="0"/>
              </a:rPr>
              <a:t>9</a:t>
            </a:r>
            <a:r>
              <a:rPr lang="en-US" sz="3200" b="1" dirty="0" smtClean="0">
                <a:latin typeface="Comic Sans MS" pitchFamily="66" charset="0"/>
              </a:rPr>
              <a:t>  </a:t>
            </a:r>
            <a:endParaRPr lang="ru-RU" sz="3200" b="1" dirty="0" smtClean="0">
              <a:latin typeface="Comic Sans MS" pitchFamily="66" charset="0"/>
            </a:endParaRPr>
          </a:p>
          <a:p>
            <a:pPr marL="533400" indent="-533400" algn="ctr">
              <a:buFontTx/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и укажите наибольшее и                         </a:t>
            </a:r>
          </a:p>
          <a:p>
            <a:pPr marL="533400" indent="-533400" algn="ctr">
              <a:buFontTx/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 наименьшее целое число, которое   </a:t>
            </a:r>
          </a:p>
          <a:p>
            <a:pPr marL="533400" indent="-533400" algn="ctr">
              <a:buFontTx/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               является  его решением.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8794" y="4143380"/>
            <a:ext cx="57150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Comic Sans MS" pitchFamily="66" charset="0"/>
              </a:rPr>
              <a:t>Ответ: ( -2; 3) </a:t>
            </a:r>
          </a:p>
          <a:p>
            <a:pPr algn="ctr"/>
            <a:r>
              <a:rPr lang="ru-RU" sz="2800" b="1" dirty="0" smtClean="0">
                <a:latin typeface="Comic Sans MS" pitchFamily="66" charset="0"/>
              </a:rPr>
              <a:t>             х=-1 – наименьшее</a:t>
            </a:r>
          </a:p>
          <a:p>
            <a:pPr algn="ctr"/>
            <a:r>
              <a:rPr lang="ru-RU" sz="2800" b="1" dirty="0" smtClean="0">
                <a:latin typeface="Comic Sans MS" pitchFamily="66" charset="0"/>
              </a:rPr>
              <a:t>            х=2 – наибольшее  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4" name="Улыбающееся лицо 3">
            <a:hlinkClick r:id="rId2" action="ppaction://hlinksldjump"/>
          </p:cNvPr>
          <p:cNvSpPr/>
          <p:nvPr/>
        </p:nvSpPr>
        <p:spPr>
          <a:xfrm>
            <a:off x="7715272" y="5500702"/>
            <a:ext cx="1000132" cy="100013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 descr="nau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278" y="3857628"/>
            <a:ext cx="3185709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829172" y="105034"/>
            <a:ext cx="6929486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тест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sz="2400" b="1" dirty="0" smtClean="0"/>
              <a:t> </a:t>
            </a:r>
            <a:r>
              <a:rPr lang="ru-RU" b="1" dirty="0" smtClean="0"/>
              <a:t>                                             </a:t>
            </a:r>
            <a:r>
              <a:rPr lang="ru-RU" b="1" dirty="0" err="1" smtClean="0"/>
              <a:t>жауабы</a:t>
            </a:r>
            <a:r>
              <a:rPr lang="ru-RU" b="1" dirty="0" smtClean="0"/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b="1" dirty="0" smtClean="0"/>
              <a:t>                                              а)  (-∞; ⅓ );        б)   ( ⅓ ; +∞);       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b="1" dirty="0" smtClean="0"/>
              <a:t>  </a:t>
            </a:r>
            <a:endParaRPr lang="ru-RU" b="1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b="1" dirty="0" smtClean="0"/>
              <a:t>                                              в)  (-0,6; ⅓ );      г) (-0,6; +∞). </a:t>
            </a:r>
            <a:r>
              <a:rPr lang="ru-RU" sz="2000" b="1" dirty="0" smtClean="0"/>
              <a:t>         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000" b="1" dirty="0" smtClean="0"/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2.</a:t>
            </a:r>
            <a:r>
              <a:rPr lang="ru-RU" sz="2400" b="1" dirty="0" smtClean="0"/>
              <a:t>   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b="1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b="1" dirty="0" smtClean="0"/>
              <a:t>                                            </a:t>
            </a:r>
            <a:r>
              <a:rPr lang="ru-RU" b="1" dirty="0" err="1" smtClean="0"/>
              <a:t>Жауабы</a:t>
            </a:r>
            <a:r>
              <a:rPr lang="ru-RU" b="1" dirty="0" smtClean="0"/>
              <a:t>:</a:t>
            </a:r>
            <a:endParaRPr lang="ru-RU" b="1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b="1" dirty="0" smtClean="0"/>
              <a:t>                                            а)  (-∞; 1);          б)  (1; +∞);                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b="1" dirty="0" smtClean="0"/>
              <a:t>                                            в)  [-1;  +∞);      г) (-∞;-1].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1" name="Picture 6" descr="c5"/>
          <p:cNvPicPr>
            <a:picLocks noChangeAspect="1" noChangeArrowheads="1"/>
          </p:cNvPicPr>
          <p:nvPr/>
        </p:nvPicPr>
        <p:blipFill>
          <a:blip r:embed="rId3" cstate="print">
            <a:lum contrast="78000"/>
          </a:blip>
          <a:srcRect/>
          <a:stretch>
            <a:fillRect/>
          </a:stretch>
        </p:blipFill>
        <p:spPr bwMode="auto">
          <a:xfrm>
            <a:off x="2214562" y="836712"/>
            <a:ext cx="2214578" cy="890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 descr="c2"/>
          <p:cNvPicPr>
            <a:picLocks noChangeAspect="1" noChangeArrowheads="1"/>
          </p:cNvPicPr>
          <p:nvPr/>
        </p:nvPicPr>
        <p:blipFill>
          <a:blip r:embed="rId4" cstate="print">
            <a:lum contrast="90000"/>
          </a:blip>
          <a:srcRect/>
          <a:stretch>
            <a:fillRect/>
          </a:stretch>
        </p:blipFill>
        <p:spPr bwMode="auto">
          <a:xfrm>
            <a:off x="2233521" y="1973638"/>
            <a:ext cx="1223962" cy="96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10-конечная звезда 7">
            <a:hlinkClick r:id="rId5" action="ppaction://hlinkfile"/>
          </p:cNvPr>
          <p:cNvSpPr/>
          <p:nvPr/>
        </p:nvSpPr>
        <p:spPr>
          <a:xfrm>
            <a:off x="1000100" y="5561856"/>
            <a:ext cx="1728192" cy="1296144"/>
          </a:xfrm>
          <a:prstGeom prst="star10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875696" y="3333239"/>
            <a:ext cx="6728751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omic Sans MS" pitchFamily="66" charset="0"/>
              </a:rPr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3.</a:t>
            </a:r>
            <a:r>
              <a:rPr lang="ru-RU" sz="2000" b="1" dirty="0">
                <a:latin typeface="Comic Sans MS" pitchFamily="66" charset="0"/>
              </a:rPr>
              <a:t> </a:t>
            </a:r>
          </a:p>
          <a:p>
            <a:r>
              <a:rPr lang="ru-RU" b="1" dirty="0">
                <a:latin typeface="Comic Sans MS" pitchFamily="66" charset="0"/>
              </a:rPr>
              <a:t>          </a:t>
            </a:r>
          </a:p>
          <a:p>
            <a:endParaRPr lang="ru-RU" b="1" dirty="0">
              <a:latin typeface="Comic Sans MS" pitchFamily="66" charset="0"/>
            </a:endParaRPr>
          </a:p>
          <a:p>
            <a:r>
              <a:rPr lang="ru-RU" b="1" dirty="0" smtClean="0">
                <a:latin typeface="Comic Sans MS" pitchFamily="66" charset="0"/>
              </a:rPr>
              <a:t>            </a:t>
            </a:r>
            <a:r>
              <a:rPr lang="ru-RU" b="1" dirty="0" err="1" smtClean="0">
                <a:latin typeface="Comic Sans MS" pitchFamily="66" charset="0"/>
              </a:rPr>
              <a:t>Жауабы</a:t>
            </a:r>
            <a:r>
              <a:rPr lang="ru-RU" b="1" dirty="0" smtClean="0">
                <a:latin typeface="Comic Sans MS" pitchFamily="66" charset="0"/>
              </a:rPr>
              <a:t>::    </a:t>
            </a:r>
            <a:r>
              <a:rPr lang="ru-RU" b="1" dirty="0">
                <a:latin typeface="Comic Sans MS" pitchFamily="66" charset="0"/>
              </a:rPr>
              <a:t>а) 7;   б) 8;   в) 6;    г)</a:t>
            </a:r>
            <a:endParaRPr lang="ru-RU" dirty="0"/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898227"/>
              </p:ext>
            </p:extLst>
          </p:nvPr>
        </p:nvGraphicFramePr>
        <p:xfrm>
          <a:off x="2214397" y="3333239"/>
          <a:ext cx="2089150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2" name="Microsoft Equation 3.0" r:id="rId6" imgW="875920" imgH="393529" progId="Equation.3">
                  <p:embed/>
                </p:oleObj>
              </mc:Choice>
              <mc:Fallback>
                <p:oleObj name="Microsoft Equation 3.0" r:id="rId6" imgW="87592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397" y="3333239"/>
                        <a:ext cx="2089150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23" descr="c1"/>
          <p:cNvPicPr>
            <a:picLocks noChangeAspect="1" noChangeArrowheads="1"/>
          </p:cNvPicPr>
          <p:nvPr/>
        </p:nvPicPr>
        <p:blipFill>
          <a:blip r:embed="rId8" cstate="print">
            <a:lum contrast="84000"/>
          </a:blip>
          <a:srcRect/>
          <a:stretch>
            <a:fillRect/>
          </a:stretch>
        </p:blipFill>
        <p:spPr bwMode="auto">
          <a:xfrm>
            <a:off x="2051720" y="4730006"/>
            <a:ext cx="18716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62430" y="4593524"/>
            <a:ext cx="723005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4.</a:t>
            </a:r>
          </a:p>
          <a:p>
            <a:r>
              <a:rPr lang="ru-RU" b="1" dirty="0">
                <a:latin typeface="Comic Sans MS" pitchFamily="66" charset="0"/>
              </a:rPr>
              <a:t>                     </a:t>
            </a:r>
          </a:p>
          <a:p>
            <a:r>
              <a:rPr lang="ru-RU" b="1" dirty="0">
                <a:latin typeface="Comic Sans MS" pitchFamily="66" charset="0"/>
              </a:rPr>
              <a:t>                         </a:t>
            </a:r>
          </a:p>
          <a:p>
            <a:r>
              <a:rPr lang="ru-RU" b="1" dirty="0">
                <a:latin typeface="Comic Sans MS" pitchFamily="66" charset="0"/>
              </a:rPr>
              <a:t>            </a:t>
            </a:r>
            <a:endParaRPr lang="ru-RU" b="1" dirty="0" smtClean="0">
              <a:latin typeface="Comic Sans MS" pitchFamily="66" charset="0"/>
            </a:endParaRPr>
          </a:p>
          <a:p>
            <a:r>
              <a:rPr lang="ru-RU" b="1" dirty="0">
                <a:latin typeface="Comic Sans MS" pitchFamily="66" charset="0"/>
              </a:rPr>
              <a:t> </a:t>
            </a:r>
            <a:r>
              <a:rPr lang="ru-RU" b="1" dirty="0" smtClean="0">
                <a:latin typeface="Comic Sans MS" pitchFamily="66" charset="0"/>
              </a:rPr>
              <a:t>               </a:t>
            </a:r>
            <a:r>
              <a:rPr lang="ru-RU" sz="2000" b="1" dirty="0" err="1" smtClean="0">
                <a:latin typeface="Comic Sans MS" pitchFamily="66" charset="0"/>
              </a:rPr>
              <a:t>Жауабы</a:t>
            </a:r>
            <a:r>
              <a:rPr lang="ru-RU" sz="2000" b="1" dirty="0" smtClean="0">
                <a:latin typeface="Comic Sans MS" pitchFamily="66" charset="0"/>
              </a:rPr>
              <a:t>: </a:t>
            </a:r>
            <a:r>
              <a:rPr lang="ru-RU" sz="2000" b="1" dirty="0">
                <a:latin typeface="Comic Sans MS" pitchFamily="66" charset="0"/>
              </a:rPr>
              <a:t>а) 3;   б) 5;   в) 4;  </a:t>
            </a:r>
            <a:r>
              <a:rPr lang="ru-RU" sz="2000" b="1" dirty="0" smtClean="0">
                <a:latin typeface="Comic Sans MS" pitchFamily="66" charset="0"/>
              </a:rPr>
              <a:t> </a:t>
            </a:r>
            <a:r>
              <a:rPr lang="ru-RU" sz="2000" b="1" dirty="0">
                <a:latin typeface="Comic Sans MS" pitchFamily="66" charset="0"/>
              </a:rPr>
              <a:t>г) 6.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лыбающееся лицо 3">
            <a:hlinkClick r:id="rId2" action="ppaction://hlinksldjump"/>
          </p:cNvPr>
          <p:cNvSpPr/>
          <p:nvPr/>
        </p:nvSpPr>
        <p:spPr>
          <a:xfrm>
            <a:off x="7715272" y="5572140"/>
            <a:ext cx="1000132" cy="100013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547664" y="2204864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3</a:t>
            </a:r>
            <a:r>
              <a:rPr lang="ru-RU" sz="6000" b="1" dirty="0" smtClean="0">
                <a:latin typeface="Comic Sans MS" pitchFamily="66" charset="0"/>
              </a:rPr>
              <a:t>. б</a:t>
            </a:r>
            <a:endParaRPr lang="ru-RU" sz="6000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2040" y="2197720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4</a:t>
            </a:r>
            <a:r>
              <a:rPr lang="ru-RU" sz="6000" b="1" dirty="0" smtClean="0">
                <a:latin typeface="Comic Sans MS" pitchFamily="66" charset="0"/>
              </a:rPr>
              <a:t>. а</a:t>
            </a:r>
            <a:endParaRPr lang="ru-RU" sz="6000" b="1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91680" y="764704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sz="6000" b="1" dirty="0" smtClean="0"/>
              <a:t>. б</a:t>
            </a:r>
            <a:endParaRPr lang="ru-RU" sz="6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52020" y="764703"/>
            <a:ext cx="22682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6000" b="1" dirty="0" smtClean="0"/>
              <a:t>. г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38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Өзбеттік</a:t>
            </a:r>
            <a:r>
              <a:rPr lang="kk-KZ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жұмыс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000108"/>
            <a:ext cx="757242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          1 вариант                     2 вариант</a:t>
            </a:r>
          </a:p>
          <a:p>
            <a:pPr marL="533400" indent="-533400">
              <a:buFontTx/>
              <a:buAutoNum type="arabicParenR"/>
            </a:pP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Теңсіздікті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шешіңдер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:</a:t>
            </a:r>
            <a:endParaRPr lang="ru-RU" sz="20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533400" indent="-533400"/>
            <a:endParaRPr lang="ru-RU" sz="20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533400" indent="-533400">
              <a:buFontTx/>
              <a:buNone/>
            </a:pPr>
            <a:r>
              <a:rPr lang="ru-RU" sz="2000" dirty="0" smtClean="0">
                <a:latin typeface="Comic Sans MS" pitchFamily="66" charset="0"/>
              </a:rPr>
              <a:t>        4 +12х</a:t>
            </a:r>
            <a:r>
              <a:rPr lang="en-US" sz="2000" dirty="0" smtClean="0">
                <a:latin typeface="Comic Sans MS" pitchFamily="66" charset="0"/>
              </a:rPr>
              <a:t> &gt; 7+13</a:t>
            </a:r>
            <a:r>
              <a:rPr lang="ru-RU" sz="2000" dirty="0" err="1" smtClean="0">
                <a:latin typeface="Comic Sans MS" pitchFamily="66" charset="0"/>
              </a:rPr>
              <a:t>х</a:t>
            </a:r>
            <a:r>
              <a:rPr lang="ru-RU" sz="2000" dirty="0" smtClean="0">
                <a:latin typeface="Comic Sans MS" pitchFamily="66" charset="0"/>
              </a:rPr>
              <a:t>;                           7-4х</a:t>
            </a:r>
            <a:r>
              <a:rPr lang="en-US" sz="2000" dirty="0" smtClean="0">
                <a:latin typeface="Comic Sans MS" pitchFamily="66" charset="0"/>
              </a:rPr>
              <a:t> &lt; </a:t>
            </a:r>
            <a:r>
              <a:rPr lang="ru-RU" sz="2000" dirty="0" smtClean="0">
                <a:latin typeface="Comic Sans MS" pitchFamily="66" charset="0"/>
              </a:rPr>
              <a:t>6х-23.</a:t>
            </a:r>
          </a:p>
          <a:p>
            <a:pPr marL="533400" indent="-533400">
              <a:buFontTx/>
              <a:buNone/>
            </a:pPr>
            <a:endParaRPr lang="ru-RU" sz="2000" dirty="0" smtClean="0">
              <a:latin typeface="Comic Sans MS" pitchFamily="66" charset="0"/>
            </a:endParaRPr>
          </a:p>
          <a:p>
            <a:pPr marL="533400" indent="-533400">
              <a:buFontTx/>
              <a:buNone/>
            </a:pP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2)</a:t>
            </a:r>
            <a:r>
              <a:rPr lang="en-US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Теңсіздіктер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жүйесін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шешіңдер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:</a:t>
            </a:r>
            <a:endParaRPr lang="ru-RU" sz="20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533400" indent="-533400">
              <a:buFontTx/>
              <a:buNone/>
            </a:pPr>
            <a:endParaRPr lang="ru-RU" dirty="0"/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142976" y="2928934"/>
          <a:ext cx="2187575" cy="174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4" name="Формула" r:id="rId3" imgW="1180800" imgH="939600" progId="Equation.3">
                  <p:embed/>
                </p:oleObj>
              </mc:Choice>
              <mc:Fallback>
                <p:oleObj name="Формула" r:id="rId3" imgW="1180800" imgH="93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2928934"/>
                        <a:ext cx="2187575" cy="174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143504" y="3071810"/>
          <a:ext cx="2516187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5" name="Формула" r:id="rId5" imgW="1054080" imgH="939600" progId="Equation.3">
                  <p:embed/>
                </p:oleObj>
              </mc:Choice>
              <mc:Fallback>
                <p:oleObj name="Формула" r:id="rId5" imgW="1054080" imgH="939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3071810"/>
                        <a:ext cx="2516187" cy="166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5720" y="3786190"/>
            <a:ext cx="842968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 </a:t>
            </a:r>
          </a:p>
          <a:p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3)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Теңсіздіктер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жүйесінің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шешімі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болатын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бүтін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сандардың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  <a:latin typeface="Comic Sans MS" pitchFamily="66" charset="0"/>
              </a:rPr>
              <a:t>санын</a:t>
            </a:r>
            <a:r>
              <a:rPr lang="ru-RU" sz="2000" b="1" dirty="0" smtClean="0">
                <a:solidFill>
                  <a:srgbClr val="7030A0"/>
                </a:solidFill>
                <a:latin typeface="Comic Sans MS" pitchFamily="66" charset="0"/>
              </a:rPr>
              <a:t>  тап:</a:t>
            </a:r>
            <a:endParaRPr lang="ru-RU" sz="20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          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3-2а ≤ 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13,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                                   12а-36 &gt; 0,</a:t>
            </a:r>
            <a:endParaRPr lang="en-US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                                </a:t>
            </a:r>
            <a:endParaRPr lang="en-US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         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5a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&lt;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1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5                                           6а ≤ 48 </a:t>
            </a:r>
            <a:endParaRPr lang="ru-RU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        </a:t>
            </a:r>
            <a:r>
              <a:rPr lang="en-US" sz="2000" dirty="0" smtClean="0">
                <a:latin typeface="Comic Sans MS" pitchFamily="66" charset="0"/>
              </a:rPr>
              <a:t>        </a:t>
            </a:r>
            <a:endParaRPr lang="ru-RU" sz="2000" dirty="0" smtClean="0">
              <a:latin typeface="Comic Sans MS" pitchFamily="66" charset="0"/>
            </a:endParaRPr>
          </a:p>
          <a:p>
            <a:r>
              <a:rPr lang="ru-RU" b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      </a:t>
            </a:r>
            <a:endParaRPr lang="ru-RU" b="1" dirty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AutoShape 12"/>
          <p:cNvSpPr>
            <a:spLocks/>
          </p:cNvSpPr>
          <p:nvPr/>
        </p:nvSpPr>
        <p:spPr bwMode="auto">
          <a:xfrm>
            <a:off x="1071539" y="5715016"/>
            <a:ext cx="285752" cy="1000132"/>
          </a:xfrm>
          <a:prstGeom prst="leftBrace">
            <a:avLst>
              <a:gd name="adj1" fmla="val 2600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8" name="AutoShape 12"/>
          <p:cNvSpPr>
            <a:spLocks/>
          </p:cNvSpPr>
          <p:nvPr/>
        </p:nvSpPr>
        <p:spPr bwMode="auto">
          <a:xfrm>
            <a:off x="5072066" y="5715016"/>
            <a:ext cx="285752" cy="973138"/>
          </a:xfrm>
          <a:prstGeom prst="leftBrace">
            <a:avLst>
              <a:gd name="adj1" fmla="val 2600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52400"/>
            <a:ext cx="7488237" cy="133191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Өзіңді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өзің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тексер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69636" name="Picture 4" descr="2b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11638" y="1773238"/>
            <a:ext cx="3522662" cy="3284537"/>
          </a:xfrm>
        </p:spPr>
      </p:pic>
      <p:pic>
        <p:nvPicPr>
          <p:cNvPr id="4" name="Picture 4" descr="an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1" y="1484314"/>
            <a:ext cx="3294406" cy="394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229600" cy="66833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Тексерейік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!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601788"/>
            <a:ext cx="3251200" cy="5256212"/>
          </a:xfrm>
        </p:spPr>
        <p:txBody>
          <a:bodyPr>
            <a:normAutofit/>
          </a:bodyPr>
          <a:lstStyle/>
          <a:p>
            <a:pPr marL="609600" indent="-609600">
              <a:buFontTx/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3600" dirty="0">
                <a:latin typeface="Comic Sans MS" pitchFamily="66" charset="0"/>
              </a:rPr>
              <a:t>(-</a:t>
            </a:r>
            <a:r>
              <a:rPr lang="ru-RU" sz="3600" dirty="0">
                <a:latin typeface="Comic Sans MS" pitchFamily="66" charset="0"/>
                <a:cs typeface="Arial" charset="0"/>
              </a:rPr>
              <a:t>∞;-3)</a:t>
            </a:r>
          </a:p>
          <a:p>
            <a:pPr marL="609600" indent="-609600">
              <a:buFontTx/>
              <a:buNone/>
            </a:pPr>
            <a:r>
              <a:rPr lang="ru-RU" sz="3600" dirty="0">
                <a:latin typeface="Comic Sans MS" pitchFamily="66" charset="0"/>
                <a:cs typeface="Arial" charset="0"/>
              </a:rPr>
              <a:t>	</a:t>
            </a:r>
          </a:p>
          <a:p>
            <a:pPr marL="609600" indent="-609600">
              <a:buFontTx/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2.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ru-RU" sz="3600" dirty="0">
                <a:latin typeface="Comic Sans MS" pitchFamily="66" charset="0"/>
                <a:cs typeface="Arial" charset="0"/>
              </a:rPr>
              <a:t>а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) </a:t>
            </a:r>
            <a:r>
              <a:rPr lang="en-US" sz="3600" dirty="0" smtClean="0">
                <a:latin typeface="Comic Sans MS" pitchFamily="66" charset="0"/>
                <a:cs typeface="Arial" charset="0"/>
              </a:rPr>
              <a:t>[-</a:t>
            </a:r>
            <a:r>
              <a:rPr lang="en-US" sz="3600" dirty="0">
                <a:latin typeface="Comic Sans MS" pitchFamily="66" charset="0"/>
                <a:cs typeface="Arial" charset="0"/>
              </a:rPr>
              <a:t>2;2)</a:t>
            </a:r>
          </a:p>
          <a:p>
            <a:pPr marL="609600" indent="-609600">
              <a:buFontTx/>
              <a:buNone/>
            </a:pPr>
            <a:r>
              <a:rPr lang="en-US" sz="3600" dirty="0">
                <a:latin typeface="Comic Sans MS" pitchFamily="66" charset="0"/>
                <a:cs typeface="Arial" charset="0"/>
              </a:rPr>
              <a:t>	</a:t>
            </a:r>
            <a:r>
              <a:rPr lang="ru-RU" sz="3600" dirty="0">
                <a:latin typeface="Comic Sans MS" pitchFamily="66" charset="0"/>
                <a:cs typeface="Arial" charset="0"/>
              </a:rPr>
              <a:t>б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) (-</a:t>
            </a:r>
            <a:r>
              <a:rPr lang="ru-RU" sz="3600" dirty="0">
                <a:latin typeface="Comic Sans MS" pitchFamily="66" charset="0"/>
                <a:cs typeface="Arial" charset="0"/>
              </a:rPr>
              <a:t>∞;2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)</a:t>
            </a:r>
          </a:p>
          <a:p>
            <a:pPr marL="609600" indent="-609600">
              <a:buFontTx/>
              <a:buNone/>
            </a:pPr>
            <a:endParaRPr lang="ru-RU" sz="3600" dirty="0">
              <a:latin typeface="Comic Sans MS" pitchFamily="66" charset="0"/>
              <a:cs typeface="Arial" charset="0"/>
            </a:endParaRPr>
          </a:p>
          <a:p>
            <a:pPr marL="609600" indent="-609600">
              <a:buFontTx/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3.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 </a:t>
            </a:r>
            <a:r>
              <a:rPr lang="ru-RU" sz="3600" dirty="0" err="1" smtClean="0">
                <a:latin typeface="Comic Sans MS" pitchFamily="66" charset="0"/>
                <a:cs typeface="Arial" charset="0"/>
              </a:rPr>
              <a:t>сегіз</a:t>
            </a:r>
            <a:endParaRPr lang="ru-RU" sz="3600" dirty="0">
              <a:latin typeface="Comic Sans MS" pitchFamily="66" charset="0"/>
              <a:cs typeface="Arial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500562" y="1601787"/>
            <a:ext cx="424815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1. </a:t>
            </a:r>
            <a:r>
              <a:rPr lang="ru-RU" sz="3600" dirty="0" smtClean="0">
                <a:latin typeface="Comic Sans MS" pitchFamily="66" charset="0"/>
              </a:rPr>
              <a:t>(3</a:t>
            </a:r>
            <a:r>
              <a:rPr lang="ru-RU" sz="3600" dirty="0">
                <a:latin typeface="Comic Sans MS" pitchFamily="66" charset="0"/>
              </a:rPr>
              <a:t>;</a:t>
            </a:r>
            <a:r>
              <a:rPr lang="ru-RU" sz="3600" dirty="0">
                <a:latin typeface="Comic Sans MS" pitchFamily="66" charset="0"/>
                <a:cs typeface="Arial" charset="0"/>
              </a:rPr>
              <a:t>∞)</a:t>
            </a:r>
          </a:p>
          <a:p>
            <a:pPr marL="609600" indent="-609600">
              <a:spcBef>
                <a:spcPct val="20000"/>
              </a:spcBef>
            </a:pPr>
            <a:r>
              <a:rPr lang="ru-RU" sz="3600" dirty="0">
                <a:latin typeface="Comic Sans MS" pitchFamily="66" charset="0"/>
                <a:cs typeface="Arial" charset="0"/>
              </a:rPr>
              <a:t>	</a:t>
            </a:r>
            <a:endParaRPr lang="ru-RU" sz="3600" dirty="0" smtClean="0">
              <a:latin typeface="Comic Sans MS" pitchFamily="66" charset="0"/>
              <a:cs typeface="Arial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2.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 </a:t>
            </a:r>
            <a:r>
              <a:rPr lang="ru-RU" sz="3600" dirty="0">
                <a:latin typeface="Comic Sans MS" pitchFamily="66" charset="0"/>
                <a:cs typeface="Arial" charset="0"/>
              </a:rPr>
              <a:t>а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) (</a:t>
            </a:r>
            <a:r>
              <a:rPr lang="en-US" sz="3600" dirty="0" smtClean="0">
                <a:latin typeface="Comic Sans MS" pitchFamily="66" charset="0"/>
                <a:cs typeface="Arial" charset="0"/>
              </a:rPr>
              <a:t>- </a:t>
            </a:r>
            <a:r>
              <a:rPr lang="ru-RU" sz="3600" dirty="0">
                <a:latin typeface="Comic Sans MS" pitchFamily="66" charset="0"/>
                <a:cs typeface="Arial" charset="0"/>
              </a:rPr>
              <a:t>∞;-4)</a:t>
            </a:r>
            <a:endParaRPr lang="en-US" sz="3600" dirty="0">
              <a:latin typeface="Comic Sans MS" pitchFamily="66" charset="0"/>
              <a:cs typeface="Arial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3600" dirty="0">
                <a:latin typeface="Comic Sans MS" pitchFamily="66" charset="0"/>
                <a:cs typeface="Arial" charset="0"/>
              </a:rPr>
              <a:t>	</a:t>
            </a:r>
            <a:r>
              <a:rPr lang="ru-RU" sz="3600" dirty="0">
                <a:latin typeface="Comic Sans MS" pitchFamily="66" charset="0"/>
                <a:cs typeface="Arial" charset="0"/>
              </a:rPr>
              <a:t>б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) </a:t>
            </a:r>
            <a:r>
              <a:rPr lang="ru-RU" sz="3600" dirty="0" err="1" smtClean="0">
                <a:latin typeface="Comic Sans MS" pitchFamily="66" charset="0"/>
                <a:cs typeface="Arial" charset="0"/>
              </a:rPr>
              <a:t>шешімі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 </a:t>
            </a:r>
            <a:r>
              <a:rPr lang="ru-RU" sz="3600" dirty="0" err="1" smtClean="0">
                <a:latin typeface="Comic Sans MS" pitchFamily="66" charset="0"/>
                <a:cs typeface="Arial" charset="0"/>
              </a:rPr>
              <a:t>жоқ</a:t>
            </a:r>
            <a:endParaRPr lang="ru-RU" sz="3600" dirty="0" smtClean="0">
              <a:latin typeface="Comic Sans MS" pitchFamily="66" charset="0"/>
              <a:cs typeface="Arial" charset="0"/>
            </a:endParaRPr>
          </a:p>
          <a:p>
            <a:pPr marL="609600" indent="-609600">
              <a:spcBef>
                <a:spcPct val="20000"/>
              </a:spcBef>
            </a:pPr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3.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  </a:t>
            </a:r>
            <a:r>
              <a:rPr lang="ru-RU" sz="3600" dirty="0" smtClean="0">
                <a:latin typeface="Comic Sans MS" pitchFamily="66" charset="0"/>
                <a:cs typeface="Arial" charset="0"/>
              </a:rPr>
              <a:t>бес</a:t>
            </a:r>
            <a:endParaRPr lang="ru-RU" sz="3600" dirty="0">
              <a:latin typeface="Comic Sans MS" pitchFamily="66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1142984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 вариант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9190" y="1142984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2 вариант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P14_5"/>
          <p:cNvPicPr>
            <a:picLocks noChangeAspect="1" noChangeArrowheads="1"/>
          </p:cNvPicPr>
          <p:nvPr/>
        </p:nvPicPr>
        <p:blipFill>
          <a:blip r:embed="rId4" cstate="print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970796"/>
          </a:xfrm>
          <a:prstGeom prst="rect">
            <a:avLst/>
          </a:prstGeom>
          <a:noFill/>
        </p:spPr>
      </p:pic>
      <p:pic>
        <p:nvPicPr>
          <p:cNvPr id="20483" name="Picture 3" descr="J0236227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928670"/>
            <a:ext cx="1846263" cy="2519363"/>
          </a:xfrm>
          <a:prstGeom prst="rect">
            <a:avLst/>
          </a:prstGeom>
          <a:noFill/>
        </p:spPr>
      </p:pic>
      <p:pic>
        <p:nvPicPr>
          <p:cNvPr id="20487" name="Picture 7" descr="AG00049_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8313" y="6391275"/>
            <a:ext cx="8207375" cy="138113"/>
          </a:xfrm>
          <a:prstGeom prst="rect">
            <a:avLst/>
          </a:prstGeom>
          <a:noFill/>
        </p:spPr>
      </p:pic>
      <p:pic>
        <p:nvPicPr>
          <p:cNvPr id="20489" name="Picture 9" descr="Мальчик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0825" y="5516563"/>
            <a:ext cx="6191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214546" y="0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Задание на дом: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642918"/>
            <a:ext cx="7715272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1. 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Решите неравенства: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а) 6</a:t>
            </a:r>
            <a:r>
              <a:rPr lang="ru-RU" sz="2400" i="1" dirty="0" smtClean="0">
                <a:solidFill>
                  <a:srgbClr val="66FFFF"/>
                </a:solidFill>
                <a:latin typeface="Comic Sans MS" pitchFamily="66" charset="0"/>
              </a:rPr>
              <a:t>х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 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  <a:sym typeface="Symbol" pitchFamily="18" charset="2"/>
              </a:rPr>
              <a:t>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 – 18;       	в) 0,5(</a:t>
            </a:r>
            <a:r>
              <a:rPr lang="ru-RU" sz="2400" i="1" dirty="0" err="1" smtClean="0">
                <a:solidFill>
                  <a:srgbClr val="66FFFF"/>
                </a:solidFill>
                <a:latin typeface="Comic Sans MS" pitchFamily="66" charset="0"/>
              </a:rPr>
              <a:t>х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 – 2) + 1,5</a:t>
            </a:r>
            <a:r>
              <a:rPr lang="ru-RU" sz="2400" i="1" dirty="0" smtClean="0">
                <a:solidFill>
                  <a:srgbClr val="66FFFF"/>
                </a:solidFill>
                <a:latin typeface="Comic Sans MS" pitchFamily="66" charset="0"/>
              </a:rPr>
              <a:t>х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 &lt; </a:t>
            </a:r>
            <a:r>
              <a:rPr lang="ru-RU" sz="2400" i="1" dirty="0" err="1" smtClean="0">
                <a:solidFill>
                  <a:srgbClr val="66FFFF"/>
                </a:solidFill>
                <a:latin typeface="Comic Sans MS" pitchFamily="66" charset="0"/>
              </a:rPr>
              <a:t>х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 + 1.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б) – 4</a:t>
            </a:r>
            <a:r>
              <a:rPr lang="ru-RU" sz="2400" i="1" dirty="0" smtClean="0">
                <a:solidFill>
                  <a:srgbClr val="66FFFF"/>
                </a:solidFill>
                <a:latin typeface="Comic Sans MS" pitchFamily="66" charset="0"/>
              </a:rPr>
              <a:t>х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 &gt; 36;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2.</a:t>
            </a:r>
            <a:r>
              <a:rPr lang="ru-RU" sz="2400" b="1" dirty="0" smtClean="0">
                <a:solidFill>
                  <a:srgbClr val="66FFFF"/>
                </a:solidFill>
                <a:latin typeface="Comic Sans MS" pitchFamily="66" charset="0"/>
              </a:rPr>
              <a:t>	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Решите систему неравенств: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66FFFF"/>
                </a:solidFill>
              </a:rPr>
              <a:t> 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66FFFF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rgbClr val="66FF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rgbClr val="66FF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3.</a:t>
            </a:r>
            <a:r>
              <a:rPr lang="ru-RU" sz="2400" dirty="0" smtClean="0">
                <a:solidFill>
                  <a:srgbClr val="66FFFF"/>
                </a:solidFill>
                <a:latin typeface="Comic Sans MS" pitchFamily="66" charset="0"/>
              </a:rPr>
              <a:t>	При каких значениях переменной имеют  смысл выражения :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dirty="0" smtClean="0">
              <a:solidFill>
                <a:srgbClr val="66FF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66FFFF"/>
                </a:solidFill>
              </a:rPr>
              <a:t>А)                            ?           Б)                              ?</a:t>
            </a:r>
            <a:endParaRPr lang="ru-RU" sz="2400" b="1" dirty="0" smtClean="0">
              <a:solidFill>
                <a:srgbClr val="66FF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rgbClr val="66FF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rgbClr val="66FFFF"/>
                </a:solidFill>
              </a:rPr>
              <a:t>        </a:t>
            </a:r>
            <a:endParaRPr lang="ru-RU" sz="2400" b="1" dirty="0">
              <a:solidFill>
                <a:srgbClr val="66FFFF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3000364" y="2357430"/>
          <a:ext cx="2793997" cy="1435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Формула" r:id="rId8" imgW="1028520" imgH="660240" progId="Equation.3">
                  <p:embed/>
                </p:oleObj>
              </mc:Choice>
              <mc:Fallback>
                <p:oleObj name="Формула" r:id="rId8" imgW="1028520" imgH="660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2357430"/>
                        <a:ext cx="2793997" cy="1435536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rgbClr val="00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00034" y="4572008"/>
          <a:ext cx="20764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Microsoft Equation 3.0" r:id="rId10" imgW="926698" imgH="215806" progId="Equation.3">
                  <p:embed/>
                </p:oleObj>
              </mc:Choice>
              <mc:Fallback>
                <p:oleObj name="Microsoft Equation 3.0" r:id="rId10" imgW="926698" imgH="215806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4572008"/>
                        <a:ext cx="2076450" cy="492125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rgbClr val="00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4286248" y="4643446"/>
          <a:ext cx="23542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Формула" r:id="rId12" imgW="1066680" imgH="228600" progId="Equation.3">
                  <p:embed/>
                </p:oleObj>
              </mc:Choice>
              <mc:Fallback>
                <p:oleObj name="Формула" r:id="rId12" imgW="10666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4643446"/>
                        <a:ext cx="2354263" cy="504825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rgbClr val="00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4" cstate="print"/>
          <a:stretch>
            <a:fillRect/>
          </a:stretch>
        </p:blipFill>
        <p:spPr>
          <a:xfrm>
            <a:off x="7929586" y="285728"/>
            <a:ext cx="581028" cy="58102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44444E-6 1.48148E-6 L 0.94879 1.48148E-6 " pathEditMode="relative" ptsTypes="AA">
                                      <p:cBhvr>
                                        <p:cTn id="15" dur="5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3714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Comic Sans MS" pitchFamily="66" charset="0"/>
              </a:rPr>
              <a:t>На уроке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2184400"/>
          </a:xfrm>
        </p:spPr>
        <p:txBody>
          <a:bodyPr>
            <a:noAutofit/>
          </a:bodyPr>
          <a:lstStyle/>
          <a:p>
            <a:r>
              <a:rPr lang="ru-RU" sz="4000" b="1" dirty="0"/>
              <a:t>Я узнал…</a:t>
            </a:r>
          </a:p>
          <a:p>
            <a:r>
              <a:rPr lang="ru-RU" sz="4000" b="1" dirty="0"/>
              <a:t>Я научился…</a:t>
            </a:r>
          </a:p>
          <a:p>
            <a:r>
              <a:rPr lang="ru-RU" sz="4000" b="1" dirty="0"/>
              <a:t>Мне </a:t>
            </a:r>
            <a:r>
              <a:rPr lang="ru-RU" sz="4000" b="1" dirty="0" smtClean="0"/>
              <a:t>понравилось…</a:t>
            </a:r>
          </a:p>
          <a:p>
            <a:r>
              <a:rPr lang="ru-RU" sz="4000" b="1" dirty="0" smtClean="0"/>
              <a:t>Мне не понравилось…</a:t>
            </a:r>
            <a:endParaRPr lang="ru-RU" sz="4000" b="1" dirty="0"/>
          </a:p>
          <a:p>
            <a:r>
              <a:rPr lang="ru-RU" sz="4000" b="1" dirty="0"/>
              <a:t>Мое настроение…</a:t>
            </a:r>
          </a:p>
        </p:txBody>
      </p:sp>
      <p:pic>
        <p:nvPicPr>
          <p:cNvPr id="38916" name="Picture 4" descr="f1_07_hur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1071546"/>
            <a:ext cx="1724025" cy="2762250"/>
          </a:xfrm>
          <a:prstGeom prst="rect">
            <a:avLst/>
          </a:prstGeom>
          <a:noFill/>
        </p:spPr>
      </p:pic>
      <p:pic>
        <p:nvPicPr>
          <p:cNvPr id="5" name="Beethoven's Symphony No. 9 (Scherzo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142976" y="5857892"/>
            <a:ext cx="571504" cy="57150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4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21">
            <a:hlinkClick r:id="" action="ppaction://noaction">
              <a:snd r:embed="rId2" name="applause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7572396" y="5357826"/>
            <a:ext cx="1162035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1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785794"/>
            <a:ext cx="7143800" cy="212365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itchFamily="66" charset="0"/>
              </a:rPr>
              <a:t>Всем спасибо </a:t>
            </a:r>
          </a:p>
          <a:p>
            <a:pPr algn="ctr"/>
            <a:r>
              <a:rPr lang="ru-RU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mic Sans MS" pitchFamily="66" charset="0"/>
              </a:rPr>
              <a:t>за урок!!!</a:t>
            </a:r>
            <a:endParaRPr lang="ru-RU" sz="6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omic Sans MS" pitchFamily="66" charset="0"/>
            </a:endParaRPr>
          </a:p>
        </p:txBody>
      </p:sp>
      <p:pic>
        <p:nvPicPr>
          <p:cNvPr id="8" name="Picture 4" descr="j035671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357562"/>
            <a:ext cx="3455987" cy="29368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428596" y="1000108"/>
            <a:ext cx="8286808" cy="4824412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ru-RU" sz="4400" b="1" i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Девиз урока</a:t>
            </a:r>
          </a:p>
          <a:p>
            <a:pPr marL="0" indent="0" algn="ctr">
              <a:buFontTx/>
              <a:buNone/>
            </a:pPr>
            <a:r>
              <a:rPr lang="ru-RU" sz="4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«Математика </a:t>
            </a:r>
            <a:endParaRPr lang="ru-RU" sz="4400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>
              <a:buFontTx/>
              <a:buNone/>
            </a:pPr>
            <a:r>
              <a:rPr lang="ru-RU" sz="44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учит преодолевать </a:t>
            </a:r>
          </a:p>
          <a:p>
            <a:pPr marL="0" indent="0" algn="ctr">
              <a:buFontTx/>
              <a:buNone/>
            </a:pPr>
            <a:r>
              <a:rPr lang="ru-RU" sz="44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трудности и </a:t>
            </a:r>
            <a:r>
              <a:rPr lang="ru-RU" sz="44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исправлять</a:t>
            </a:r>
            <a:r>
              <a:rPr lang="ru-RU" sz="4400" b="1" i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0" indent="0" algn="ctr">
              <a:buFontTx/>
              <a:buNone/>
            </a:pPr>
            <a:r>
              <a:rPr lang="ru-RU" sz="4400" b="1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собственные </a:t>
            </a:r>
            <a:r>
              <a:rPr lang="ru-RU" sz="4400" b="1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ошибки».</a:t>
            </a:r>
            <a:endParaRPr lang="ru-RU" sz="4400" b="1" i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>
              <a:buFontTx/>
              <a:buNone/>
            </a:pPr>
            <a:r>
              <a:rPr lang="ru-RU" sz="44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(Декарт).</a:t>
            </a:r>
          </a:p>
          <a:p>
            <a:pPr marL="0" indent="0" algn="ctr">
              <a:buFontTx/>
              <a:buNone/>
            </a:pPr>
            <a:endParaRPr lang="ru-RU" sz="3600" dirty="0"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857224" y="285728"/>
            <a:ext cx="7675589" cy="3157546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желаю</a:t>
            </a:r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успехов</a:t>
            </a:r>
          </a:p>
        </p:txBody>
      </p:sp>
      <p:pic>
        <p:nvPicPr>
          <p:cNvPr id="4" name="Picture 3" descr="j028363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714744" y="3786190"/>
            <a:ext cx="2270125" cy="2808288"/>
          </a:xfrm>
          <a:prstGeom prst="rect">
            <a:avLst/>
          </a:prstGeom>
          <a:noFill/>
          <a:ln/>
        </p:spPr>
      </p:pic>
      <p:pic>
        <p:nvPicPr>
          <p:cNvPr id="5" name="New Stories (Highway Blues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28662" y="5643578"/>
            <a:ext cx="571504" cy="57150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37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539750"/>
          </a:xfrm>
        </p:spPr>
        <p:txBody>
          <a:bodyPr/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№1 Тестирование.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(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да -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, нет- 0 )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692150"/>
            <a:ext cx="8178827" cy="61658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marL="533400" indent="-533400">
              <a:lnSpc>
                <a:spcPct val="80000"/>
              </a:lnSpc>
              <a:buNone/>
            </a:pPr>
            <a:r>
              <a:rPr lang="ru-RU" sz="2000" b="1" dirty="0" smtClean="0"/>
              <a:t>1). Является ли число </a:t>
            </a:r>
            <a:r>
              <a:rPr lang="ru-RU" sz="2000" b="1" dirty="0" smtClean="0">
                <a:solidFill>
                  <a:schemeClr val="hlink"/>
                </a:solidFill>
              </a:rPr>
              <a:t>12</a:t>
            </a:r>
            <a:r>
              <a:rPr lang="ru-RU" sz="2000" b="1" dirty="0" smtClean="0">
                <a:solidFill>
                  <a:schemeClr val="bg2"/>
                </a:solidFill>
              </a:rPr>
              <a:t> </a:t>
            </a:r>
            <a:r>
              <a:rPr lang="ru-RU" sz="2000" b="1" dirty="0" smtClean="0"/>
              <a:t>решением неравенства </a:t>
            </a:r>
            <a:r>
              <a:rPr lang="ru-RU" sz="2000" b="1" dirty="0" smtClean="0">
                <a:solidFill>
                  <a:schemeClr val="hlink"/>
                </a:solidFill>
              </a:rPr>
              <a:t>2х</a:t>
            </a:r>
            <a:r>
              <a:rPr lang="en-US" sz="2000" b="1" dirty="0" smtClean="0">
                <a:solidFill>
                  <a:schemeClr val="hlink"/>
                </a:solidFill>
              </a:rPr>
              <a:t>&gt;</a:t>
            </a:r>
            <a:r>
              <a:rPr lang="ru-RU" sz="2000" b="1" dirty="0" smtClean="0">
                <a:solidFill>
                  <a:schemeClr val="hlink"/>
                </a:solidFill>
              </a:rPr>
              <a:t>10</a:t>
            </a:r>
            <a:r>
              <a:rPr lang="ru-RU" sz="2000" b="1" dirty="0" smtClean="0"/>
              <a:t>?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b="1" dirty="0"/>
              <a:t>2</a:t>
            </a:r>
            <a:r>
              <a:rPr lang="ru-RU" sz="2000" b="1" dirty="0" smtClean="0"/>
              <a:t>). </a:t>
            </a:r>
            <a:r>
              <a:rPr lang="ru-RU" sz="2000" b="1" dirty="0"/>
              <a:t>Является ли число </a:t>
            </a:r>
            <a:r>
              <a:rPr lang="ru-RU" sz="2000" b="1" dirty="0">
                <a:solidFill>
                  <a:schemeClr val="hlink"/>
                </a:solidFill>
              </a:rPr>
              <a:t>-6</a:t>
            </a:r>
            <a:r>
              <a:rPr lang="ru-RU" sz="2000" b="1" dirty="0"/>
              <a:t> решением неравенства </a:t>
            </a:r>
            <a:r>
              <a:rPr lang="ru-RU" sz="2000" b="1" dirty="0">
                <a:solidFill>
                  <a:schemeClr val="hlink"/>
                </a:solidFill>
              </a:rPr>
              <a:t>4х</a:t>
            </a:r>
            <a:r>
              <a:rPr lang="en-US" sz="2000" b="1" dirty="0">
                <a:solidFill>
                  <a:schemeClr val="hlink"/>
                </a:solidFill>
              </a:rPr>
              <a:t>&gt;</a:t>
            </a:r>
            <a:r>
              <a:rPr lang="ru-RU" sz="2000" b="1" dirty="0">
                <a:solidFill>
                  <a:schemeClr val="hlink"/>
                </a:solidFill>
              </a:rPr>
              <a:t>12</a:t>
            </a:r>
            <a:r>
              <a:rPr lang="ru-RU" sz="2000" b="1" dirty="0"/>
              <a:t>?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b="1" dirty="0"/>
              <a:t>3</a:t>
            </a:r>
            <a:r>
              <a:rPr lang="ru-RU" sz="2000" b="1" dirty="0" smtClean="0"/>
              <a:t>). Является </a:t>
            </a:r>
            <a:r>
              <a:rPr lang="ru-RU" sz="2000" b="1" dirty="0"/>
              <a:t>ли неравенство 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b="1" dirty="0"/>
              <a:t>                  </a:t>
            </a:r>
            <a:r>
              <a:rPr lang="ru-RU" sz="2000" b="1" dirty="0">
                <a:solidFill>
                  <a:schemeClr val="hlink"/>
                </a:solidFill>
              </a:rPr>
              <a:t> 5х-15</a:t>
            </a:r>
            <a:r>
              <a:rPr lang="en-US" sz="2000" b="1" dirty="0">
                <a:solidFill>
                  <a:schemeClr val="hlink"/>
                </a:solidFill>
              </a:rPr>
              <a:t>&gt;</a:t>
            </a:r>
            <a:r>
              <a:rPr lang="ru-RU" sz="2000" b="1" dirty="0">
                <a:solidFill>
                  <a:schemeClr val="hlink"/>
                </a:solidFill>
              </a:rPr>
              <a:t>4х+14</a:t>
            </a:r>
            <a:r>
              <a:rPr lang="ru-RU" sz="2000" b="1" dirty="0"/>
              <a:t> строгим?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b="1" dirty="0"/>
              <a:t>4</a:t>
            </a:r>
            <a:r>
              <a:rPr lang="ru-RU" sz="2000" b="1" dirty="0" smtClean="0"/>
              <a:t>). </a:t>
            </a:r>
            <a:r>
              <a:rPr lang="ru-RU" sz="2000" b="1" dirty="0"/>
              <a:t>Существует ли целое число  принадлежащее промежутку 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b="1" dirty="0"/>
              <a:t>                          </a:t>
            </a:r>
            <a:r>
              <a:rPr lang="en-US" sz="2000" b="1" dirty="0">
                <a:solidFill>
                  <a:schemeClr val="hlink"/>
                </a:solidFill>
              </a:rPr>
              <a:t>[</a:t>
            </a:r>
            <a:r>
              <a:rPr lang="ru-RU" sz="2000" b="1" dirty="0">
                <a:solidFill>
                  <a:schemeClr val="hlink"/>
                </a:solidFill>
              </a:rPr>
              <a:t>-2,8;</a:t>
            </a:r>
            <a:r>
              <a:rPr lang="en-US" sz="2000" b="1" dirty="0">
                <a:solidFill>
                  <a:schemeClr val="hlink"/>
                </a:solidFill>
              </a:rPr>
              <a:t>-</a:t>
            </a:r>
            <a:r>
              <a:rPr lang="ru-RU" sz="2000" b="1" dirty="0">
                <a:solidFill>
                  <a:schemeClr val="hlink"/>
                </a:solidFill>
              </a:rPr>
              <a:t>2,6</a:t>
            </a:r>
            <a:r>
              <a:rPr lang="en-US" sz="2000" b="1" dirty="0">
                <a:solidFill>
                  <a:schemeClr val="hlink"/>
                </a:solidFill>
              </a:rPr>
              <a:t>]</a:t>
            </a:r>
            <a:r>
              <a:rPr lang="ru-RU" sz="2000" b="1" dirty="0"/>
              <a:t>?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2000" b="1" dirty="0"/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sz="2000" b="1" dirty="0"/>
              <a:t>5</a:t>
            </a:r>
            <a:r>
              <a:rPr lang="en-US" sz="2000" b="1" dirty="0" smtClean="0"/>
              <a:t>)</a:t>
            </a:r>
            <a:r>
              <a:rPr lang="ru-RU" sz="2000" b="1" dirty="0" smtClean="0"/>
              <a:t>.</a:t>
            </a:r>
            <a:r>
              <a:rPr lang="en-US" sz="2000" b="1" dirty="0" smtClean="0"/>
              <a:t> </a:t>
            </a:r>
            <a:r>
              <a:rPr lang="ru-RU" sz="2000" b="1" dirty="0"/>
              <a:t>При любом ли значении переменной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2000" b="1" dirty="0"/>
              <a:t> верно неравенство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b="1" dirty="0"/>
              <a:t>			       </a:t>
            </a:r>
            <a:r>
              <a:rPr lang="ru-RU" sz="2000" b="1" dirty="0">
                <a:solidFill>
                  <a:schemeClr val="hlink"/>
                </a:solidFill>
              </a:rPr>
              <a:t>а</a:t>
            </a:r>
            <a:r>
              <a:rPr lang="en-US" sz="2000" b="1" dirty="0">
                <a:solidFill>
                  <a:schemeClr val="hlink"/>
                </a:solidFill>
                <a:cs typeface="Arial" charset="0"/>
              </a:rPr>
              <a:t>²</a:t>
            </a:r>
            <a:r>
              <a:rPr lang="ru-RU" sz="2000" b="1" dirty="0">
                <a:solidFill>
                  <a:schemeClr val="hlink"/>
                </a:solidFill>
              </a:rPr>
              <a:t> +4 </a:t>
            </a:r>
            <a:r>
              <a:rPr lang="en-US" sz="2000" b="1" dirty="0">
                <a:solidFill>
                  <a:schemeClr val="hlink"/>
                </a:solidFill>
              </a:rPr>
              <a:t>&gt;</a:t>
            </a:r>
            <a:r>
              <a:rPr lang="ru-RU" sz="2000" b="1" dirty="0">
                <a:solidFill>
                  <a:schemeClr val="hlink"/>
                </a:solidFill>
              </a:rPr>
              <a:t>о?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ru-RU" sz="2000" b="1" dirty="0"/>
              <a:t>6</a:t>
            </a:r>
            <a:r>
              <a:rPr lang="ru-RU" sz="2000" b="1" dirty="0" smtClean="0"/>
              <a:t>). </a:t>
            </a:r>
            <a:r>
              <a:rPr lang="ru-RU" sz="2000" b="1" dirty="0">
                <a:solidFill>
                  <a:schemeClr val="hlink"/>
                </a:solidFill>
              </a:rPr>
              <a:t>Верно ли</a:t>
            </a:r>
            <a:r>
              <a:rPr lang="ru-RU" sz="2000" b="1" dirty="0"/>
              <a:t>, что при умножении или делении обеих частей  неравенства на отрицательное число </a:t>
            </a:r>
            <a:r>
              <a:rPr lang="ru-RU" sz="2000" b="1" dirty="0">
                <a:solidFill>
                  <a:schemeClr val="hlink"/>
                </a:solidFill>
              </a:rPr>
              <a:t>знак неравенства не меняется?</a:t>
            </a:r>
          </a:p>
          <a:p>
            <a:pPr marL="533400" indent="-533400">
              <a:lnSpc>
                <a:spcPct val="80000"/>
              </a:lnSpc>
            </a:pPr>
            <a:endParaRPr lang="ru-RU" sz="2000" b="1" dirty="0"/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ru-RU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solidFill>
                  <a:schemeClr val="hlink"/>
                </a:solidFill>
                <a:latin typeface="Comic Sans MS" pitchFamily="66" charset="0"/>
              </a:rPr>
              <a:t>Давайте проверим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4744" y="1557338"/>
            <a:ext cx="4972056" cy="3657612"/>
          </a:xfrm>
        </p:spPr>
        <p:txBody>
          <a:bodyPr/>
          <a:lstStyle/>
          <a:p>
            <a:pPr>
              <a:buFontTx/>
              <a:buNone/>
            </a:pPr>
            <a:r>
              <a:rPr lang="ru-RU" sz="9600" b="1" dirty="0">
                <a:solidFill>
                  <a:srgbClr val="990000"/>
                </a:solidFill>
              </a:rPr>
              <a:t>   </a:t>
            </a:r>
          </a:p>
          <a:p>
            <a:pPr algn="ctr">
              <a:buFontTx/>
              <a:buNone/>
            </a:pPr>
            <a:r>
              <a:rPr lang="ru-RU" sz="9600" b="1" dirty="0">
                <a:solidFill>
                  <a:srgbClr val="990000"/>
                </a:solidFill>
              </a:rPr>
              <a:t> 101010</a:t>
            </a: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200854"/>
            <a:ext cx="3857652" cy="390148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52400"/>
            <a:ext cx="8675687" cy="82867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№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2. 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Дополнительные  вопросы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214422"/>
            <a:ext cx="8143932" cy="542928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3200" dirty="0" smtClean="0">
                <a:latin typeface="Comic Sans MS" pitchFamily="66" charset="0"/>
              </a:rPr>
              <a:t>1.Что </a:t>
            </a:r>
            <a:r>
              <a:rPr lang="ru-RU" sz="3200" dirty="0">
                <a:latin typeface="Comic Sans MS" pitchFamily="66" charset="0"/>
              </a:rPr>
              <a:t>значит решить неравенство?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200" dirty="0">
                <a:latin typeface="Comic Sans MS" pitchFamily="66" charset="0"/>
              </a:rPr>
              <a:t> 2.Что называется решением неравенства?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200" dirty="0">
                <a:latin typeface="Comic Sans MS" pitchFamily="66" charset="0"/>
              </a:rPr>
              <a:t> 3.Какие неравенства называются равносильными</a:t>
            </a:r>
            <a:r>
              <a:rPr lang="en-US" sz="3200" dirty="0">
                <a:latin typeface="Comic Sans MS" pitchFamily="66" charset="0"/>
              </a:rPr>
              <a:t>?</a:t>
            </a:r>
            <a:endParaRPr lang="ru-RU" sz="3200" dirty="0">
              <a:latin typeface="Comic Sans MS" pitchFamily="66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3200" dirty="0">
                <a:latin typeface="Comic Sans MS" pitchFamily="66" charset="0"/>
              </a:rPr>
              <a:t> 4.Сформулируйте свойства неравенств используемые  при решении и доказательстве неравенств и их систем?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200" dirty="0">
                <a:latin typeface="Comic Sans MS" pitchFamily="66" charset="0"/>
              </a:rPr>
              <a:t> 5.Что называется решением системы неравенств?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3200" dirty="0">
                <a:latin typeface="Comic Sans MS" pitchFamily="66" charset="0"/>
              </a:rPr>
              <a:t> 6.Что значит решить систему неравенств?</a:t>
            </a:r>
          </a:p>
        </p:txBody>
      </p:sp>
      <p:pic>
        <p:nvPicPr>
          <p:cNvPr id="4" name="Picture 4" descr="0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1142984"/>
            <a:ext cx="1430334" cy="185026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52400"/>
            <a:ext cx="8208963" cy="8286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990000"/>
                </a:solidFill>
                <a:latin typeface="Monotype Corsiva" pitchFamily="66" charset="0"/>
              </a:rPr>
              <a:t>№3   Устная работа</a:t>
            </a:r>
            <a:r>
              <a:rPr lang="ru-RU" sz="3200" b="1" dirty="0">
                <a:solidFill>
                  <a:srgbClr val="990000"/>
                </a:solidFill>
                <a:latin typeface="Monotype Corsiva" pitchFamily="66" charset="0"/>
              </a:rPr>
              <a:t/>
            </a:r>
            <a:br>
              <a:rPr lang="ru-RU" sz="3200" b="1" dirty="0">
                <a:solidFill>
                  <a:srgbClr val="990000"/>
                </a:solidFill>
                <a:latin typeface="Monotype Corsiva" pitchFamily="66" charset="0"/>
              </a:rPr>
            </a:br>
            <a:r>
              <a:rPr lang="ru-RU" sz="3200" b="1" dirty="0">
                <a:solidFill>
                  <a:srgbClr val="990000"/>
                </a:solidFill>
                <a:latin typeface="Monotype Corsiva" pitchFamily="66" charset="0"/>
              </a:rPr>
              <a:t> </a:t>
            </a:r>
            <a:r>
              <a:rPr lang="ru-RU" sz="3200" b="1" dirty="0">
                <a:solidFill>
                  <a:srgbClr val="7030A0"/>
                </a:solidFill>
                <a:latin typeface="Monotype Corsiva" pitchFamily="66" charset="0"/>
              </a:rPr>
              <a:t>а) Найди ошибку!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229600" cy="5616575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b="1" dirty="0"/>
              <a:t>1. Х </a:t>
            </a:r>
            <a:r>
              <a:rPr lang="ru-RU" b="1" dirty="0">
                <a:cs typeface="Arial" charset="0"/>
              </a:rPr>
              <a:t>≥7					2. </a:t>
            </a:r>
            <a:r>
              <a:rPr lang="en-US" b="1" dirty="0">
                <a:cs typeface="Arial" charset="0"/>
              </a:rPr>
              <a:t>y &lt; 2,5</a:t>
            </a:r>
            <a:endParaRPr lang="ru-RU" b="1" dirty="0">
              <a:cs typeface="Arial" charset="0"/>
            </a:endParaRPr>
          </a:p>
          <a:p>
            <a:pPr marL="609600" indent="-609600"/>
            <a:endParaRPr lang="ru-RU" b="1" dirty="0">
              <a:cs typeface="Arial" charset="0"/>
            </a:endParaRPr>
          </a:p>
          <a:p>
            <a:pPr marL="609600" indent="-609600">
              <a:buFontTx/>
              <a:buNone/>
            </a:pPr>
            <a:endParaRPr lang="ru-RU" dirty="0" smtClean="0">
              <a:cs typeface="Arial" charset="0"/>
            </a:endParaRPr>
          </a:p>
          <a:p>
            <a:pPr marL="609600" indent="-609600">
              <a:buFontTx/>
              <a:buNone/>
            </a:pPr>
            <a:r>
              <a:rPr lang="ru-RU" dirty="0" smtClean="0">
                <a:cs typeface="Arial" charset="0"/>
              </a:rPr>
              <a:t>Ответ</a:t>
            </a:r>
            <a:r>
              <a:rPr lang="ru-RU" dirty="0">
                <a:cs typeface="Arial" charset="0"/>
              </a:rPr>
              <a:t>: (-∞;7)</a:t>
            </a:r>
            <a:r>
              <a:rPr lang="en-US" dirty="0">
                <a:cs typeface="Arial" charset="0"/>
              </a:rPr>
              <a:t>			</a:t>
            </a:r>
            <a:r>
              <a:rPr lang="ru-RU" dirty="0" smtClean="0">
                <a:cs typeface="Arial" charset="0"/>
              </a:rPr>
              <a:t>       Ответ</a:t>
            </a:r>
            <a:r>
              <a:rPr lang="ru-RU" dirty="0">
                <a:cs typeface="Arial" charset="0"/>
              </a:rPr>
              <a:t>: (-∞;2,5</a:t>
            </a:r>
            <a:r>
              <a:rPr lang="en-US" dirty="0">
                <a:cs typeface="Arial" charset="0"/>
              </a:rPr>
              <a:t>]</a:t>
            </a:r>
          </a:p>
          <a:p>
            <a:pPr marL="609600" indent="-609600">
              <a:buFontTx/>
              <a:buNone/>
            </a:pPr>
            <a:endParaRPr lang="ru-RU" dirty="0" smtClean="0">
              <a:cs typeface="Arial" charset="0"/>
            </a:endParaRPr>
          </a:p>
          <a:p>
            <a:pPr marL="609600" indent="-609600">
              <a:buFontTx/>
              <a:buNone/>
            </a:pPr>
            <a:endParaRPr lang="ru-RU" dirty="0">
              <a:cs typeface="Arial" charset="0"/>
            </a:endParaRPr>
          </a:p>
          <a:p>
            <a:pPr marL="609600" indent="-609600">
              <a:buFontTx/>
              <a:buNone/>
            </a:pPr>
            <a:r>
              <a:rPr lang="ru-RU" b="1" dirty="0">
                <a:cs typeface="Arial" charset="0"/>
              </a:rPr>
              <a:t>3. </a:t>
            </a:r>
            <a:r>
              <a:rPr lang="en-US" b="1" dirty="0">
                <a:cs typeface="Arial" charset="0"/>
              </a:rPr>
              <a:t>m ≥ 12			</a:t>
            </a:r>
            <a:r>
              <a:rPr lang="ru-RU" b="1" dirty="0">
                <a:cs typeface="Arial" charset="0"/>
              </a:rPr>
              <a:t>  </a:t>
            </a:r>
            <a:r>
              <a:rPr lang="ru-RU" b="1" dirty="0" smtClean="0">
                <a:cs typeface="Arial" charset="0"/>
              </a:rPr>
              <a:t>     </a:t>
            </a:r>
            <a:r>
              <a:rPr lang="en-US" b="1" dirty="0">
                <a:cs typeface="Arial" charset="0"/>
              </a:rPr>
              <a:t>4.</a:t>
            </a:r>
            <a:r>
              <a:rPr lang="ru-RU" b="1" dirty="0">
                <a:cs typeface="Arial" charset="0"/>
              </a:rPr>
              <a:t>  </a:t>
            </a:r>
            <a:r>
              <a:rPr lang="en-US" b="1" dirty="0">
                <a:cs typeface="Arial" charset="0"/>
              </a:rPr>
              <a:t>x</a:t>
            </a:r>
            <a:r>
              <a:rPr lang="ru-RU" b="1" dirty="0">
                <a:cs typeface="Arial" charset="0"/>
              </a:rPr>
              <a:t> </a:t>
            </a:r>
            <a:r>
              <a:rPr lang="en-US" b="1" dirty="0">
                <a:cs typeface="Arial" charset="0"/>
              </a:rPr>
              <a:t>≤ -1,3</a:t>
            </a:r>
          </a:p>
          <a:p>
            <a:pPr marL="609600" indent="-609600">
              <a:buFontTx/>
              <a:buNone/>
            </a:pPr>
            <a:endParaRPr lang="en-US" b="1" dirty="0">
              <a:cs typeface="Arial" charset="0"/>
            </a:endParaRPr>
          </a:p>
          <a:p>
            <a:pPr marL="609600" indent="-609600">
              <a:buFontTx/>
              <a:buNone/>
            </a:pPr>
            <a:endParaRPr lang="en-US" b="1" dirty="0">
              <a:cs typeface="Arial" charset="0"/>
            </a:endParaRPr>
          </a:p>
          <a:p>
            <a:pPr marL="609600" indent="-609600">
              <a:buFontTx/>
              <a:buNone/>
            </a:pPr>
            <a:r>
              <a:rPr lang="ru-RU" dirty="0">
                <a:cs typeface="Arial" charset="0"/>
              </a:rPr>
              <a:t>Ответ: (-∞;12)			</a:t>
            </a:r>
            <a:r>
              <a:rPr lang="ru-RU" dirty="0" smtClean="0">
                <a:cs typeface="Arial" charset="0"/>
              </a:rPr>
              <a:t>Ответ</a:t>
            </a:r>
            <a:r>
              <a:rPr lang="ru-RU" dirty="0">
                <a:cs typeface="Arial" charset="0"/>
              </a:rPr>
              <a:t>: </a:t>
            </a:r>
            <a:r>
              <a:rPr lang="en-US" dirty="0">
                <a:cs typeface="Arial" charset="0"/>
              </a:rPr>
              <a:t>[-∞;-1,3]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11188" y="1557338"/>
            <a:ext cx="3024187" cy="655637"/>
            <a:chOff x="385" y="1706"/>
            <a:chExt cx="1905" cy="413"/>
          </a:xfrm>
        </p:grpSpPr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385" y="1706"/>
              <a:ext cx="1905" cy="181"/>
              <a:chOff x="385" y="1616"/>
              <a:chExt cx="1905" cy="181"/>
            </a:xfrm>
          </p:grpSpPr>
          <p:sp>
            <p:nvSpPr>
              <p:cNvPr id="5125" name="Line 5"/>
              <p:cNvSpPr>
                <a:spLocks noChangeShapeType="1"/>
              </p:cNvSpPr>
              <p:nvPr/>
            </p:nvSpPr>
            <p:spPr bwMode="auto">
              <a:xfrm>
                <a:off x="385" y="1752"/>
                <a:ext cx="190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6" name="Oval 6"/>
              <p:cNvSpPr>
                <a:spLocks noChangeArrowheads="1"/>
              </p:cNvSpPr>
              <p:nvPr/>
            </p:nvSpPr>
            <p:spPr bwMode="auto">
              <a:xfrm>
                <a:off x="1565" y="1661"/>
                <a:ext cx="90" cy="13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4" name="Group 11"/>
              <p:cNvGrpSpPr>
                <a:grpSpLocks/>
              </p:cNvGrpSpPr>
              <p:nvPr/>
            </p:nvGrpSpPr>
            <p:grpSpPr bwMode="auto">
              <a:xfrm>
                <a:off x="476" y="1616"/>
                <a:ext cx="499" cy="136"/>
                <a:chOff x="476" y="1616"/>
                <a:chExt cx="499" cy="136"/>
              </a:xfrm>
            </p:grpSpPr>
            <p:sp>
              <p:nvSpPr>
                <p:cNvPr id="5127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8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9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0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>
                <a:off x="1020" y="1616"/>
                <a:ext cx="499" cy="136"/>
                <a:chOff x="476" y="1616"/>
                <a:chExt cx="499" cy="136"/>
              </a:xfrm>
            </p:grpSpPr>
            <p:sp>
              <p:nvSpPr>
                <p:cNvPr id="5133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4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5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138" name="Text Box 18"/>
            <p:cNvSpPr txBox="1">
              <a:spLocks noChangeArrowheads="1"/>
            </p:cNvSpPr>
            <p:nvPr/>
          </p:nvSpPr>
          <p:spPr bwMode="auto">
            <a:xfrm>
              <a:off x="1519" y="1888"/>
              <a:ext cx="3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7</a:t>
              </a:r>
              <a:endParaRPr lang="ru-RU">
                <a:latin typeface="Verdana" pitchFamily="34" charset="0"/>
              </a:endParaRP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364163" y="1628775"/>
            <a:ext cx="3014662" cy="287338"/>
            <a:chOff x="385" y="1616"/>
            <a:chExt cx="1905" cy="181"/>
          </a:xfrm>
        </p:grpSpPr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385" y="1752"/>
              <a:ext cx="190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1565" y="1661"/>
              <a:ext cx="90" cy="13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476" y="1616"/>
              <a:ext cx="499" cy="136"/>
              <a:chOff x="476" y="1616"/>
              <a:chExt cx="499" cy="136"/>
            </a:xfrm>
          </p:grpSpPr>
          <p:sp>
            <p:nvSpPr>
              <p:cNvPr id="5145" name="Line 2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7" name="Line 2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8" name="Line 2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" name="Group 29"/>
            <p:cNvGrpSpPr>
              <a:grpSpLocks/>
            </p:cNvGrpSpPr>
            <p:nvPr/>
          </p:nvGrpSpPr>
          <p:grpSpPr bwMode="auto">
            <a:xfrm>
              <a:off x="1020" y="1616"/>
              <a:ext cx="499" cy="136"/>
              <a:chOff x="476" y="1616"/>
              <a:chExt cx="499" cy="136"/>
            </a:xfrm>
          </p:grpSpPr>
          <p:sp>
            <p:nvSpPr>
              <p:cNvPr id="5150" name="Line 3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1" name="Line 3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2" name="Line 3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6948488" y="1916113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2,5</a:t>
            </a:r>
            <a:endParaRPr lang="ru-RU">
              <a:latin typeface="Verdana" pitchFamily="34" charset="0"/>
            </a:endParaRPr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>
            <a:off x="500034" y="4572008"/>
            <a:ext cx="3024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58" name="Oval 38"/>
          <p:cNvSpPr>
            <a:spLocks noChangeArrowheads="1"/>
          </p:cNvSpPr>
          <p:nvPr/>
        </p:nvSpPr>
        <p:spPr bwMode="auto">
          <a:xfrm>
            <a:off x="1643042" y="4429132"/>
            <a:ext cx="166668" cy="214314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1857356" y="4357694"/>
            <a:ext cx="1655763" cy="215900"/>
            <a:chOff x="431" y="2523"/>
            <a:chExt cx="1043" cy="136"/>
          </a:xfrm>
        </p:grpSpPr>
        <p:grpSp>
          <p:nvGrpSpPr>
            <p:cNvPr id="10" name="Group 39"/>
            <p:cNvGrpSpPr>
              <a:grpSpLocks/>
            </p:cNvGrpSpPr>
            <p:nvPr/>
          </p:nvGrpSpPr>
          <p:grpSpPr bwMode="auto">
            <a:xfrm>
              <a:off x="431" y="2523"/>
              <a:ext cx="499" cy="136"/>
              <a:chOff x="476" y="1616"/>
              <a:chExt cx="499" cy="136"/>
            </a:xfrm>
          </p:grpSpPr>
          <p:sp>
            <p:nvSpPr>
              <p:cNvPr id="5160" name="Line 4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1" name="Line 4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2" name="Line 4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3" name="Line 4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5165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6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7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8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1571604" y="4643446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Verdana" pitchFamily="34" charset="0"/>
              </a:rPr>
              <a:t>12</a:t>
            </a:r>
            <a:endParaRPr lang="ru-RU" dirty="0">
              <a:latin typeface="Verdana" pitchFamily="34" charset="0"/>
            </a:endParaRPr>
          </a:p>
        </p:txBody>
      </p:sp>
      <p:grpSp>
        <p:nvGrpSpPr>
          <p:cNvPr id="12" name="Group 52"/>
          <p:cNvGrpSpPr>
            <a:grpSpLocks/>
          </p:cNvGrpSpPr>
          <p:nvPr/>
        </p:nvGrpSpPr>
        <p:grpSpPr bwMode="auto">
          <a:xfrm>
            <a:off x="5435600" y="4581525"/>
            <a:ext cx="3024188" cy="287338"/>
            <a:chOff x="385" y="1616"/>
            <a:chExt cx="1905" cy="181"/>
          </a:xfrm>
        </p:grpSpPr>
        <p:sp>
          <p:nvSpPr>
            <p:cNvPr id="5173" name="Line 53"/>
            <p:cNvSpPr>
              <a:spLocks noChangeShapeType="1"/>
            </p:cNvSpPr>
            <p:nvPr/>
          </p:nvSpPr>
          <p:spPr bwMode="auto">
            <a:xfrm>
              <a:off x="385" y="1752"/>
              <a:ext cx="190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74" name="Oval 54"/>
            <p:cNvSpPr>
              <a:spLocks noChangeArrowheads="1"/>
            </p:cNvSpPr>
            <p:nvPr/>
          </p:nvSpPr>
          <p:spPr bwMode="auto">
            <a:xfrm>
              <a:off x="1565" y="1661"/>
              <a:ext cx="90" cy="1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" name="Group 55"/>
            <p:cNvGrpSpPr>
              <a:grpSpLocks/>
            </p:cNvGrpSpPr>
            <p:nvPr/>
          </p:nvGrpSpPr>
          <p:grpSpPr bwMode="auto">
            <a:xfrm>
              <a:off x="476" y="1616"/>
              <a:ext cx="499" cy="136"/>
              <a:chOff x="476" y="1616"/>
              <a:chExt cx="499" cy="136"/>
            </a:xfrm>
          </p:grpSpPr>
          <p:sp>
            <p:nvSpPr>
              <p:cNvPr id="5176" name="Line 56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7" name="Line 57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8" name="Line 58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9" name="Line 59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4" name="Group 60"/>
            <p:cNvGrpSpPr>
              <a:grpSpLocks/>
            </p:cNvGrpSpPr>
            <p:nvPr/>
          </p:nvGrpSpPr>
          <p:grpSpPr bwMode="auto">
            <a:xfrm>
              <a:off x="1020" y="1616"/>
              <a:ext cx="499" cy="136"/>
              <a:chOff x="476" y="1616"/>
              <a:chExt cx="499" cy="136"/>
            </a:xfrm>
          </p:grpSpPr>
          <p:sp>
            <p:nvSpPr>
              <p:cNvPr id="5181" name="Line 61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2" name="Line 62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3" name="Line 63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4" name="Line 64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7235825" y="487045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Verdana" pitchFamily="34" charset="0"/>
              </a:rPr>
              <a:t>-1,3</a:t>
            </a:r>
            <a:endParaRPr lang="ru-RU">
              <a:latin typeface="Verdana" pitchFamily="34" charset="0"/>
            </a:endParaRPr>
          </a:p>
        </p:txBody>
      </p:sp>
      <p:sp>
        <p:nvSpPr>
          <p:cNvPr id="5186" name="Line 66"/>
          <p:cNvSpPr>
            <a:spLocks noChangeShapeType="1"/>
          </p:cNvSpPr>
          <p:nvPr/>
        </p:nvSpPr>
        <p:spPr bwMode="auto">
          <a:xfrm>
            <a:off x="179388" y="3068638"/>
            <a:ext cx="8640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7" name="Line 67"/>
          <p:cNvSpPr>
            <a:spLocks noChangeShapeType="1"/>
          </p:cNvSpPr>
          <p:nvPr/>
        </p:nvSpPr>
        <p:spPr bwMode="auto">
          <a:xfrm>
            <a:off x="4284663" y="1125538"/>
            <a:ext cx="0" cy="5399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88" name="Rectangle 68"/>
          <p:cNvSpPr>
            <a:spLocks noChangeArrowheads="1"/>
          </p:cNvSpPr>
          <p:nvPr/>
        </p:nvSpPr>
        <p:spPr bwMode="auto">
          <a:xfrm>
            <a:off x="4499992" y="1000108"/>
            <a:ext cx="3929660" cy="18528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89" name="Rectangle 69"/>
          <p:cNvSpPr>
            <a:spLocks noChangeArrowheads="1"/>
          </p:cNvSpPr>
          <p:nvPr/>
        </p:nvSpPr>
        <p:spPr bwMode="auto">
          <a:xfrm>
            <a:off x="214282" y="1000108"/>
            <a:ext cx="3853662" cy="185282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0" name="Rectangle 70"/>
          <p:cNvSpPr>
            <a:spLocks noChangeArrowheads="1"/>
          </p:cNvSpPr>
          <p:nvPr/>
        </p:nvSpPr>
        <p:spPr bwMode="auto">
          <a:xfrm>
            <a:off x="214282" y="3500438"/>
            <a:ext cx="3857652" cy="216081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91" name="Rectangle 71"/>
          <p:cNvSpPr>
            <a:spLocks noChangeArrowheads="1"/>
          </p:cNvSpPr>
          <p:nvPr/>
        </p:nvSpPr>
        <p:spPr bwMode="auto">
          <a:xfrm>
            <a:off x="4500562" y="3500438"/>
            <a:ext cx="4000528" cy="214313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8" grpId="0" animBg="1"/>
      <p:bldP spid="5189" grpId="0" animBg="1"/>
      <p:bldP spid="5190" grpId="0" animBg="1"/>
      <p:bldP spid="51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20688"/>
            <a:ext cx="8031191" cy="22685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>
                <a:solidFill>
                  <a:srgbClr val="7030A0"/>
                </a:solidFill>
                <a:latin typeface="Comic Sans MS" pitchFamily="66" charset="0"/>
              </a:rPr>
              <a:t>Б) Неравенству </a:t>
            </a:r>
            <a:r>
              <a:rPr lang="ru-RU" sz="4900" b="1" dirty="0" err="1">
                <a:solidFill>
                  <a:srgbClr val="7030A0"/>
                </a:solidFill>
                <a:latin typeface="Comic Sans MS" pitchFamily="66" charset="0"/>
              </a:rPr>
              <a:t>х</a:t>
            </a:r>
            <a:r>
              <a:rPr lang="ru-RU" sz="49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ru-RU" sz="4900" b="1" dirty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≥ </a:t>
            </a:r>
            <a:r>
              <a:rPr lang="ru-RU" sz="4900" b="1" dirty="0" smtClean="0">
                <a:solidFill>
                  <a:srgbClr val="7030A0"/>
                </a:solidFill>
                <a:latin typeface="Comic Sans MS" pitchFamily="66" charset="0"/>
                <a:sym typeface="Symbol" pitchFamily="18" charset="2"/>
              </a:rPr>
              <a:t>1</a:t>
            </a:r>
            <a:r>
              <a:rPr lang="ru-RU" sz="4900" b="1" dirty="0" smtClean="0">
                <a:solidFill>
                  <a:srgbClr val="7030A0"/>
                </a:solidFill>
                <a:latin typeface="Comic Sans MS" pitchFamily="66" charset="0"/>
              </a:rPr>
              <a:t>5 соответствует </a:t>
            </a:r>
            <a:r>
              <a:rPr lang="ru-RU" sz="4900" b="1" dirty="0">
                <a:solidFill>
                  <a:srgbClr val="7030A0"/>
                </a:solidFill>
                <a:latin typeface="Comic Sans MS" pitchFamily="66" charset="0"/>
              </a:rPr>
              <a:t>числовой </a:t>
            </a:r>
            <a:r>
              <a:rPr lang="ru-RU" sz="4900" b="1" dirty="0" smtClean="0">
                <a:solidFill>
                  <a:srgbClr val="7030A0"/>
                </a:solidFill>
                <a:latin typeface="Comic Sans MS" pitchFamily="66" charset="0"/>
              </a:rPr>
              <a:t>промежуток:</a:t>
            </a:r>
            <a:r>
              <a:rPr lang="en-US" sz="3600" b="1" dirty="0"/>
              <a:t/>
            </a:r>
            <a:br>
              <a:rPr lang="en-US" sz="3600" b="1" dirty="0"/>
            </a:br>
            <a:endParaRPr lang="ru-RU" sz="3600" b="1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28" y="2857496"/>
            <a:ext cx="6527822" cy="3740154"/>
          </a:xfrm>
        </p:spPr>
        <p:txBody>
          <a:bodyPr/>
          <a:lstStyle/>
          <a:p>
            <a:pPr marL="609600" indent="-609600"/>
            <a:r>
              <a:rPr lang="ru-RU" sz="4000" b="1" dirty="0">
                <a:solidFill>
                  <a:srgbClr val="CC0000"/>
                </a:solidFill>
              </a:rPr>
              <a:t>1)  (</a:t>
            </a:r>
            <a:r>
              <a:rPr lang="ru-RU" sz="4000" b="1" dirty="0">
                <a:solidFill>
                  <a:srgbClr val="CC0000"/>
                </a:solidFill>
                <a:sym typeface="Symbol" pitchFamily="18" charset="2"/>
              </a:rPr>
              <a:t>– ; 15)</a:t>
            </a:r>
          </a:p>
          <a:p>
            <a:pPr marL="609600" indent="-609600"/>
            <a:r>
              <a:rPr lang="ru-RU" sz="4000" b="1" dirty="0">
                <a:solidFill>
                  <a:srgbClr val="CC0000"/>
                </a:solidFill>
                <a:sym typeface="Symbol" pitchFamily="18" charset="2"/>
              </a:rPr>
              <a:t>2)  </a:t>
            </a:r>
            <a:r>
              <a:rPr lang="en-US" sz="4000" b="1" dirty="0">
                <a:solidFill>
                  <a:srgbClr val="CC0000"/>
                </a:solidFill>
                <a:sym typeface="Symbol" pitchFamily="18" charset="2"/>
              </a:rPr>
              <a:t>[</a:t>
            </a:r>
            <a:r>
              <a:rPr lang="ru-RU" sz="4000" b="1" dirty="0">
                <a:solidFill>
                  <a:srgbClr val="CC0000"/>
                </a:solidFill>
                <a:sym typeface="Symbol" pitchFamily="18" charset="2"/>
              </a:rPr>
              <a:t>15; </a:t>
            </a:r>
            <a:r>
              <a:rPr lang="en-US" sz="4000" b="1" dirty="0">
                <a:solidFill>
                  <a:srgbClr val="CC0000"/>
                </a:solidFill>
                <a:sym typeface="Symbol" pitchFamily="18" charset="2"/>
              </a:rPr>
              <a:t>+</a:t>
            </a:r>
            <a:r>
              <a:rPr lang="ru-RU" sz="4000" b="1" dirty="0">
                <a:solidFill>
                  <a:srgbClr val="CC0000"/>
                </a:solidFill>
                <a:sym typeface="Symbol" pitchFamily="18" charset="2"/>
              </a:rPr>
              <a:t>)</a:t>
            </a:r>
          </a:p>
          <a:p>
            <a:pPr marL="609600" indent="-609600"/>
            <a:r>
              <a:rPr lang="ru-RU" sz="4000" b="1" dirty="0">
                <a:solidFill>
                  <a:srgbClr val="CC0000"/>
                </a:solidFill>
                <a:sym typeface="Symbol" pitchFamily="18" charset="2"/>
              </a:rPr>
              <a:t>3)  (– ; 15</a:t>
            </a:r>
            <a:r>
              <a:rPr lang="en-US" sz="4000" b="1" dirty="0">
                <a:solidFill>
                  <a:srgbClr val="CC0000"/>
                </a:solidFill>
                <a:sym typeface="Symbol" pitchFamily="18" charset="2"/>
              </a:rPr>
              <a:t>]</a:t>
            </a:r>
            <a:endParaRPr lang="ru-RU" sz="4000" b="1" dirty="0">
              <a:solidFill>
                <a:srgbClr val="CC0000"/>
              </a:solidFill>
              <a:sym typeface="Symbol" pitchFamily="18" charset="2"/>
            </a:endParaRPr>
          </a:p>
          <a:p>
            <a:pPr marL="609600" indent="-609600"/>
            <a:r>
              <a:rPr lang="ru-RU" sz="4000" b="1" dirty="0">
                <a:solidFill>
                  <a:srgbClr val="CC0000"/>
                </a:solidFill>
                <a:sym typeface="Symbol" pitchFamily="18" charset="2"/>
              </a:rPr>
              <a:t>4)  (15;</a:t>
            </a:r>
            <a:r>
              <a:rPr lang="en-US" sz="4000" b="1" dirty="0">
                <a:solidFill>
                  <a:srgbClr val="CC0000"/>
                </a:solidFill>
                <a:sym typeface="Symbol" pitchFamily="18" charset="2"/>
              </a:rPr>
              <a:t>+</a:t>
            </a:r>
            <a:r>
              <a:rPr lang="ru-RU" sz="4000" b="1" dirty="0">
                <a:solidFill>
                  <a:srgbClr val="CC0000"/>
                </a:solidFill>
                <a:sym typeface="Symbol" pitchFamily="18" charset="2"/>
              </a:rPr>
              <a:t>)</a:t>
            </a:r>
            <a:endParaRPr lang="en-US" sz="4000" b="1" dirty="0">
              <a:solidFill>
                <a:srgbClr val="CC0000"/>
              </a:solidFill>
              <a:sym typeface="Symbol" pitchFamily="18" charset="2"/>
            </a:endParaRPr>
          </a:p>
          <a:p>
            <a:pPr marL="609600" indent="-609600"/>
            <a:endParaRPr lang="ru-RU" sz="4000" dirty="0"/>
          </a:p>
        </p:txBody>
      </p:sp>
      <p:sp>
        <p:nvSpPr>
          <p:cNvPr id="46117" name="Rectangle 37"/>
          <p:cNvSpPr>
            <a:spLocks noChangeArrowheads="1"/>
          </p:cNvSpPr>
          <p:nvPr/>
        </p:nvSpPr>
        <p:spPr bwMode="auto">
          <a:xfrm>
            <a:off x="5220072" y="3717032"/>
            <a:ext cx="647700" cy="554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66" cy="101122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4. Повторение. Работа у доски.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785787" y="1428736"/>
          <a:ext cx="5000658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886"/>
                <a:gridCol w="1666886"/>
                <a:gridCol w="1666886"/>
              </a:tblGrid>
              <a:tr h="1750231"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hlinkClick r:id="rId2" action="ppaction://hlinksldjump"/>
                        </a:rPr>
                        <a:t>1</a:t>
                      </a:r>
                      <a:endParaRPr lang="ru-RU" sz="88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hlinkClick r:id="rId3" action="ppaction://hlinksldjump"/>
                        </a:rPr>
                        <a:t>2</a:t>
                      </a:r>
                      <a:endParaRPr lang="ru-RU" sz="88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hlinkClick r:id="rId4" action="ppaction://hlinksldjump"/>
                        </a:rPr>
                        <a:t>3</a:t>
                      </a:r>
                      <a:endParaRPr lang="ru-RU" sz="88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1750231">
                <a:tc>
                  <a:txBody>
                    <a:bodyPr/>
                    <a:lstStyle/>
                    <a:p>
                      <a:pPr algn="ctr"/>
                      <a:r>
                        <a:rPr lang="ru-RU" sz="8800" b="1" dirty="0" smtClean="0">
                          <a:latin typeface="Comic Sans MS" pitchFamily="66" charset="0"/>
                          <a:hlinkClick r:id="rId5" action="ppaction://hlinksldjump"/>
                        </a:rPr>
                        <a:t>4</a:t>
                      </a:r>
                      <a:endParaRPr lang="ru-RU" sz="88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800" b="1" dirty="0" smtClean="0">
                          <a:latin typeface="Comic Sans MS" pitchFamily="66" charset="0"/>
                          <a:hlinkClick r:id="rId6" action="ppaction://hlinksldjump"/>
                        </a:rPr>
                        <a:t>5</a:t>
                      </a:r>
                      <a:endParaRPr lang="ru-RU" sz="88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800" b="1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Стрелка вправо с вырезом 5">
            <a:hlinkClick r:id="rId7" action="ppaction://hlinksldjump"/>
          </p:cNvPr>
          <p:cNvSpPr/>
          <p:nvPr/>
        </p:nvSpPr>
        <p:spPr>
          <a:xfrm>
            <a:off x="1214414" y="5929330"/>
            <a:ext cx="1214446" cy="71435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6" descr="3d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36342" y="3857628"/>
            <a:ext cx="2919293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642919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buNone/>
            </a:pPr>
            <a:r>
              <a:rPr lang="ru-RU" sz="3600" dirty="0" smtClean="0">
                <a:latin typeface="Comic Sans MS" pitchFamily="66" charset="0"/>
              </a:rPr>
              <a:t> </a:t>
            </a:r>
            <a:endParaRPr lang="ru-RU" sz="3600" dirty="0"/>
          </a:p>
        </p:txBody>
      </p:sp>
      <p:sp>
        <p:nvSpPr>
          <p:cNvPr id="3" name="Улыбающееся лицо 2">
            <a:hlinkClick r:id="rId2" action="ppaction://hlinksldjump"/>
          </p:cNvPr>
          <p:cNvSpPr/>
          <p:nvPr/>
        </p:nvSpPr>
        <p:spPr>
          <a:xfrm>
            <a:off x="7715272" y="5500702"/>
            <a:ext cx="1000132" cy="100013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500043"/>
            <a:ext cx="792961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 algn="ctr"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Решите двойное неравенство:</a:t>
            </a:r>
          </a:p>
          <a:p>
            <a:pPr marL="533400" indent="-53340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  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  <a:p>
            <a:pPr marL="533400" indent="-533400" algn="ctr"/>
            <a:r>
              <a:rPr lang="ru-RU" sz="2800" b="1" dirty="0" smtClean="0">
                <a:solidFill>
                  <a:schemeClr val="folHlink"/>
                </a:solidFill>
                <a:latin typeface="Comic Sans MS" pitchFamily="66" charset="0"/>
              </a:rPr>
              <a:t>- 4</a:t>
            </a:r>
            <a:r>
              <a:rPr lang="en-US" sz="2800" b="1" dirty="0" smtClean="0">
                <a:solidFill>
                  <a:schemeClr val="folHlink"/>
                </a:solidFill>
                <a:latin typeface="Comic Sans MS" pitchFamily="66" charset="0"/>
              </a:rPr>
              <a:t> &lt; </a:t>
            </a:r>
            <a:r>
              <a:rPr lang="ru-RU" sz="2800" b="1" i="1" dirty="0" smtClean="0">
                <a:solidFill>
                  <a:schemeClr val="folHlink"/>
                </a:solidFill>
                <a:latin typeface="Comic Sans MS" pitchFamily="66" charset="0"/>
              </a:rPr>
              <a:t>х</a:t>
            </a:r>
            <a:r>
              <a:rPr lang="ru-RU" sz="2800" b="1" dirty="0" smtClean="0">
                <a:solidFill>
                  <a:schemeClr val="folHlink"/>
                </a:solidFill>
                <a:latin typeface="Comic Sans MS" pitchFamily="66" charset="0"/>
              </a:rPr>
              <a:t>-9</a:t>
            </a:r>
            <a:r>
              <a:rPr lang="en-US" sz="2800" b="1" dirty="0" smtClean="0">
                <a:solidFill>
                  <a:schemeClr val="folHlink"/>
                </a:solidFill>
                <a:latin typeface="Comic Sans MS" pitchFamily="66" charset="0"/>
              </a:rPr>
              <a:t> &lt; </a:t>
            </a:r>
            <a:r>
              <a:rPr lang="ru-RU" sz="2800" b="1" dirty="0" smtClean="0">
                <a:solidFill>
                  <a:schemeClr val="folHlink"/>
                </a:solidFill>
                <a:latin typeface="Comic Sans MS" pitchFamily="66" charset="0"/>
              </a:rPr>
              <a:t>5</a:t>
            </a:r>
          </a:p>
          <a:p>
            <a:pPr marL="533400" indent="-533400" algn="ctr">
              <a:buFontTx/>
              <a:buChar char="-"/>
            </a:pPr>
            <a:endParaRPr lang="ru-RU" sz="2800" b="1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marL="533400" indent="-533400" algn="ctr">
              <a:buFontTx/>
              <a:buChar char="-"/>
            </a:pPr>
            <a:endParaRPr lang="ru-RU" sz="2800" b="1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marL="533400" indent="-533400" algn="ctr"/>
            <a:endParaRPr lang="ru-RU" sz="2800" b="1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marL="533400" indent="-533400" algn="ctr">
              <a:buFontTx/>
              <a:buChar char="-"/>
            </a:pPr>
            <a:endParaRPr lang="ru-RU" sz="2800" b="1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marL="533400" indent="-533400" algn="ctr"/>
            <a:r>
              <a:rPr lang="ru-RU" sz="2800" b="1" dirty="0" smtClean="0">
                <a:solidFill>
                  <a:schemeClr val="folHlink"/>
                </a:solidFill>
                <a:latin typeface="Comic Sans MS" pitchFamily="66" charset="0"/>
              </a:rPr>
              <a:t>                            Ответ: (5; 14)</a:t>
            </a:r>
          </a:p>
          <a:p>
            <a:pPr marL="533400" indent="-533400" algn="ctr">
              <a:buFontTx/>
              <a:buChar char="-"/>
            </a:pPr>
            <a:endParaRPr lang="ru-RU" sz="2800" b="1" dirty="0"/>
          </a:p>
        </p:txBody>
      </p:sp>
      <p:pic>
        <p:nvPicPr>
          <p:cNvPr id="5" name="Picture 4" descr="nau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3500438"/>
            <a:ext cx="3455987" cy="2557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372</TotalTime>
  <Words>563</Words>
  <Application>Microsoft Office PowerPoint</Application>
  <PresentationFormat>Экран (4:3)</PresentationFormat>
  <Paragraphs>161</Paragraphs>
  <Slides>20</Slides>
  <Notes>0</Notes>
  <HiddenSlides>0</HiddenSlides>
  <MMClips>4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32" baseType="lpstr">
      <vt:lpstr>Arial</vt:lpstr>
      <vt:lpstr>Century Schoolbook</vt:lpstr>
      <vt:lpstr>Comic Sans MS</vt:lpstr>
      <vt:lpstr>Impact</vt:lpstr>
      <vt:lpstr>Monotype Corsiva</vt:lpstr>
      <vt:lpstr>Symbol</vt:lpstr>
      <vt:lpstr>Verdana</vt:lpstr>
      <vt:lpstr>Wingdings</vt:lpstr>
      <vt:lpstr>Wingdings 2</vt:lpstr>
      <vt:lpstr>Эркер</vt:lpstr>
      <vt:lpstr>Microsoft Equation 3.0</vt:lpstr>
      <vt:lpstr>Формула</vt:lpstr>
      <vt:lpstr>Презентация PowerPoint</vt:lpstr>
      <vt:lpstr>Презентация PowerPoint</vt:lpstr>
      <vt:lpstr>№1 Тестирование.(да - 1, нет- 0 )</vt:lpstr>
      <vt:lpstr>Давайте проверим</vt:lpstr>
      <vt:lpstr>№2. Дополнительные  вопросы</vt:lpstr>
      <vt:lpstr>№3   Устная работа  а) Найди ошибку!</vt:lpstr>
      <vt:lpstr>Б) Неравенству х ≥ 15 соответствует числовой промежуток: </vt:lpstr>
      <vt:lpstr>4. Повторение. Работа у доски.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Өзбеттік жұмыс</vt:lpstr>
      <vt:lpstr>Өзіңді өзің тексер</vt:lpstr>
      <vt:lpstr>Тексерейік!</vt:lpstr>
      <vt:lpstr>Презентация PowerPoint</vt:lpstr>
      <vt:lpstr>На уроке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Итоговый урок по теме «Решение линейных неравенств с одной переменной и их систем»</dc:title>
  <cp:lastModifiedBy>User</cp:lastModifiedBy>
  <cp:revision>54</cp:revision>
  <dcterms:modified xsi:type="dcterms:W3CDTF">2014-02-26T07:38:09Z</dcterms:modified>
</cp:coreProperties>
</file>