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4"/>
  </p:notesMasterIdLst>
  <p:sldIdLst>
    <p:sldId id="264" r:id="rId2"/>
    <p:sldId id="265" r:id="rId3"/>
    <p:sldId id="266" r:id="rId4"/>
    <p:sldId id="267" r:id="rId5"/>
    <p:sldId id="268" r:id="rId6"/>
    <p:sldId id="256" r:id="rId7"/>
    <p:sldId id="260" r:id="rId8"/>
    <p:sldId id="257" r:id="rId9"/>
    <p:sldId id="263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C5AFE5-B196-442B-8E76-9F5D9304E66E}" type="datetimeFigureOut">
              <a:rPr lang="ru-RU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E1FF08-CBCC-4C11-B300-871439C11A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3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C4D8B2-B8D9-490A-9017-9251EAA9295D}" type="slidenum">
              <a:rPr lang="ru-RU"/>
              <a:pPr eaLnBrk="1" hangingPunct="1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8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3F8FFC5-E65F-48EA-9CDC-B43E21D3B3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1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3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24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017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0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E32C-6BC0-465B-A8F3-44AF6E035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1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4C1D-07E4-447D-B660-768F3C937A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45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58907C-A473-4B32-AB2D-2012D36EA5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11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6FD-FBD7-418C-9C18-B83412E5ED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5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62C8998-F91A-466D-ADB4-8EA037322B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2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3AFB586-ECFF-4412-9D3D-051271C740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9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8C05E00-9673-4F96-8C3C-C2EE05EF4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4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DB43-043F-4624-9AE3-B72B14D0C0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8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918D-5E3D-4570-864F-7450371D56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5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03CB-F535-4C13-A97D-0851795D5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8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68222F9-204C-4448-9723-9887BE997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4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9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476375" y="836613"/>
            <a:ext cx="6480175" cy="27987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</a:t>
            </a: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</a:p>
        </p:txBody>
      </p:sp>
      <p:pic>
        <p:nvPicPr>
          <p:cNvPr id="10243" name="Picture 5" descr="j020540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73688"/>
            <a:ext cx="1409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445125"/>
            <a:ext cx="10382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Решение упражнений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102" name="Содержимое 1"/>
          <p:cNvSpPr>
            <a:spLocks noGrp="1"/>
          </p:cNvSpPr>
          <p:nvPr>
            <p:ph idx="1"/>
          </p:nvPr>
        </p:nvSpPr>
        <p:spPr>
          <a:xfrm>
            <a:off x="1331640" y="922886"/>
            <a:ext cx="8229600" cy="5024437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При каких значениях переменной имеет смысл рациональное выражение</a:t>
            </a:r>
          </a:p>
          <a:p>
            <a:pPr eaLnBrk="1" hangingPunct="1"/>
            <a:endParaRPr lang="ru-RU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28688" y="2000250"/>
          <a:ext cx="1463675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3" imgW="355320" imgH="393480" progId="Equation.3">
                  <p:embed/>
                </p:oleObj>
              </mc:Choice>
              <mc:Fallback>
                <p:oleObj name="Формула" r:id="rId3" imgW="3553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000250"/>
                        <a:ext cx="1463675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71563" y="4572000"/>
          <a:ext cx="13652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5" imgW="444240" imgH="457200" progId="Equation.3">
                  <p:embed/>
                </p:oleObj>
              </mc:Choice>
              <mc:Fallback>
                <p:oleObj name="Формула" r:id="rId5" imgW="44424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572000"/>
                        <a:ext cx="1365250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000625" y="2000250"/>
          <a:ext cx="314325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7" imgW="876240" imgH="520560" progId="Equation.3">
                  <p:embed/>
                </p:oleObj>
              </mc:Choice>
              <mc:Fallback>
                <p:oleObj name="Формула" r:id="rId7" imgW="8762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000250"/>
                        <a:ext cx="314325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214938" y="4643438"/>
          <a:ext cx="2976562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9" imgW="698400" imgH="419040" progId="Equation.3">
                  <p:embed/>
                </p:oleObj>
              </mc:Choice>
              <mc:Fallback>
                <p:oleObj name="Формула" r:id="rId9" imgW="6984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643438"/>
                        <a:ext cx="2976562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smtClean="0"/>
              <a:t>Повторение</a:t>
            </a:r>
            <a:endParaRPr lang="ru-RU" b="1"/>
          </a:p>
        </p:txBody>
      </p:sp>
      <p:sp>
        <p:nvSpPr>
          <p:cNvPr id="19458" name="Содержимое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6000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200" smtClean="0"/>
              <a:t>Преобразуйте в многочлен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(х-10)(х+10)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(2а+3)(2а-3)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</a:t>
            </a:r>
            <a:r>
              <a:rPr lang="en-US" sz="3200" smtClean="0"/>
              <a:t>b</a:t>
            </a:r>
            <a:r>
              <a:rPr lang="ru-RU" sz="3200" smtClean="0"/>
              <a:t>+5)²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(а</a:t>
            </a:r>
            <a:r>
              <a:rPr lang="en-US" sz="3200" smtClean="0"/>
              <a:t>b</a:t>
            </a:r>
            <a:r>
              <a:rPr lang="ru-RU" sz="3200" smtClean="0"/>
              <a:t>-1)²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3200" smtClean="0"/>
              <a:t>Разложите многочлен на множители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15ах+20ау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х²-ху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а²+5а</a:t>
            </a:r>
            <a:r>
              <a:rPr lang="en-US" sz="3200" smtClean="0"/>
              <a:t>b</a:t>
            </a:r>
            <a:endParaRPr lang="ru-RU" sz="320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х²-25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smtClean="0"/>
              <a:t>Домашнее задание</a:t>
            </a:r>
            <a:endParaRPr lang="ru-RU" b="1"/>
          </a:p>
        </p:txBody>
      </p:sp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400" b="1" smtClean="0"/>
              <a:t>П. 1</a:t>
            </a:r>
          </a:p>
          <a:p>
            <a:pPr eaLnBrk="1" hangingPunct="1"/>
            <a:r>
              <a:rPr lang="ru-RU" sz="4400" b="1" smtClean="0"/>
              <a:t>№ 2, 4(а), 13,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sz="4400" b="1" smtClean="0"/>
              <a:t>    20(в,г,д), 22(б,в,г)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Повторение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Формулы сокращенного умножения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7675" y="2217738"/>
            <a:ext cx="222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(а+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)(а-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)</a:t>
            </a:r>
            <a:endParaRPr lang="en-US" sz="3600">
              <a:cs typeface="Arial" panose="020B0604020202020204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19113" y="2867025"/>
            <a:ext cx="1416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(а+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)</a:t>
            </a:r>
            <a:r>
              <a:rPr lang="en-US" sz="3600">
                <a:cs typeface="Arial" panose="020B0604020202020204" pitchFamily="34" charset="0"/>
              </a:rPr>
              <a:t>²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39750" y="3573463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(а-</a:t>
            </a:r>
            <a:r>
              <a:rPr lang="en-US" sz="3600"/>
              <a:t>b</a:t>
            </a:r>
            <a:r>
              <a:rPr lang="ru-RU" sz="3600"/>
              <a:t>)</a:t>
            </a:r>
            <a:r>
              <a:rPr lang="en-US" sz="3600"/>
              <a:t>²</a:t>
            </a:r>
            <a:endParaRPr lang="ru-RU" sz="36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771775" y="2205038"/>
            <a:ext cx="1670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=  а</a:t>
            </a:r>
            <a:r>
              <a:rPr lang="en-US" sz="3600">
                <a:cs typeface="Arial" panose="020B0604020202020204" pitchFamily="34" charset="0"/>
              </a:rPr>
              <a:t>²</a:t>
            </a:r>
            <a:r>
              <a:rPr lang="ru-RU" sz="3600">
                <a:cs typeface="Arial" panose="020B0604020202020204" pitchFamily="34" charset="0"/>
              </a:rPr>
              <a:t>-</a:t>
            </a:r>
            <a:r>
              <a:rPr lang="en-US" sz="3600">
                <a:cs typeface="Arial" panose="020B0604020202020204" pitchFamily="34" charset="0"/>
              </a:rPr>
              <a:t>b²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627313" y="2349500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339975" y="3573463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=  а</a:t>
            </a:r>
            <a:r>
              <a:rPr lang="en-US" sz="3600"/>
              <a:t>²</a:t>
            </a:r>
            <a:r>
              <a:rPr lang="ru-RU" sz="3600"/>
              <a:t>- 2а</a:t>
            </a:r>
            <a:r>
              <a:rPr lang="en-US" sz="3600"/>
              <a:t>b</a:t>
            </a:r>
            <a:r>
              <a:rPr lang="ru-RU" sz="3600"/>
              <a:t> + </a:t>
            </a:r>
            <a:r>
              <a:rPr lang="en-US" sz="3600"/>
              <a:t>b²</a:t>
            </a:r>
            <a:endParaRPr lang="ru-RU" sz="3600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2339975" y="2924175"/>
            <a:ext cx="306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=  а</a:t>
            </a:r>
            <a:r>
              <a:rPr lang="en-US" sz="3600"/>
              <a:t>²</a:t>
            </a:r>
            <a:r>
              <a:rPr lang="ru-RU" sz="3600"/>
              <a:t>+2а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 + </a:t>
            </a:r>
            <a:r>
              <a:rPr lang="en-US" sz="3600"/>
              <a:t>b²</a:t>
            </a:r>
            <a:endParaRPr lang="ru-RU" sz="3600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900113" y="4356100"/>
            <a:ext cx="8243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/>
              <a:t>Способы разложения на множители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611188" y="5229225"/>
            <a:ext cx="80375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sz="2800"/>
              <a:t>Вынесение общего множителя за скобки</a:t>
            </a:r>
          </a:p>
          <a:p>
            <a:pPr eaLnBrk="1" hangingPunct="1">
              <a:buFontTx/>
              <a:buChar char="•"/>
            </a:pPr>
            <a:r>
              <a:rPr lang="ru-RU" sz="2800"/>
              <a:t>Способ группировки</a:t>
            </a:r>
          </a:p>
          <a:p>
            <a:pPr eaLnBrk="1" hangingPunct="1">
              <a:buFontTx/>
              <a:buChar char="•"/>
            </a:pPr>
            <a:r>
              <a:rPr lang="ru-RU" sz="2800"/>
              <a:t>С помощью формул сокращенного умножения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3" grpId="0"/>
      <p:bldP spid="11274" grpId="0"/>
      <p:bldP spid="11275" grpId="0"/>
      <p:bldP spid="112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Разложите </a:t>
            </a:r>
            <a:r>
              <a:rPr lang="ru-RU" smtClean="0"/>
              <a:t>  на  множители</a:t>
            </a:r>
            <a:endParaRPr lang="ru-RU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18708" y="1196752"/>
            <a:ext cx="551758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х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 - 3х</a:t>
            </a: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х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у - </a:t>
            </a:r>
            <a:r>
              <a:rPr lang="ru-RU" sz="4800" b="1" dirty="0" err="1" smtClean="0">
                <a:cs typeface="Aharoni" panose="02010803020104030203" pitchFamily="2" charset="-79"/>
              </a:rPr>
              <a:t>ху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endParaRPr lang="ru-RU" sz="4800" b="1" dirty="0" smtClean="0">
              <a:cs typeface="Aharoni" panose="02010803020104030203" pitchFamily="2" charset="-79"/>
            </a:endParaRP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а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 - а</a:t>
            </a: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25 - 10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ru-RU" sz="4800" b="1" dirty="0" smtClean="0">
                <a:cs typeface="Aharoni" panose="02010803020104030203" pitchFamily="2" charset="-79"/>
              </a:rPr>
              <a:t> 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+</a:t>
            </a:r>
            <a:r>
              <a:rPr lang="ru-RU" sz="4800" b="1" dirty="0" smtClean="0">
                <a:cs typeface="Aharoni" panose="02010803020104030203" pitchFamily="2" charset="-79"/>
              </a:rPr>
              <a:t> 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m²</a:t>
            </a:r>
            <a:endParaRPr lang="ru-RU" sz="4800" b="1" dirty="0" smtClean="0">
              <a:cs typeface="Aharoni" panose="02010803020104030203" pitchFamily="2" charset="-79"/>
            </a:endParaRP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а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 - 9</a:t>
            </a:r>
          </a:p>
          <a:p>
            <a:pPr eaLnBrk="1" hangingPunct="1"/>
            <a:endParaRPr lang="en-US" sz="2800" dirty="0" smtClean="0">
              <a:cs typeface="Arial" panose="020B060402020202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4149725"/>
          <a:ext cx="16700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444240" imgH="393480" progId="Equation.3">
                  <p:embed/>
                </p:oleObj>
              </mc:Choice>
              <mc:Fallback>
                <p:oleObj name="Формула" r:id="rId3" imgW="444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149725"/>
                        <a:ext cx="1670050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Oval 6"/>
          <p:cNvSpPr>
            <a:spLocks noChangeArrowheads="1"/>
          </p:cNvSpPr>
          <p:nvPr/>
        </p:nvSpPr>
        <p:spPr bwMode="auto">
          <a:xfrm>
            <a:off x="611188" y="48688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5731494" y="1539566"/>
            <a:ext cx="1648817" cy="59928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51050" y="1638206"/>
            <a:ext cx="1440830" cy="59928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163" y="225459"/>
            <a:ext cx="6589200" cy="128089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/>
                </a:solidFill>
              </a:rPr>
              <a:t>Разделите выражения на две группы</a:t>
            </a:r>
          </a:p>
        </p:txBody>
      </p:sp>
      <p:sp>
        <p:nvSpPr>
          <p:cNvPr id="20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4212" y="1638206"/>
            <a:ext cx="4059238" cy="85725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Целые</a:t>
            </a:r>
          </a:p>
        </p:txBody>
      </p:sp>
      <p:sp>
        <p:nvSpPr>
          <p:cNvPr id="20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79925" y="1624894"/>
            <a:ext cx="4059237" cy="71437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Дробные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0" y="4000500"/>
          <a:ext cx="13684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3" imgW="342720" imgH="203040" progId="Equation.3">
                  <p:embed/>
                </p:oleObj>
              </mc:Choice>
              <mc:Fallback>
                <p:oleObj name="Формула" r:id="rId3" imgW="3427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00500"/>
                        <a:ext cx="13684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68313" y="5229225"/>
          <a:ext cx="1223962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5" imgW="431640" imgH="393480" progId="Equation.3">
                  <p:embed/>
                </p:oleObj>
              </mc:Choice>
              <mc:Fallback>
                <p:oleObj name="Формула" r:id="rId5" imgW="4316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229225"/>
                        <a:ext cx="1223962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659563" y="4076700"/>
          <a:ext cx="175418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7" imgW="482400" imgH="203040" progId="Equation.3">
                  <p:embed/>
                </p:oleObj>
              </mc:Choice>
              <mc:Fallback>
                <p:oleObj name="Формула" r:id="rId7" imgW="4824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076700"/>
                        <a:ext cx="1754187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2843213" y="5373688"/>
          <a:ext cx="14351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9" imgW="355320" imgH="177480" progId="Equation.3">
                  <p:embed/>
                </p:oleObj>
              </mc:Choice>
              <mc:Fallback>
                <p:oleObj name="Формула" r:id="rId9" imgW="3553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373688"/>
                        <a:ext cx="14351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2051050" y="3213100"/>
          <a:ext cx="102393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11" imgW="355320" imgH="393480" progId="Equation.3">
                  <p:embed/>
                </p:oleObj>
              </mc:Choice>
              <mc:Fallback>
                <p:oleObj name="Формула" r:id="rId11" imgW="3553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213100"/>
                        <a:ext cx="1023938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3851275" y="4005263"/>
          <a:ext cx="12573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13" imgW="355320" imgH="177480" progId="Equation.3">
                  <p:embed/>
                </p:oleObj>
              </mc:Choice>
              <mc:Fallback>
                <p:oleObj name="Формула" r:id="rId13" imgW="3553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005263"/>
                        <a:ext cx="12573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2"/>
          <p:cNvGraphicFramePr>
            <a:graphicFrameLocks noChangeAspect="1"/>
          </p:cNvGraphicFramePr>
          <p:nvPr/>
        </p:nvGraphicFramePr>
        <p:xfrm>
          <a:off x="7019925" y="5013325"/>
          <a:ext cx="12938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15" imgW="571320" imgH="419040" progId="Equation.3">
                  <p:embed/>
                </p:oleObj>
              </mc:Choice>
              <mc:Fallback>
                <p:oleObj name="Формула" r:id="rId15" imgW="57132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013325"/>
                        <a:ext cx="12938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3"/>
          <p:cNvGraphicFramePr>
            <a:graphicFrameLocks noChangeAspect="1"/>
          </p:cNvGraphicFramePr>
          <p:nvPr/>
        </p:nvGraphicFramePr>
        <p:xfrm>
          <a:off x="4716463" y="5903913"/>
          <a:ext cx="17240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17" imgW="711000" imgH="393480" progId="Equation.3">
                  <p:embed/>
                </p:oleObj>
              </mc:Choice>
              <mc:Fallback>
                <p:oleObj name="Формула" r:id="rId17" imgW="71100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903913"/>
                        <a:ext cx="17240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50289E-6 L 0.11024 -0.28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4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31214E-7 L -0.22118 -0.08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-4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4798E-6 L -0.21823 -0.182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-9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5607E-6 L -0.61545 -0.02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81" y="-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56647E-6 L 0.75208 -0.322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04" y="-16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948E-6 L 0.37049 -0.4927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-24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4509E-6 L 0.06319 -0.230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64162E-6 L 0.06319 -0.069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3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/>
            <a:r>
              <a:rPr lang="ru-RU" sz="2800" b="1" u="sng" dirty="0" smtClean="0">
                <a:solidFill>
                  <a:srgbClr val="7030A0"/>
                </a:solidFill>
              </a:rPr>
              <a:t>Целыми </a:t>
            </a:r>
            <a:r>
              <a:rPr lang="ru-RU" sz="2800" b="1" dirty="0" smtClean="0"/>
              <a:t>называются выражения, составленные из чисел и переменных, которые связаны между собой с помощью действий сложения, вычитания и умножения, а также деления на число, отличное от нуля.</a:t>
            </a:r>
          </a:p>
          <a:p>
            <a:pPr eaLnBrk="1" hangingPunct="1"/>
            <a:r>
              <a:rPr lang="ru-RU" sz="2800" b="1" u="sng" dirty="0" smtClean="0">
                <a:solidFill>
                  <a:srgbClr val="7030A0"/>
                </a:solidFill>
              </a:rPr>
              <a:t>Дробными </a:t>
            </a:r>
            <a:r>
              <a:rPr lang="ru-RU" sz="2800" b="1" dirty="0" smtClean="0"/>
              <a:t>называются выражения, которые содержат деление на выражение, содержащее переменные величины.</a:t>
            </a:r>
          </a:p>
          <a:p>
            <a:pPr eaLnBrk="1" hangingPunct="1"/>
            <a:r>
              <a:rPr lang="ru-RU" sz="2800" b="1" u="sng" dirty="0" smtClean="0">
                <a:solidFill>
                  <a:srgbClr val="7030A0"/>
                </a:solidFill>
              </a:rPr>
              <a:t>Рациональной (алгебраической) дробью </a:t>
            </a:r>
            <a:r>
              <a:rPr lang="ru-RU" sz="2800" b="1" dirty="0" smtClean="0"/>
              <a:t>называется дробь, числитель и знаменатель которой составлены из многочленов.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r="21013" b="14366"/>
          <a:stretch>
            <a:fillRect/>
          </a:stretch>
        </p:blipFill>
        <p:spPr bwMode="auto">
          <a:xfrm>
            <a:off x="0" y="-714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/>
          <p:cNvSpPr/>
          <p:nvPr/>
        </p:nvSpPr>
        <p:spPr>
          <a:xfrm>
            <a:off x="4067175" y="2420938"/>
            <a:ext cx="360363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67175" y="3357563"/>
            <a:ext cx="360363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67175" y="5084763"/>
            <a:ext cx="360363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r="2759" b="15047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94" b="2931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4143375" y="4714875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03" b="6055"/>
          <a:stretch>
            <a:fillRect/>
          </a:stretch>
        </p:blipFill>
        <p:spPr bwMode="auto">
          <a:xfrm>
            <a:off x="1115616" y="1268760"/>
            <a:ext cx="7754082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14375" y="285750"/>
            <a:ext cx="805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/>
              <a:t>Область допустимых значений переменной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275</TotalTime>
  <Words>218</Words>
  <Application>Microsoft Office PowerPoint</Application>
  <PresentationFormat>Экран (4:3)</PresentationFormat>
  <Paragraphs>45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Verdana</vt:lpstr>
      <vt:lpstr>Wingdings 2</vt:lpstr>
      <vt:lpstr>Calibri</vt:lpstr>
      <vt:lpstr>Times New Roman</vt:lpstr>
      <vt:lpstr>Wingdings</vt:lpstr>
      <vt:lpstr>Легкий дым</vt:lpstr>
      <vt:lpstr>Microsoft Equation 3.0</vt:lpstr>
      <vt:lpstr>Презентация PowerPoint</vt:lpstr>
      <vt:lpstr>Повторение</vt:lpstr>
      <vt:lpstr>Разложите   на  множители</vt:lpstr>
      <vt:lpstr>Разделите выражения на две группы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упражнений</vt:lpstr>
      <vt:lpstr>Повторение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20</cp:revision>
  <dcterms:created xsi:type="dcterms:W3CDTF">2009-08-05T11:16:58Z</dcterms:created>
  <dcterms:modified xsi:type="dcterms:W3CDTF">2013-09-06T16:10:13Z</dcterms:modified>
</cp:coreProperties>
</file>