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8" r:id="rId13"/>
    <p:sldId id="266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7" d="100"/>
          <a:sy n="77" d="100"/>
        </p:scale>
        <p:origin x="-116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A72AA-1C74-4709-B692-7C26D5505195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9FDF8E-1B4B-4FAC-9682-77B86FCD392C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Составление  рисунка. </a:t>
          </a:r>
          <a:endParaRPr lang="ru-RU" dirty="0">
            <a:solidFill>
              <a:srgbClr val="7030A0"/>
            </a:solidFill>
          </a:endParaRPr>
        </a:p>
      </dgm:t>
    </dgm:pt>
    <dgm:pt modelId="{BAA3B1C7-3E75-4837-A7D2-30E0B611C285}" type="parTrans" cxnId="{BCD4199B-CDA6-4A67-B869-E8662692A407}">
      <dgm:prSet/>
      <dgm:spPr/>
      <dgm:t>
        <a:bodyPr/>
        <a:lstStyle/>
        <a:p>
          <a:endParaRPr lang="ru-RU"/>
        </a:p>
      </dgm:t>
    </dgm:pt>
    <dgm:pt modelId="{334D4E52-C93E-4285-95AE-5C9F23FA8C0B}" type="sibTrans" cxnId="{BCD4199B-CDA6-4A67-B869-E8662692A407}">
      <dgm:prSet/>
      <dgm:spPr/>
      <dgm:t>
        <a:bodyPr/>
        <a:lstStyle/>
        <a:p>
          <a:endParaRPr lang="ru-RU"/>
        </a:p>
      </dgm:t>
    </dgm:pt>
    <dgm:pt modelId="{8EAAF08C-D8D6-4310-B25A-2861864C99A5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Подготовка  опилок.</a:t>
          </a:r>
          <a:endParaRPr lang="ru-RU" dirty="0">
            <a:solidFill>
              <a:srgbClr val="7030A0"/>
            </a:solidFill>
          </a:endParaRPr>
        </a:p>
      </dgm:t>
    </dgm:pt>
    <dgm:pt modelId="{0E6F0EB6-CE90-499C-BBCD-2BA42726F5F9}" type="parTrans" cxnId="{F5286941-64CD-46ED-AA13-F3DEE1075718}">
      <dgm:prSet/>
      <dgm:spPr/>
      <dgm:t>
        <a:bodyPr/>
        <a:lstStyle/>
        <a:p>
          <a:endParaRPr lang="ru-RU"/>
        </a:p>
      </dgm:t>
    </dgm:pt>
    <dgm:pt modelId="{D83DFC45-7147-439D-8462-D045E6A9491A}" type="sibTrans" cxnId="{F5286941-64CD-46ED-AA13-F3DEE1075718}">
      <dgm:prSet/>
      <dgm:spPr/>
      <dgm:t>
        <a:bodyPr/>
        <a:lstStyle/>
        <a:p>
          <a:endParaRPr lang="ru-RU"/>
        </a:p>
      </dgm:t>
    </dgm:pt>
    <dgm:pt modelId="{64B86303-D9A0-409F-9013-DC3AA5CFA9DD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Подбор  основы и ее доводка. </a:t>
          </a:r>
          <a:endParaRPr lang="ru-RU" dirty="0">
            <a:solidFill>
              <a:srgbClr val="7030A0"/>
            </a:solidFill>
          </a:endParaRPr>
        </a:p>
      </dgm:t>
    </dgm:pt>
    <dgm:pt modelId="{18CC9667-8053-4CF9-8311-82557B33AB8E}" type="parTrans" cxnId="{E2EEE9C3-7918-4374-8923-76EA970B3C45}">
      <dgm:prSet/>
      <dgm:spPr/>
      <dgm:t>
        <a:bodyPr/>
        <a:lstStyle/>
        <a:p>
          <a:endParaRPr lang="ru-RU"/>
        </a:p>
      </dgm:t>
    </dgm:pt>
    <dgm:pt modelId="{70CD0916-E8C2-4F65-A606-200101A1613C}" type="sibTrans" cxnId="{E2EEE9C3-7918-4374-8923-76EA970B3C45}">
      <dgm:prSet/>
      <dgm:spPr/>
      <dgm:t>
        <a:bodyPr/>
        <a:lstStyle/>
        <a:p>
          <a:endParaRPr lang="ru-RU"/>
        </a:p>
      </dgm:t>
    </dgm:pt>
    <dgm:pt modelId="{72C1D006-404D-44F1-86AF-120493DE41BA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Выполнение  картины .</a:t>
          </a:r>
          <a:endParaRPr lang="ru-RU" dirty="0">
            <a:solidFill>
              <a:srgbClr val="7030A0"/>
            </a:solidFill>
          </a:endParaRPr>
        </a:p>
      </dgm:t>
    </dgm:pt>
    <dgm:pt modelId="{7166FABC-2170-4009-ABE0-4A30D7812E52}" type="parTrans" cxnId="{F3818700-EC54-44E9-A417-FD448C635B64}">
      <dgm:prSet/>
      <dgm:spPr/>
      <dgm:t>
        <a:bodyPr/>
        <a:lstStyle/>
        <a:p>
          <a:endParaRPr lang="ru-RU"/>
        </a:p>
      </dgm:t>
    </dgm:pt>
    <dgm:pt modelId="{CA65FE19-127D-4AA6-BA0B-97363C0896B1}" type="sibTrans" cxnId="{F3818700-EC54-44E9-A417-FD448C635B64}">
      <dgm:prSet/>
      <dgm:spPr/>
      <dgm:t>
        <a:bodyPr/>
        <a:lstStyle/>
        <a:p>
          <a:endParaRPr lang="ru-RU"/>
        </a:p>
      </dgm:t>
    </dgm:pt>
    <dgm:pt modelId="{094699DF-4D8C-415B-BE80-C75D5B45819E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Окончательная  отделка всего изделия.</a:t>
          </a:r>
          <a:endParaRPr lang="ru-RU" dirty="0">
            <a:solidFill>
              <a:srgbClr val="7030A0"/>
            </a:solidFill>
          </a:endParaRPr>
        </a:p>
      </dgm:t>
    </dgm:pt>
    <dgm:pt modelId="{37F042A1-4776-4B17-9F91-8D86C90050C3}" type="parTrans" cxnId="{330B2386-3C08-4257-92E1-18BACF4CDB9A}">
      <dgm:prSet/>
      <dgm:spPr/>
      <dgm:t>
        <a:bodyPr/>
        <a:lstStyle/>
        <a:p>
          <a:endParaRPr lang="ru-RU"/>
        </a:p>
      </dgm:t>
    </dgm:pt>
    <dgm:pt modelId="{1035FC78-96E9-4614-938E-F3231186E2CA}" type="sibTrans" cxnId="{330B2386-3C08-4257-92E1-18BACF4CDB9A}">
      <dgm:prSet/>
      <dgm:spPr/>
      <dgm:t>
        <a:bodyPr/>
        <a:lstStyle/>
        <a:p>
          <a:endParaRPr lang="ru-RU"/>
        </a:p>
      </dgm:t>
    </dgm:pt>
    <dgm:pt modelId="{3E0D1482-A732-4788-92A4-096D6A03C0AC}" type="pres">
      <dgm:prSet presAssocID="{9CEA72AA-1C74-4709-B692-7C26D55051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8013E-48AB-496C-95F4-8DE849FF7B0C}" type="pres">
      <dgm:prSet presAssocID="{249FDF8E-1B4B-4FAC-9682-77B86FCD39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8707B-22BA-4681-A283-32BB967D10CA}" type="pres">
      <dgm:prSet presAssocID="{334D4E52-C93E-4285-95AE-5C9F23FA8C0B}" presName="sibTrans" presStyleCnt="0"/>
      <dgm:spPr/>
    </dgm:pt>
    <dgm:pt modelId="{5F049191-F173-4C67-8BE5-8CB23D37A7E0}" type="pres">
      <dgm:prSet presAssocID="{8EAAF08C-D8D6-4310-B25A-2861864C99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A185B-3EE0-413D-B996-96BB61EE4F60}" type="pres">
      <dgm:prSet presAssocID="{D83DFC45-7147-439D-8462-D045E6A9491A}" presName="sibTrans" presStyleCnt="0"/>
      <dgm:spPr/>
    </dgm:pt>
    <dgm:pt modelId="{672EA0D0-96E8-44E1-98F1-93BE9F5C7192}" type="pres">
      <dgm:prSet presAssocID="{64B86303-D9A0-409F-9013-DC3AA5CFA9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7156F-B8A5-4EAC-9BAA-4766298E141B}" type="pres">
      <dgm:prSet presAssocID="{70CD0916-E8C2-4F65-A606-200101A1613C}" presName="sibTrans" presStyleCnt="0"/>
      <dgm:spPr/>
    </dgm:pt>
    <dgm:pt modelId="{6D787D26-8F42-41AB-8EF5-A7A69E332E13}" type="pres">
      <dgm:prSet presAssocID="{72C1D006-404D-44F1-86AF-120493DE41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908BD-51E9-44DB-B449-93C1257EA750}" type="pres">
      <dgm:prSet presAssocID="{CA65FE19-127D-4AA6-BA0B-97363C0896B1}" presName="sibTrans" presStyleCnt="0"/>
      <dgm:spPr/>
    </dgm:pt>
    <dgm:pt modelId="{7149BF04-DEB8-4FFC-8D59-9E413EA56AB9}" type="pres">
      <dgm:prSet presAssocID="{094699DF-4D8C-415B-BE80-C75D5B45819E}" presName="node" presStyleLbl="node1" presStyleIdx="4" presStyleCnt="5" custLinFactNeighborX="1636" custLinFactNeighborY="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B2386-3C08-4257-92E1-18BACF4CDB9A}" srcId="{9CEA72AA-1C74-4709-B692-7C26D5505195}" destId="{094699DF-4D8C-415B-BE80-C75D5B45819E}" srcOrd="4" destOrd="0" parTransId="{37F042A1-4776-4B17-9F91-8D86C90050C3}" sibTransId="{1035FC78-96E9-4614-938E-F3231186E2CA}"/>
    <dgm:cxn modelId="{BCD4199B-CDA6-4A67-B869-E8662692A407}" srcId="{9CEA72AA-1C74-4709-B692-7C26D5505195}" destId="{249FDF8E-1B4B-4FAC-9682-77B86FCD392C}" srcOrd="0" destOrd="0" parTransId="{BAA3B1C7-3E75-4837-A7D2-30E0B611C285}" sibTransId="{334D4E52-C93E-4285-95AE-5C9F23FA8C0B}"/>
    <dgm:cxn modelId="{F3818700-EC54-44E9-A417-FD448C635B64}" srcId="{9CEA72AA-1C74-4709-B692-7C26D5505195}" destId="{72C1D006-404D-44F1-86AF-120493DE41BA}" srcOrd="3" destOrd="0" parTransId="{7166FABC-2170-4009-ABE0-4A30D7812E52}" sibTransId="{CA65FE19-127D-4AA6-BA0B-97363C0896B1}"/>
    <dgm:cxn modelId="{7492BAB7-57D1-4042-A9CF-A1668C357706}" type="presOf" srcId="{64B86303-D9A0-409F-9013-DC3AA5CFA9DD}" destId="{672EA0D0-96E8-44E1-98F1-93BE9F5C7192}" srcOrd="0" destOrd="0" presId="urn:microsoft.com/office/officeart/2005/8/layout/default#1"/>
    <dgm:cxn modelId="{B626CEC2-E020-4280-B5E1-8221EC031885}" type="presOf" srcId="{72C1D006-404D-44F1-86AF-120493DE41BA}" destId="{6D787D26-8F42-41AB-8EF5-A7A69E332E13}" srcOrd="0" destOrd="0" presId="urn:microsoft.com/office/officeart/2005/8/layout/default#1"/>
    <dgm:cxn modelId="{3A1B93CD-FC89-49C1-B126-D37DCC88C357}" type="presOf" srcId="{9CEA72AA-1C74-4709-B692-7C26D5505195}" destId="{3E0D1482-A732-4788-92A4-096D6A03C0AC}" srcOrd="0" destOrd="0" presId="urn:microsoft.com/office/officeart/2005/8/layout/default#1"/>
    <dgm:cxn modelId="{6012EF80-BB74-4857-AD31-2F25DB91DFDA}" type="presOf" srcId="{249FDF8E-1B4B-4FAC-9682-77B86FCD392C}" destId="{82C8013E-48AB-496C-95F4-8DE849FF7B0C}" srcOrd="0" destOrd="0" presId="urn:microsoft.com/office/officeart/2005/8/layout/default#1"/>
    <dgm:cxn modelId="{F5286941-64CD-46ED-AA13-F3DEE1075718}" srcId="{9CEA72AA-1C74-4709-B692-7C26D5505195}" destId="{8EAAF08C-D8D6-4310-B25A-2861864C99A5}" srcOrd="1" destOrd="0" parTransId="{0E6F0EB6-CE90-499C-BBCD-2BA42726F5F9}" sibTransId="{D83DFC45-7147-439D-8462-D045E6A9491A}"/>
    <dgm:cxn modelId="{E2EEE9C3-7918-4374-8923-76EA970B3C45}" srcId="{9CEA72AA-1C74-4709-B692-7C26D5505195}" destId="{64B86303-D9A0-409F-9013-DC3AA5CFA9DD}" srcOrd="2" destOrd="0" parTransId="{18CC9667-8053-4CF9-8311-82557B33AB8E}" sibTransId="{70CD0916-E8C2-4F65-A606-200101A1613C}"/>
    <dgm:cxn modelId="{A396AB89-49F6-47A9-A1A6-F8D6E2D6F4CE}" type="presOf" srcId="{8EAAF08C-D8D6-4310-B25A-2861864C99A5}" destId="{5F049191-F173-4C67-8BE5-8CB23D37A7E0}" srcOrd="0" destOrd="0" presId="urn:microsoft.com/office/officeart/2005/8/layout/default#1"/>
    <dgm:cxn modelId="{EF4AD595-25F4-45DD-ACD8-1EBDA3873341}" type="presOf" srcId="{094699DF-4D8C-415B-BE80-C75D5B45819E}" destId="{7149BF04-DEB8-4FFC-8D59-9E413EA56AB9}" srcOrd="0" destOrd="0" presId="urn:microsoft.com/office/officeart/2005/8/layout/default#1"/>
    <dgm:cxn modelId="{0B84A288-81BE-4184-A73C-38C091FFFA10}" type="presParOf" srcId="{3E0D1482-A732-4788-92A4-096D6A03C0AC}" destId="{82C8013E-48AB-496C-95F4-8DE849FF7B0C}" srcOrd="0" destOrd="0" presId="urn:microsoft.com/office/officeart/2005/8/layout/default#1"/>
    <dgm:cxn modelId="{B4F3E2A4-B5C2-4ECA-A9FD-BF1A4BF3EA23}" type="presParOf" srcId="{3E0D1482-A732-4788-92A4-096D6A03C0AC}" destId="{31E8707B-22BA-4681-A283-32BB967D10CA}" srcOrd="1" destOrd="0" presId="urn:microsoft.com/office/officeart/2005/8/layout/default#1"/>
    <dgm:cxn modelId="{B0C90AB8-6A92-4B9F-977E-09C819CF9EF5}" type="presParOf" srcId="{3E0D1482-A732-4788-92A4-096D6A03C0AC}" destId="{5F049191-F173-4C67-8BE5-8CB23D37A7E0}" srcOrd="2" destOrd="0" presId="urn:microsoft.com/office/officeart/2005/8/layout/default#1"/>
    <dgm:cxn modelId="{E10E26A2-55CF-4ECA-B233-96BC0EF2F631}" type="presParOf" srcId="{3E0D1482-A732-4788-92A4-096D6A03C0AC}" destId="{FCAA185B-3EE0-413D-B996-96BB61EE4F60}" srcOrd="3" destOrd="0" presId="urn:microsoft.com/office/officeart/2005/8/layout/default#1"/>
    <dgm:cxn modelId="{E8E13F06-37D6-46D7-A6A8-CFFD17699332}" type="presParOf" srcId="{3E0D1482-A732-4788-92A4-096D6A03C0AC}" destId="{672EA0D0-96E8-44E1-98F1-93BE9F5C7192}" srcOrd="4" destOrd="0" presId="urn:microsoft.com/office/officeart/2005/8/layout/default#1"/>
    <dgm:cxn modelId="{8AC821F4-AAE5-4649-87BC-EBACF16EE605}" type="presParOf" srcId="{3E0D1482-A732-4788-92A4-096D6A03C0AC}" destId="{7F57156F-B8A5-4EAC-9BAA-4766298E141B}" srcOrd="5" destOrd="0" presId="urn:microsoft.com/office/officeart/2005/8/layout/default#1"/>
    <dgm:cxn modelId="{9EFB3E32-2189-45E2-9849-D0DC924952A5}" type="presParOf" srcId="{3E0D1482-A732-4788-92A4-096D6A03C0AC}" destId="{6D787D26-8F42-41AB-8EF5-A7A69E332E13}" srcOrd="6" destOrd="0" presId="urn:microsoft.com/office/officeart/2005/8/layout/default#1"/>
    <dgm:cxn modelId="{4E1426EC-5A64-426F-9F6E-8A0BFC58E61F}" type="presParOf" srcId="{3E0D1482-A732-4788-92A4-096D6A03C0AC}" destId="{342908BD-51E9-44DB-B449-93C1257EA750}" srcOrd="7" destOrd="0" presId="urn:microsoft.com/office/officeart/2005/8/layout/default#1"/>
    <dgm:cxn modelId="{E5CDC4E8-0288-4620-B1ED-18BC6E1F783E}" type="presParOf" srcId="{3E0D1482-A732-4788-92A4-096D6A03C0AC}" destId="{7149BF04-DEB8-4FFC-8D59-9E413EA56AB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8013E-48AB-496C-95F4-8DE849FF7B0C}">
      <dsp:nvSpPr>
        <dsp:cNvPr id="0" name=""/>
        <dsp:cNvSpPr/>
      </dsp:nvSpPr>
      <dsp:spPr>
        <a:xfrm>
          <a:off x="647823" y="1253"/>
          <a:ext cx="2387936" cy="14327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7030A0"/>
              </a:solidFill>
            </a:rPr>
            <a:t>Составление  рисунка. </a:t>
          </a:r>
          <a:endParaRPr lang="ru-RU" sz="2300" kern="1200" dirty="0">
            <a:solidFill>
              <a:srgbClr val="7030A0"/>
            </a:solidFill>
          </a:endParaRPr>
        </a:p>
      </dsp:txBody>
      <dsp:txXfrm>
        <a:off x="647823" y="1253"/>
        <a:ext cx="2387936" cy="1432761"/>
      </dsp:txXfrm>
    </dsp:sp>
    <dsp:sp modelId="{5F049191-F173-4C67-8BE5-8CB23D37A7E0}">
      <dsp:nvSpPr>
        <dsp:cNvPr id="0" name=""/>
        <dsp:cNvSpPr/>
      </dsp:nvSpPr>
      <dsp:spPr>
        <a:xfrm>
          <a:off x="3274553" y="1253"/>
          <a:ext cx="2387936" cy="1432761"/>
        </a:xfrm>
        <a:prstGeom prst="rect">
          <a:avLst/>
        </a:prstGeom>
        <a:solidFill>
          <a:schemeClr val="accent4">
            <a:hueOff val="2603087"/>
            <a:satOff val="-14800"/>
            <a:lumOff val="47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7030A0"/>
              </a:solidFill>
            </a:rPr>
            <a:t>Подготовка  опилок.</a:t>
          </a:r>
          <a:endParaRPr lang="ru-RU" sz="2300" kern="1200" dirty="0">
            <a:solidFill>
              <a:srgbClr val="7030A0"/>
            </a:solidFill>
          </a:endParaRPr>
        </a:p>
      </dsp:txBody>
      <dsp:txXfrm>
        <a:off x="3274553" y="1253"/>
        <a:ext cx="2387936" cy="1432761"/>
      </dsp:txXfrm>
    </dsp:sp>
    <dsp:sp modelId="{672EA0D0-96E8-44E1-98F1-93BE9F5C7192}">
      <dsp:nvSpPr>
        <dsp:cNvPr id="0" name=""/>
        <dsp:cNvSpPr/>
      </dsp:nvSpPr>
      <dsp:spPr>
        <a:xfrm>
          <a:off x="647823" y="1672809"/>
          <a:ext cx="2387936" cy="1432761"/>
        </a:xfrm>
        <a:prstGeom prst="rect">
          <a:avLst/>
        </a:prstGeom>
        <a:solidFill>
          <a:schemeClr val="accent4">
            <a:hueOff val="5206174"/>
            <a:satOff val="-29601"/>
            <a:lumOff val="9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7030A0"/>
              </a:solidFill>
            </a:rPr>
            <a:t>Подбор  основы и ее доводка. </a:t>
          </a:r>
          <a:endParaRPr lang="ru-RU" sz="2300" kern="1200" dirty="0">
            <a:solidFill>
              <a:srgbClr val="7030A0"/>
            </a:solidFill>
          </a:endParaRPr>
        </a:p>
      </dsp:txBody>
      <dsp:txXfrm>
        <a:off x="647823" y="1672809"/>
        <a:ext cx="2387936" cy="1432761"/>
      </dsp:txXfrm>
    </dsp:sp>
    <dsp:sp modelId="{6D787D26-8F42-41AB-8EF5-A7A69E332E13}">
      <dsp:nvSpPr>
        <dsp:cNvPr id="0" name=""/>
        <dsp:cNvSpPr/>
      </dsp:nvSpPr>
      <dsp:spPr>
        <a:xfrm>
          <a:off x="3274553" y="1672809"/>
          <a:ext cx="2387936" cy="1432761"/>
        </a:xfrm>
        <a:prstGeom prst="rect">
          <a:avLst/>
        </a:prstGeom>
        <a:solidFill>
          <a:schemeClr val="accent4">
            <a:hueOff val="7809261"/>
            <a:satOff val="-44401"/>
            <a:lumOff val="142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7030A0"/>
              </a:solidFill>
            </a:rPr>
            <a:t>Выполнение  картины .</a:t>
          </a:r>
          <a:endParaRPr lang="ru-RU" sz="2300" kern="1200" dirty="0">
            <a:solidFill>
              <a:srgbClr val="7030A0"/>
            </a:solidFill>
          </a:endParaRPr>
        </a:p>
      </dsp:txBody>
      <dsp:txXfrm>
        <a:off x="3274553" y="1672809"/>
        <a:ext cx="2387936" cy="1432761"/>
      </dsp:txXfrm>
    </dsp:sp>
    <dsp:sp modelId="{7149BF04-DEB8-4FFC-8D59-9E413EA56AB9}">
      <dsp:nvSpPr>
        <dsp:cNvPr id="0" name=""/>
        <dsp:cNvSpPr/>
      </dsp:nvSpPr>
      <dsp:spPr>
        <a:xfrm>
          <a:off x="2000255" y="3345618"/>
          <a:ext cx="2387936" cy="1432761"/>
        </a:xfrm>
        <a:prstGeom prst="rect">
          <a:avLst/>
        </a:prstGeom>
        <a:solidFill>
          <a:schemeClr val="accent4">
            <a:hueOff val="10412348"/>
            <a:satOff val="-59202"/>
            <a:lumOff val="1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7030A0"/>
              </a:solidFill>
            </a:rPr>
            <a:t>Окончательная  отделка всего изделия.</a:t>
          </a:r>
          <a:endParaRPr lang="ru-RU" sz="2300" kern="1200" dirty="0">
            <a:solidFill>
              <a:srgbClr val="7030A0"/>
            </a:solidFill>
          </a:endParaRPr>
        </a:p>
      </dsp:txBody>
      <dsp:txXfrm>
        <a:off x="2000255" y="3345618"/>
        <a:ext cx="2387936" cy="1432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75EB6-26C8-40B4-BBB6-42B017C7A9A2}" type="datetimeFigureOut">
              <a:rPr lang="ru-RU" smtClean="0"/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5D56-435A-43C0-91C0-B7B7A1711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6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85D56-435A-43C0-91C0-B7B7A1711D3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4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zdravo.ucoz.ru/load/1-4-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89680" y="2285992"/>
            <a:ext cx="875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Аппликация из опилок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4149080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ФИО: Павлова Людмила Александровна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работы: МБОУ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Жарханская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СОШ-И им. Б.Г. Игнатьева»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Сунтарского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улуса,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Саха (Я)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Должность: учитель  начальных классов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Основа, подбираемая под картину, должна быть достаточно плотной. Это может быть толстая- чертежная бумага или тонкий картон, если поделка небольшого размера.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28596" y="285728"/>
            <a:ext cx="2387936" cy="1432761"/>
            <a:chOff x="647823" y="1672809"/>
            <a:chExt cx="2387936" cy="143276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7823" y="1672809"/>
              <a:ext cx="2387936" cy="14327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206174"/>
                <a:satOff val="-29601"/>
                <a:lumOff val="9510"/>
                <a:alphaOff val="0"/>
              </a:schemeClr>
            </a:fillRef>
            <a:effectRef idx="0">
              <a:schemeClr val="accent4">
                <a:hueOff val="5206174"/>
                <a:satOff val="-29601"/>
                <a:lumOff val="95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647823" y="1672809"/>
              <a:ext cx="2387936" cy="1432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solidFill>
                    <a:srgbClr val="7030A0"/>
                  </a:solidFill>
                </a:rPr>
                <a:t>Подбор  основы и ее доводка. </a:t>
              </a:r>
              <a:endParaRPr lang="ru-RU" sz="2300" kern="12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Прием рисования опилками довольно прост. Одну из размеченных деталей рисунка на основе обильно покрывают клеем. Затем берут щепотку опилок подходящего цвета и присыпают смазанный участок. Сразу же переворачивают поделку и стряхивают </a:t>
            </a:r>
            <a:r>
              <a:rPr lang="ru-RU" dirty="0" err="1" smtClean="0">
                <a:solidFill>
                  <a:srgbClr val="7030A0"/>
                </a:solidFill>
              </a:rPr>
              <a:t>непри-клеившиеся</a:t>
            </a:r>
            <a:r>
              <a:rPr lang="ru-RU" dirty="0" smtClean="0">
                <a:solidFill>
                  <a:srgbClr val="7030A0"/>
                </a:solidFill>
              </a:rPr>
              <a:t> частички на чистый лист бумаги, высыпая их затем обратно в емкость. Подобным образом заполняют всю плоскость картины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28596" y="285728"/>
            <a:ext cx="2387936" cy="1432761"/>
            <a:chOff x="3274553" y="1672809"/>
            <a:chExt cx="2387936" cy="143276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74553" y="1672809"/>
              <a:ext cx="2387936" cy="14327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809261"/>
                <a:satOff val="-44401"/>
                <a:lumOff val="14265"/>
                <a:alphaOff val="0"/>
              </a:schemeClr>
            </a:fillRef>
            <a:effectRef idx="0">
              <a:schemeClr val="accent4">
                <a:hueOff val="7809261"/>
                <a:satOff val="-44401"/>
                <a:lumOff val="142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274553" y="1672809"/>
              <a:ext cx="2387936" cy="1432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solidFill>
                    <a:srgbClr val="7030A0"/>
                  </a:solidFill>
                </a:rPr>
                <a:t>Выполнение  картины .</a:t>
              </a:r>
              <a:endParaRPr lang="ru-RU" sz="2300" kern="12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CIM\109SSCAM\SDC117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61887" cy="31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CIM\109SSCAM\SDC117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99" y="116631"/>
            <a:ext cx="4261886" cy="31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CIM\109SSCAM\SDC1175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8" y="3313047"/>
            <a:ext cx="4261886" cy="31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CIM\109SSCAM\SDC1176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99" y="3313047"/>
            <a:ext cx="4208984" cy="31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Можно внести небольшие поправки и в сам рисунок: осторожно подкрасить тот или иной участок картины густо разведенной акварелью, гуашью, обвести контур какой-либо детали более насыщенным цветом красителя, наконец, выделить мелкие, пропущенные фрагменты. Аппликацию можно поместить в рамку.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28596" y="285728"/>
            <a:ext cx="2387936" cy="1432761"/>
            <a:chOff x="2000255" y="3345618"/>
            <a:chExt cx="2387936" cy="143276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000255" y="3345618"/>
              <a:ext cx="2387936" cy="14327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412348"/>
                <a:satOff val="-59202"/>
                <a:lumOff val="19020"/>
                <a:alphaOff val="0"/>
              </a:schemeClr>
            </a:fillRef>
            <a:effectRef idx="0">
              <a:schemeClr val="accent4">
                <a:hueOff val="10412348"/>
                <a:satOff val="-59202"/>
                <a:lumOff val="190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2000255" y="3345618"/>
              <a:ext cx="2387936" cy="1432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solidFill>
                    <a:srgbClr val="7030A0"/>
                  </a:solidFill>
                </a:rPr>
                <a:t>Окончательная  отделка всего изделия.</a:t>
              </a:r>
              <a:endParaRPr lang="ru-RU" sz="2300" kern="12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7" name="Picture 2" descr="D:\DCIM\109SSCAM\SDC117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56" y="5157192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DCIM\109SSCAM\SDC117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187" y="5076530"/>
            <a:ext cx="2021117" cy="15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работы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Людмила\Music\DCIM\109SSCAM\SDC1098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780395"/>
            <a:ext cx="1944216" cy="26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Music\DCIM\109SSCAM\SDC1098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9973" y="1714631"/>
            <a:ext cx="1957510" cy="256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CIM\109SSCAM\SDC117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94" y="4503586"/>
            <a:ext cx="2664297" cy="20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CIM\109SSCAM\SDC1178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2673542" cy="20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Людмила\Music\DCIM\109SSCAM\SDC1098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2060848"/>
            <a:ext cx="2966165" cy="221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7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Ссылки: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ru-RU" dirty="0" smtClean="0"/>
              <a:t>Фон «Опилки»</a:t>
            </a:r>
            <a:r>
              <a:rPr lang="ru-RU" u="sng" dirty="0">
                <a:hlinkClick r:id="rId2"/>
              </a:rPr>
              <a:t> </a:t>
            </a:r>
            <a:r>
              <a:rPr lang="ru-RU" dirty="0"/>
              <a:t>http://</a:t>
            </a:r>
            <a:r>
              <a:rPr lang="ru-RU" dirty="0" smtClean="0"/>
              <a:t>zdravo.ucoz.ru/load/1-4-2</a:t>
            </a:r>
            <a:endParaRPr lang="ru-RU" u="sng" dirty="0"/>
          </a:p>
          <a:p>
            <a:pPr marL="457200" indent="-457200" algn="ctr">
              <a:buFont typeface="+mj-lt"/>
              <a:buAutoNum type="arabicPeriod"/>
            </a:pPr>
            <a:r>
              <a:rPr lang="ru-RU" dirty="0" smtClean="0"/>
              <a:t>Раскраска «Радуга» http</a:t>
            </a:r>
            <a:r>
              <a:rPr lang="ru-RU" dirty="0"/>
              <a:t>://</a:t>
            </a:r>
            <a:r>
              <a:rPr lang="ru-RU" dirty="0" smtClean="0"/>
              <a:t>ulusalegitimdernegi.org.tr/18/colouring-rainbow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dirty="0" smtClean="0"/>
              <a:t>Гуашь http</a:t>
            </a:r>
            <a:r>
              <a:rPr lang="ru-RU" dirty="0"/>
              <a:t>: http://lav95.beon.ru/11.html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dirty="0"/>
              <a:t> </a:t>
            </a:r>
            <a:r>
              <a:rPr lang="en-US" dirty="0"/>
              <a:t>//allgraf.net/tags/%E3%F3%E0%F8%FC</a:t>
            </a:r>
            <a:r>
              <a:rPr lang="en-US" dirty="0" smtClean="0"/>
              <a:t>/</a:t>
            </a:r>
            <a:endParaRPr lang="ru-RU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ru-RU" dirty="0" smtClean="0"/>
              <a:t>Воронов В.А. Энциклопедия прикладного творчества.-М.: ОЛМА-ПРЕСС, 2000-448 с., ил.</a:t>
            </a:r>
            <a:endParaRPr lang="ru-RU" dirty="0"/>
          </a:p>
          <a:p>
            <a:pPr marL="457200" indent="-457200" algn="ctr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2202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8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8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8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8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5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Опилки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Удивительно интересный и податливый материал — опилки. Он доступен и позволяет открыть новые возможности в творческой работе.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Достоинства материала 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опилки легко сортируются по «фракциям»;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окрашиваются любыми водными красителями;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хорошо смачиваются клеем и «связываются» с различными основами;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не дают бликов при рассматривании получаемого изобра­жения;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фактурность, шероховатость поверхности рисунка.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Этапы работы: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285852" y="1500174"/>
          <a:ext cx="6310314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sz="2000" dirty="0" smtClean="0">
                <a:solidFill>
                  <a:srgbClr val="7030A0"/>
                </a:solidFill>
              </a:rPr>
              <a:t>Рисунок в подобных работах носит чаще всего обобщенный характер без излишних мелких деталей. Поэтому выполняют его в основном в аппликативной технике — наметив контурными линиями цветовые пятна изображения. Сюжеты самые различные: герои детских сказок, мультфильмов, картины природы, силуэты примечательных сооружений. Рисунок набрасывают на не слишком плотной бумаге.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Для удобства мы возьмем готовый рисунок и распечатаем его  на принтере.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57158" y="214290"/>
            <a:ext cx="2387936" cy="1432761"/>
            <a:chOff x="647823" y="1253"/>
            <a:chExt cx="2387936" cy="143276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47823" y="1253"/>
              <a:ext cx="2387936" cy="14327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647823" y="1253"/>
              <a:ext cx="2387936" cy="1432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solidFill>
                    <a:srgbClr val="7030A0"/>
                  </a:solidFill>
                </a:rPr>
                <a:t>Составление  рисунка. </a:t>
              </a:r>
              <a:endParaRPr lang="ru-RU" sz="2300" kern="12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572008"/>
            <a:ext cx="2085928" cy="178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7030A0"/>
                </a:solidFill>
              </a:rPr>
              <a:t>Просеиваем  опилки  через сито. 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282" y="214290"/>
            <a:ext cx="2459374" cy="1504199"/>
            <a:chOff x="3060239" y="-70185"/>
            <a:chExt cx="2459374" cy="15041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60239" y="-70185"/>
              <a:ext cx="2387936" cy="14327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603087"/>
                <a:satOff val="-14800"/>
                <a:lumOff val="4755"/>
                <a:alphaOff val="0"/>
              </a:schemeClr>
            </a:fillRef>
            <a:effectRef idx="0">
              <a:schemeClr val="accent4">
                <a:hueOff val="2603087"/>
                <a:satOff val="-14800"/>
                <a:lumOff val="47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31677" y="1253"/>
              <a:ext cx="2387936" cy="1432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solidFill>
                    <a:srgbClr val="7030A0"/>
                  </a:solidFill>
                </a:rPr>
                <a:t>Подготовка  опилок.</a:t>
              </a:r>
              <a:endParaRPr lang="ru-RU" sz="2300" kern="12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0" name="Рисунок 9" descr="SDC117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523106"/>
            <a:ext cx="3143042" cy="2357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	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Для окрашивания опилок чаще всего используют гуашь.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Сама процедура окрашивания выглядит примерно так. В емкость, чуть больше ее половины, засыпают опилки. Заливают полностью (на 1 см выше уровня содержимого) краской и  осторожно, палочкой, перемешивают образующуюся кашицу, пока она полностью не приобре­тет новый цвет. Дав некоторое время емкости с окрашенными опилкам  отстояться, излишки невпитавшегося красителя осторожно сливают в </a:t>
            </a:r>
            <a:r>
              <a:rPr lang="ru-RU" dirty="0" err="1" smtClean="0">
                <a:solidFill>
                  <a:srgbClr val="7030A0"/>
                </a:solidFill>
              </a:rPr>
              <a:t>соот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ru-RU" dirty="0" smtClean="0">
                <a:solidFill>
                  <a:srgbClr val="7030A0"/>
                </a:solidFill>
              </a:rPr>
              <a:t>­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err="1" smtClean="0">
                <a:solidFill>
                  <a:srgbClr val="7030A0"/>
                </a:solidFill>
              </a:rPr>
              <a:t>ветствующую</a:t>
            </a:r>
            <a:r>
              <a:rPr lang="ru-RU" dirty="0" smtClean="0">
                <a:solidFill>
                  <a:srgbClr val="7030A0"/>
                </a:solidFill>
              </a:rPr>
              <a:t> посуду. Полученную массу выкладывают на картонку, подложив предварительно кусок по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ru-RU" dirty="0" smtClean="0">
                <a:solidFill>
                  <a:srgbClr val="7030A0"/>
                </a:solidFill>
              </a:rPr>
              <a:t>­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err="1" smtClean="0">
                <a:solidFill>
                  <a:srgbClr val="7030A0"/>
                </a:solidFill>
              </a:rPr>
              <a:t>лиэтиленовой</a:t>
            </a:r>
            <a:r>
              <a:rPr lang="ru-RU" dirty="0" smtClean="0">
                <a:solidFill>
                  <a:srgbClr val="7030A0"/>
                </a:solidFill>
              </a:rPr>
              <a:t> пленки, и высушивают. Сушка ускорится, если поднос с опилками поместить на теплую бата­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рею, полку, падающие сквозь стекло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лучи солнца.	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4282" y="214290"/>
            <a:ext cx="2459374" cy="1504199"/>
            <a:chOff x="3060239" y="-70185"/>
            <a:chExt cx="2459374" cy="15041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060239" y="-70185"/>
              <a:ext cx="2387936" cy="14327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603087"/>
                <a:satOff val="-14800"/>
                <a:lumOff val="4755"/>
                <a:alphaOff val="0"/>
              </a:schemeClr>
            </a:fillRef>
            <a:effectRef idx="0">
              <a:schemeClr val="accent4">
                <a:hueOff val="2603087"/>
                <a:satOff val="-14800"/>
                <a:lumOff val="47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3131677" y="1253"/>
              <a:ext cx="2387936" cy="1432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solidFill>
                    <a:srgbClr val="7030A0"/>
                  </a:solidFill>
                </a:rPr>
                <a:t>Подготовка  опилок.</a:t>
              </a:r>
              <a:endParaRPr lang="ru-RU" sz="2300" kern="12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231" y="483854"/>
            <a:ext cx="1345253" cy="8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Окрашивание опилок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DC1174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77568"/>
            <a:ext cx="3143042" cy="2357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SDC1174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700808"/>
            <a:ext cx="3143042" cy="2357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Опилки храним в таких одноразовых коробочках.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28596" y="285728"/>
            <a:ext cx="2459374" cy="1504199"/>
            <a:chOff x="3060239" y="-70185"/>
            <a:chExt cx="2459374" cy="15041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60239" y="-70185"/>
              <a:ext cx="2387936" cy="14327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603087"/>
                <a:satOff val="-14800"/>
                <a:lumOff val="4755"/>
                <a:alphaOff val="0"/>
              </a:schemeClr>
            </a:fillRef>
            <a:effectRef idx="0">
              <a:schemeClr val="accent4">
                <a:hueOff val="2603087"/>
                <a:satOff val="-14800"/>
                <a:lumOff val="47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3131677" y="1253"/>
              <a:ext cx="2387936" cy="1432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solidFill>
                    <a:srgbClr val="7030A0"/>
                  </a:solidFill>
                </a:rPr>
                <a:t>Подготовка  опилок.</a:t>
              </a:r>
              <a:endParaRPr lang="ru-RU" sz="2300" kern="12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0" name="Рисунок 9" descr="SDC1174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140969"/>
            <a:ext cx="2448272" cy="183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364</TotalTime>
  <Words>381</Words>
  <Application>Microsoft Office PowerPoint</Application>
  <PresentationFormat>Экран (4:3)</PresentationFormat>
  <Paragraphs>56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PowerPoint</vt:lpstr>
      <vt:lpstr>Опилки </vt:lpstr>
      <vt:lpstr>Достоинства материала :</vt:lpstr>
      <vt:lpstr>Этапы работы: </vt:lpstr>
      <vt:lpstr>Презентация PowerPoint</vt:lpstr>
      <vt:lpstr>Презентация PowerPoint</vt:lpstr>
      <vt:lpstr>Презентация PowerPoint</vt:lpstr>
      <vt:lpstr>Окрашивание опилок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работы</vt:lpstr>
      <vt:lpstr>Ссылки: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Людмила</cp:lastModifiedBy>
  <cp:revision>9</cp:revision>
  <dcterms:created xsi:type="dcterms:W3CDTF">2013-05-04T10:39:07Z</dcterms:created>
  <dcterms:modified xsi:type="dcterms:W3CDTF">2013-12-14T14:44:44Z</dcterms:modified>
</cp:coreProperties>
</file>