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4" r:id="rId2"/>
    <p:sldId id="282" r:id="rId3"/>
    <p:sldId id="257" r:id="rId4"/>
    <p:sldId id="265" r:id="rId5"/>
    <p:sldId id="280" r:id="rId6"/>
    <p:sldId id="266" r:id="rId7"/>
    <p:sldId id="267" r:id="rId8"/>
    <p:sldId id="278" r:id="rId9"/>
    <p:sldId id="268" r:id="rId10"/>
    <p:sldId id="279" r:id="rId11"/>
    <p:sldId id="271" r:id="rId12"/>
    <p:sldId id="270" r:id="rId13"/>
    <p:sldId id="272" r:id="rId14"/>
    <p:sldId id="284" r:id="rId15"/>
    <p:sldId id="273" r:id="rId16"/>
    <p:sldId id="274" r:id="rId17"/>
    <p:sldId id="276" r:id="rId18"/>
    <p:sldId id="275" r:id="rId19"/>
    <p:sldId id="281" r:id="rId20"/>
    <p:sldId id="283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E53AF-5BA4-4356-8ED0-CFCE36636867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521EDC-13A1-40C0-B8EA-1CD42DD371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21EDC-13A1-40C0-B8EA-1CD42DD3714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AA97-337E-40A4-BF74-E20C343D307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EA54-9168-46AB-A5A7-071178C60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AA97-337E-40A4-BF74-E20C343D307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EA54-9168-46AB-A5A7-071178C60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AA97-337E-40A4-BF74-E20C343D307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EA54-9168-46AB-A5A7-071178C60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AA97-337E-40A4-BF74-E20C343D307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EA54-9168-46AB-A5A7-071178C60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AA97-337E-40A4-BF74-E20C343D307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EA54-9168-46AB-A5A7-071178C60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AA97-337E-40A4-BF74-E20C343D307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EA54-9168-46AB-A5A7-071178C60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AA97-337E-40A4-BF74-E20C343D307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EA54-9168-46AB-A5A7-071178C60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AA97-337E-40A4-BF74-E20C343D307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EA54-9168-46AB-A5A7-071178C60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AA97-337E-40A4-BF74-E20C343D307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EA54-9168-46AB-A5A7-071178C60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AA97-337E-40A4-BF74-E20C343D307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EA54-9168-46AB-A5A7-071178C60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AA97-337E-40A4-BF74-E20C343D307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EA54-9168-46AB-A5A7-071178C60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FAA97-337E-40A4-BF74-E20C343D307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4EA54-9168-46AB-A5A7-071178C60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ms.24open.ru/images/e181595aaeacfa81eb39d398445553f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hyperlink" Target="http://vovanata.ru/cards/images/k089.gif" TargetMode="Externa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Случайные события</a:t>
            </a:r>
          </a:p>
          <a:p>
            <a:pPr algn="ctr"/>
            <a:r>
              <a:rPr lang="ru-RU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их</a:t>
            </a:r>
          </a:p>
          <a:p>
            <a:pPr algn="ctr"/>
            <a:r>
              <a:rPr lang="ru-RU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вероятности</a:t>
            </a:r>
            <a:endParaRPr lang="ru-RU" sz="6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731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296400" cy="7010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71472" y="2143116"/>
            <a:ext cx="82868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/>
                <a:cs typeface="Times New Roman"/>
              </a:rPr>
              <a:t>г)А- случайно выбранное двузначное число четно; </a:t>
            </a:r>
          </a:p>
          <a:p>
            <a:r>
              <a:rPr lang="ru-RU" sz="3600" b="1" dirty="0" smtClean="0">
                <a:latin typeface="Times New Roman"/>
                <a:cs typeface="Times New Roman"/>
              </a:rPr>
              <a:t>В- случайно выбранное число делится на 11.</a:t>
            </a:r>
          </a:p>
          <a:p>
            <a:pPr algn="ctr"/>
            <a:r>
              <a:rPr lang="ru-RU" sz="3600" b="1" dirty="0" smtClean="0">
                <a:latin typeface="Times New Roman"/>
                <a:cs typeface="Times New Roman"/>
              </a:rPr>
              <a:t>{22,44,66,88}</a:t>
            </a:r>
            <a:endParaRPr lang="ru-RU" sz="3600" b="1" dirty="0" smtClean="0"/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358346" cy="7072338"/>
          </a:xfrm>
          <a:prstGeom prst="frame">
            <a:avLst>
              <a:gd name="adj1" fmla="val 5731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142852"/>
          <a:ext cx="9001156" cy="6715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43404"/>
                <a:gridCol w="4857752"/>
              </a:tblGrid>
              <a:tr h="56265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Теория вероятностей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Теория множеств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631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Испытание с 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исходами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755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Отдельный исход испытания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759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Случайное событие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759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Невозможное событие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542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Достоверное событие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899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Вероятность события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265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 событий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265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Несовместные события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106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Противоположное событие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265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Произведение событий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500562" y="1428736"/>
            <a:ext cx="35236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Элемент множества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785794"/>
            <a:ext cx="3835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Множество с </a:t>
            </a:r>
            <a:r>
              <a:rPr lang="en-US" sz="2400" dirty="0" smtClean="0"/>
              <a:t>N</a:t>
            </a:r>
            <a:r>
              <a:rPr lang="ru-RU" sz="2400" dirty="0" smtClean="0"/>
              <a:t> элементами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1928802"/>
            <a:ext cx="32861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Подмножество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29124" y="2357430"/>
            <a:ext cx="3714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Пустое множество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357686" y="2786058"/>
            <a:ext cx="45005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Подмножество совпадающее </a:t>
            </a:r>
          </a:p>
          <a:p>
            <a:r>
              <a:rPr lang="ru-RU" sz="2400" dirty="0" smtClean="0"/>
              <a:t>со всем множеством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29028" y="3500438"/>
            <a:ext cx="47149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Доля элементов подмножества среди всех элементов множества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429124" y="4357694"/>
            <a:ext cx="385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dirty="0" smtClean="0"/>
              <a:t>Объединение подмножеств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371860" y="4929198"/>
            <a:ext cx="4772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Непересекающиеся подмножества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429124" y="5429264"/>
            <a:ext cx="45006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Дополнение подмножества до </a:t>
            </a:r>
          </a:p>
          <a:p>
            <a:r>
              <a:rPr lang="ru-RU" sz="2400" dirty="0" smtClean="0"/>
              <a:t>всего множества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429124" y="6215082"/>
            <a:ext cx="3757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Пересечение подмножеств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28596" y="1071546"/>
            <a:ext cx="83582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Теорема1.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Сумма вероятностей двух событий равна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сумме вероятности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произведения этих событий и вероятности суммы этих событий</a:t>
            </a: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P(A)+P(B)=P(AB)+P(A+B)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731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14282" y="285728"/>
            <a:ext cx="8715436" cy="224676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Доказательство. А₁ -событие, состоящее в том,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что наступает А, но не наступает В.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АВ- событие, состоящее в том, что наступают А и В.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Эти события несовместны, их сумма равна А.                        Р(А)=Р(А₁)+Р(АВ)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7158" y="2428868"/>
            <a:ext cx="8286808" cy="13849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Аналогично, для В₁ -событие, состоящее в том,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что наступает В, но не наступает 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Р(В)=Р(В₁) +Р(АВ)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6" y="3786190"/>
            <a:ext cx="80724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Р(А)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Р(А₁)+Р(АВ)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Р(В)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Р(В₁) +Р(АВ)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Р(А)+ Р(В)=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Р(А₁)+Р(АВ)+ Р(В₁) +Р(АВ)= =Р(АВ)+(Р(А₁)+Р(АВ)+Р(В₁))=Р(АВ)+Р(А+В)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Р(А)+ Р(В)= Р(АВ)+Р(А+В) 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Р(А+В) = Р(А)+ Р(В)- Р(АВ)</a:t>
            </a:r>
          </a:p>
        </p:txBody>
      </p:sp>
      <p:sp>
        <p:nvSpPr>
          <p:cNvPr id="19" name="Рамка 18"/>
          <p:cNvSpPr/>
          <p:nvPr/>
        </p:nvSpPr>
        <p:spPr>
          <a:xfrm>
            <a:off x="-214346" y="0"/>
            <a:ext cx="9358346" cy="6858000"/>
          </a:xfrm>
          <a:prstGeom prst="frame">
            <a:avLst>
              <a:gd name="adj1" fmla="val 5731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0"/>
            <a:ext cx="8715436" cy="67151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731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785926"/>
            <a:ext cx="74295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Для </a:t>
            </a:r>
            <a:r>
              <a:rPr lang="ru-RU" sz="3600" dirty="0" smtClean="0"/>
              <a:t>несовместных событий А и </a:t>
            </a:r>
            <a:r>
              <a:rPr lang="ru-RU" sz="3600" dirty="0" smtClean="0"/>
              <a:t>В событие АВ- невозможно</a:t>
            </a:r>
          </a:p>
          <a:p>
            <a:r>
              <a:rPr lang="ru-RU" sz="3600" dirty="0" smtClean="0"/>
              <a:t>т</a:t>
            </a:r>
            <a:r>
              <a:rPr lang="ru-RU" sz="3600" dirty="0" smtClean="0"/>
              <a:t>.е. Р(АВ)=0</a:t>
            </a:r>
          </a:p>
          <a:p>
            <a:r>
              <a:rPr lang="ru-RU" sz="3600" dirty="0" smtClean="0"/>
              <a:t>Тогда Р(А)+Р(В)=Р(АВ)+Р(А+В)=Р(А+В)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28596" y="928670"/>
            <a:ext cx="8286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Определение 2.События А и В называются </a:t>
            </a:r>
            <a:r>
              <a:rPr lang="ru-RU" sz="3600" dirty="0" smtClean="0">
                <a:solidFill>
                  <a:srgbClr val="C00000"/>
                </a:solidFill>
              </a:rPr>
              <a:t>независимыми, </a:t>
            </a:r>
          </a:p>
          <a:p>
            <a:r>
              <a:rPr lang="ru-RU" sz="3600" dirty="0" smtClean="0"/>
              <a:t>если вероятность их произведения равна </a:t>
            </a:r>
          </a:p>
          <a:p>
            <a:r>
              <a:rPr lang="ru-RU" sz="3600" dirty="0" smtClean="0"/>
              <a:t>произведению вероятностей этих событий </a:t>
            </a:r>
          </a:p>
          <a:p>
            <a:pPr algn="ctr"/>
            <a:r>
              <a:rPr lang="ru-RU" sz="3600" dirty="0" smtClean="0"/>
              <a:t> </a:t>
            </a:r>
            <a:r>
              <a:rPr lang="ru-RU" sz="3600" b="1" dirty="0" smtClean="0"/>
              <a:t>Р(АВ)=Р(А)Р(В)</a:t>
            </a:r>
            <a:endParaRPr lang="ru-RU" sz="3600" b="1" dirty="0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731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57158" y="1142984"/>
            <a:ext cx="84296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Теорема2.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Вероятность суммы двух независимых событий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равна разности суммы вероятностей этих событий и произведения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вероятностей этих событий:</a:t>
            </a: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Р(А+В)=Р(А)+Р(В)-Р(А)Р(В)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731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42910" y="1428736"/>
            <a:ext cx="74295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Доказательство.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 теореме 1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Р(А+В) = Р(А)+ Р(В)- Р(АВ)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Независимость А и В означает, что Р(АВ)=Р(А)Р(В)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Значит,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Р(А+В) = Р(А)+ Р(В)- Р(А)Р(В)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731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71472" y="500042"/>
            <a:ext cx="807249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Пример.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Два стрелка независимо друг от друга по одному раза стреляют в мишень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Вероятность попадания  в мишень каждого стрелка в отдельности равна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0,9 и 0,3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соответственно.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Найти вероятность того, что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а) мишень будет поражена дважды;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б) не будет поражена ни разу;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в) будет поражена хотя бы один раз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г) будет поражена ровно один раз.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Рамка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731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731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142984"/>
            <a:ext cx="551946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P(A)+P(B)=P(AB)+P(A+B)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500306"/>
            <a:ext cx="34996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Р(АВ)=Р(А)Р(В)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3929066"/>
            <a:ext cx="60003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Р(А+В)=Р(А)+Р(В)-Р(А)Р(В)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6437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731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1643050"/>
            <a:ext cx="75724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Математика </a:t>
            </a:r>
            <a:r>
              <a:rPr lang="ru-RU" sz="4000" dirty="0" smtClean="0"/>
              <a:t>владеет не только истиной, </a:t>
            </a:r>
            <a:r>
              <a:rPr lang="ru-RU" sz="4000" dirty="0" smtClean="0"/>
              <a:t>но </a:t>
            </a:r>
            <a:r>
              <a:rPr lang="ru-RU" sz="4000" dirty="0" smtClean="0"/>
              <a:t>и высшей </a:t>
            </a:r>
            <a:r>
              <a:rPr lang="ru-RU" sz="4000" dirty="0" smtClean="0"/>
              <a:t>красотой </a:t>
            </a:r>
            <a:endParaRPr lang="ru-RU" sz="4000" dirty="0" smtClean="0"/>
          </a:p>
          <a:p>
            <a:pPr algn="ctr"/>
            <a:r>
              <a:rPr lang="ru-RU" sz="4000" dirty="0" smtClean="0"/>
              <a:t>                                                                                           Бертран Рассел.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731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3000372"/>
            <a:ext cx="25763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№54.8(а)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214414" y="1071546"/>
            <a:ext cx="635798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§54, п.1; п.2;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№ 54.2; 54.9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«3»-(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а,б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«4»-(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а,в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«5»-(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а-г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Итог урока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Формула" r:id="rId3" imgW="114120" imgH="215640" progId="Equation.3">
              <p:embed/>
            </p:oleObj>
          </a:graphicData>
        </a:graphic>
      </p:graphicFrame>
      <p:sp>
        <p:nvSpPr>
          <p:cNvPr id="5" name="Рамка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731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2" name="Picture 8" descr="http://im7-tub-ru.yandex.net/i?id=150394615-63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357562"/>
            <a:ext cx="2857520" cy="28575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428604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 колоды в 52 карты случайным образом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вытаскивают 4 карты.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Какова вероятность того, что среди них 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а) нет туза пик;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б) есть туз пик?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0" y="0"/>
            <a:ext cx="9296400" cy="7010400"/>
          </a:xfrm>
          <a:prstGeom prst="frame">
            <a:avLst>
              <a:gd name="adj1" fmla="val 5731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1506" name="Picture 2" descr="http://bms.24open.ru/images/e181595aaeacfa81eb39d398445553f3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643314"/>
            <a:ext cx="3214710" cy="2857520"/>
          </a:xfrm>
          <a:prstGeom prst="rect">
            <a:avLst/>
          </a:prstGeom>
          <a:noFill/>
        </p:spPr>
      </p:pic>
      <p:pic>
        <p:nvPicPr>
          <p:cNvPr id="8" name="Picture 4" descr="http://vovanata.ru/cards/images/k089.gif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480238">
            <a:off x="6768257" y="4134037"/>
            <a:ext cx="1482972" cy="22903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28596" y="1142984"/>
            <a:ext cx="828680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Произведение событий.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Вероятность суммы двух событий.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Независимость событий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Рамка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731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мка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731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 rot="1432835">
            <a:off x="428596" y="1571612"/>
            <a:ext cx="3929090" cy="250033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Статистика</a:t>
            </a:r>
            <a:endParaRPr lang="ru-RU" sz="3600" dirty="0"/>
          </a:p>
        </p:txBody>
      </p:sp>
      <p:sp>
        <p:nvSpPr>
          <p:cNvPr id="7" name="Овал 6"/>
          <p:cNvSpPr/>
          <p:nvPr/>
        </p:nvSpPr>
        <p:spPr>
          <a:xfrm rot="19803133">
            <a:off x="4017461" y="661017"/>
            <a:ext cx="4786314" cy="2643206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Комбинаторика</a:t>
            </a:r>
            <a:endParaRPr lang="ru-RU" sz="3600" dirty="0"/>
          </a:p>
        </p:txBody>
      </p:sp>
      <p:sp>
        <p:nvSpPr>
          <p:cNvPr id="8" name="Овал 7"/>
          <p:cNvSpPr/>
          <p:nvPr/>
        </p:nvSpPr>
        <p:spPr>
          <a:xfrm rot="677301">
            <a:off x="2821944" y="3305472"/>
            <a:ext cx="5214974" cy="3071834"/>
          </a:xfrm>
          <a:prstGeom prst="ellipse">
            <a:avLst/>
          </a:prstGeom>
          <a:solidFill>
            <a:schemeClr val="accent2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Т</a:t>
            </a:r>
            <a:r>
              <a:rPr lang="ru-RU" sz="3600" dirty="0" smtClean="0"/>
              <a:t>еория вероятностей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8596" y="928670"/>
            <a:ext cx="8286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Определение1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Произведением событий А и В называют  событие, которое наступает тогда и только тогда, когда наступает и событие А и событие В.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Оно обозначается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А·В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АВ.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731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28596" y="714356"/>
            <a:ext cx="82153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Пример1.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Дать описание произведения АВ событий А и В, если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а) А-цена товара больше 100 руб.;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 -цена товара не больше  110руб.;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&lt; S</a:t>
            </a:r>
            <a:r>
              <a:rPr lang="en-US" sz="4000" b="1" dirty="0" smtClean="0">
                <a:latin typeface="Times New Roman"/>
                <a:cs typeface="Times New Roman"/>
              </a:rPr>
              <a:t>≤110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б)А-завтра пятница, В-завтра 13–е число;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731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52400"/>
            <a:ext cx="9296400" cy="7010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71472" y="1857364"/>
            <a:ext cx="81439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в)А- координаты случайно выбранной точки на плоскости удовлетворяют неравенству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x²+y²≤1;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В- координаты случайно выбранной точки положительны;</a:t>
            </a:r>
          </a:p>
        </p:txBody>
      </p:sp>
      <p:sp>
        <p:nvSpPr>
          <p:cNvPr id="3" name="Рамка 2"/>
          <p:cNvSpPr/>
          <p:nvPr/>
        </p:nvSpPr>
        <p:spPr>
          <a:xfrm>
            <a:off x="0" y="-214290"/>
            <a:ext cx="9358282" cy="7072290"/>
          </a:xfrm>
          <a:prstGeom prst="frame">
            <a:avLst>
              <a:gd name="adj1" fmla="val 5731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 стрелкой 2"/>
          <p:cNvCxnSpPr/>
          <p:nvPr/>
        </p:nvCxnSpPr>
        <p:spPr>
          <a:xfrm rot="16200000" flipV="1">
            <a:off x="571472" y="3071810"/>
            <a:ext cx="3929090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857224" y="3286124"/>
            <a:ext cx="39290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1428728" y="2143116"/>
            <a:ext cx="2214578" cy="221457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2500298" y="2214554"/>
            <a:ext cx="214314" cy="21431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2500298" y="2285992"/>
            <a:ext cx="428628" cy="42862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2571736" y="2357430"/>
            <a:ext cx="642942" cy="64294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2571736" y="2571744"/>
            <a:ext cx="785818" cy="71438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2928926" y="2786058"/>
            <a:ext cx="642942" cy="50006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3286116" y="3071810"/>
            <a:ext cx="285752" cy="21431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14546" y="2071678"/>
            <a:ext cx="157163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·</a:t>
            </a:r>
            <a:endParaRPr lang="en-US" sz="4400" dirty="0" smtClean="0"/>
          </a:p>
          <a:p>
            <a:pPr algn="ctr"/>
            <a:r>
              <a:rPr lang="en-US" sz="3200" dirty="0" smtClean="0"/>
              <a:t>(</a:t>
            </a:r>
            <a:r>
              <a:rPr lang="en-US" sz="3200" dirty="0" err="1" smtClean="0"/>
              <a:t>x;y</a:t>
            </a:r>
            <a:r>
              <a:rPr lang="en-US" sz="3200" dirty="0" smtClean="0"/>
              <a:t>)</a:t>
            </a:r>
            <a:endParaRPr lang="ru-RU" sz="3200" dirty="0"/>
          </a:p>
        </p:txBody>
      </p:sp>
      <p:sp>
        <p:nvSpPr>
          <p:cNvPr id="17" name="Рамка 1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731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639</Words>
  <Application>Microsoft Office PowerPoint</Application>
  <PresentationFormat>Экран (4:3)</PresentationFormat>
  <Paragraphs>109</Paragraphs>
  <Slides>21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121</cp:revision>
  <dcterms:created xsi:type="dcterms:W3CDTF">2014-03-01T07:10:46Z</dcterms:created>
  <dcterms:modified xsi:type="dcterms:W3CDTF">2014-03-04T23:35:17Z</dcterms:modified>
</cp:coreProperties>
</file>