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314" r:id="rId3"/>
    <p:sldId id="315" r:id="rId4"/>
    <p:sldId id="318" r:id="rId5"/>
    <p:sldId id="319" r:id="rId6"/>
    <p:sldId id="310" r:id="rId7"/>
    <p:sldId id="308" r:id="rId8"/>
    <p:sldId id="312" r:id="rId9"/>
  </p:sldIdLst>
  <p:sldSz cx="9144000" cy="6858000" type="screen4x3"/>
  <p:notesSz cx="6811963" cy="99456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WenQuanYi Micro Hei"/>
        <a:cs typeface="WenQuanYi Micro Hei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WenQuanYi Micro Hei"/>
        <a:cs typeface="WenQuanYi Micro Hei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WenQuanYi Micro Hei"/>
        <a:cs typeface="WenQuanYi Micro Hei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WenQuanYi Micro Hei"/>
        <a:cs typeface="WenQuanYi Micro Hei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WenQuanYi Micro Hei"/>
        <a:cs typeface="WenQuanYi Micro Hei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WenQuanYi Micro Hei"/>
        <a:cs typeface="WenQuanYi Micro Hei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WenQuanYi Micro Hei"/>
        <a:cs typeface="WenQuanYi Micro Hei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WenQuanYi Micro Hei"/>
        <a:cs typeface="WenQuanYi Micro Hei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WenQuanYi Micro Hei"/>
        <a:cs typeface="WenQuanYi Micro H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99"/>
    <a:srgbClr val="FFCC99"/>
    <a:srgbClr val="FFCC66"/>
    <a:srgbClr val="FFFF99"/>
    <a:srgbClr val="FCC59C"/>
    <a:srgbClr val="3366FF"/>
    <a:srgbClr val="0099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8" autoAdjust="0"/>
    <p:restoredTop sz="63361" autoAdjust="0"/>
  </p:normalViewPr>
  <p:slideViewPr>
    <p:cSldViewPr>
      <p:cViewPr>
        <p:scale>
          <a:sx n="100" d="100"/>
          <a:sy n="100" d="100"/>
        </p:scale>
        <p:origin x="-564" y="642"/>
      </p:cViewPr>
      <p:guideLst>
        <p:guide orient="horz" pos="2205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6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3" name="AutoShape 8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5" name="AutoShape 10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6" name="AutoShape 11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7" name="AutoShape 12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8" name="AutoShape 13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79" name="AutoShape 14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80" name="AutoShape 15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81" name="AutoShape 16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82" name="AutoShape 17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83" name="AutoShape 18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84" name="AutoShape 19"/>
          <p:cNvSpPr>
            <a:spLocks noChangeArrowheads="1"/>
          </p:cNvSpPr>
          <p:nvPr/>
        </p:nvSpPr>
        <p:spPr bwMode="auto">
          <a:xfrm>
            <a:off x="0" y="0"/>
            <a:ext cx="6811963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632" tIns="45816" rIns="91632" bIns="45816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85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92263" y="-11822113"/>
            <a:ext cx="16729076" cy="12547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117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4400"/>
            <a:ext cx="5418137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73637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0"/>
            <a:ext cx="5449887" cy="44751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92263" y="-11820525"/>
            <a:ext cx="16729076" cy="12546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9" y="4723647"/>
            <a:ext cx="5418137" cy="444270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92263" y="-11820226"/>
            <a:ext cx="16729076" cy="125455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9" y="4723647"/>
            <a:ext cx="5418137" cy="444270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92263" y="-11820525"/>
            <a:ext cx="16729076" cy="12546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9" y="4723647"/>
            <a:ext cx="5418137" cy="444270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57C0-6273-4130-8E9B-8FEDB8B31A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C064-7881-49AB-8A94-8297BF821A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0025" y="238125"/>
            <a:ext cx="1993900" cy="8275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238125"/>
            <a:ext cx="5830887" cy="8275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AFCC6-1FDB-4F33-9446-7E0F73DED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238125"/>
            <a:ext cx="7969250" cy="1250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08425" cy="6761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27563" y="1752600"/>
            <a:ext cx="3908425" cy="3303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27563" y="5208588"/>
            <a:ext cx="3908425" cy="3305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0B14C-1ABA-47F0-A2B1-1BAA245B9B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238125"/>
            <a:ext cx="7969250" cy="1250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08425" cy="6761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7563" y="1752600"/>
            <a:ext cx="3908425" cy="6761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00D97-D19E-489B-81B5-9EF282669F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238125"/>
            <a:ext cx="7969250" cy="1250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7969250" cy="67611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4574-9547-4560-8764-6BE7404F06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5D2B-81FF-408A-8E9A-3D7F43248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E484-5158-4A21-8041-252FDDB2D2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08425" cy="676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752600"/>
            <a:ext cx="3908425" cy="676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2D27-885C-4D63-8306-CE5D79978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E627-3789-42AA-AE6E-BF3ABDBC6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4B1F-D158-450A-A582-FC30E458B9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D182-7135-44AD-8462-42DF1DE0E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D38D-A75B-4F8A-8255-118FF4AC90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1E6C5-3C9B-4515-B0A5-257C92CEBA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38125"/>
            <a:ext cx="7969250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7969250" cy="676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8" name="Freeform 3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609600" y="61722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609600" y="6245225"/>
            <a:ext cx="195103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3124200" y="6245225"/>
            <a:ext cx="286543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1949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80D4EA7-1FD6-44BF-B33F-02D011886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WenQuanYi Micro Hei"/>
          <a:cs typeface="WenQuanYi Micro Hei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WenQuanYi Micro Hei"/>
          <a:cs typeface="WenQuanYi Micro Hei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WenQuanYi Micro Hei"/>
          <a:cs typeface="WenQuanYi Micro Hei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WenQuanYi Micro Hei"/>
          <a:cs typeface="WenQuanYi Micro Hei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WenQuanYi Micro Hei"/>
          <a:cs typeface="WenQuanYi Micro Hei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WenQuanYi Micro Hei"/>
          <a:cs typeface="WenQuanYi Micro Hei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WenQuanYi Micro Hei"/>
          <a:cs typeface="WenQuanYi Micro Hei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Verdana" pitchFamily="34" charset="0"/>
          <a:ea typeface="WenQuanYi Micro Hei"/>
          <a:cs typeface="WenQuanYi Micro Hei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79388" y="188913"/>
            <a:ext cx="8753475" cy="1176337"/>
            <a:chOff x="113" y="119"/>
            <a:chExt cx="5514" cy="741"/>
          </a:xfrm>
        </p:grpSpPr>
        <p:pic>
          <p:nvPicPr>
            <p:cNvPr id="20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8" y="300"/>
              <a:ext cx="4289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119"/>
              <a:ext cx="887" cy="7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11188" y="2016125"/>
            <a:ext cx="8001000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r>
              <a:rPr lang="ru-RU" sz="3200" b="1" dirty="0" err="1">
                <a:solidFill>
                  <a:srgbClr val="FF0000"/>
                </a:solidFill>
                <a:latin typeface="Verdana" pitchFamily="34" charset="0"/>
              </a:rPr>
              <a:t>Деятельностный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</a:rPr>
              <a:t> подход к формированию экологической культуры младшего школьника</a:t>
            </a: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3200" b="1" dirty="0">
              <a:solidFill>
                <a:srgbClr val="FF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r>
              <a:rPr lang="ru-RU" sz="1400" b="1" i="1" dirty="0">
                <a:solidFill>
                  <a:schemeClr val="hlink"/>
                </a:solidFill>
                <a:latin typeface="Verdana" pitchFamily="34" charset="0"/>
              </a:rPr>
              <a:t>Из опыта работы учителей начальных классов</a:t>
            </a: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r>
              <a:rPr lang="ru-RU" sz="1400" b="1" i="1" dirty="0">
                <a:solidFill>
                  <a:schemeClr val="hlink"/>
                </a:solidFill>
                <a:latin typeface="Verdana" pitchFamily="34" charset="0"/>
              </a:rPr>
              <a:t>ГБОУ гимназии № 148 имени Сервантеса</a:t>
            </a: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r>
              <a:rPr lang="ru-RU" sz="1600" b="1" i="1" dirty="0">
                <a:solidFill>
                  <a:schemeClr val="hlink"/>
                </a:solidFill>
                <a:latin typeface="Verdana" pitchFamily="34" charset="0"/>
              </a:rPr>
              <a:t>	  </a:t>
            </a:r>
            <a:r>
              <a:rPr lang="ru-RU" sz="1600" b="1" i="1" dirty="0" err="1">
                <a:solidFill>
                  <a:schemeClr val="hlink"/>
                </a:solidFill>
                <a:latin typeface="Verdana" pitchFamily="34" charset="0"/>
              </a:rPr>
              <a:t>Фроленковой</a:t>
            </a:r>
            <a:r>
              <a:rPr lang="ru-RU" sz="1600" b="1" i="1" dirty="0">
                <a:solidFill>
                  <a:schemeClr val="hlink"/>
                </a:solidFill>
                <a:latin typeface="Verdana" pitchFamily="34" charset="0"/>
              </a:rPr>
              <a:t> А.Г., Зайцевой Л.А.</a:t>
            </a:r>
            <a:r>
              <a:rPr lang="ru-RU" sz="1200" b="1" i="1" dirty="0">
                <a:solidFill>
                  <a:schemeClr val="hlink"/>
                </a:solidFill>
                <a:latin typeface="Verdana" pitchFamily="34" charset="0"/>
              </a:rPr>
              <a:t>	</a:t>
            </a: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200" b="1" i="1" dirty="0">
              <a:solidFill>
                <a:schemeClr val="hlink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r>
              <a:rPr lang="ru-RU" sz="1200" b="1" i="1" dirty="0">
                <a:solidFill>
                  <a:schemeClr val="hlink"/>
                </a:solidFill>
                <a:latin typeface="Verdana" pitchFamily="34" charset="0"/>
              </a:rPr>
              <a:t>                13 декабря 2014 года			</a:t>
            </a:r>
            <a:br>
              <a:rPr lang="ru-RU" sz="1200" b="1" i="1" dirty="0">
                <a:solidFill>
                  <a:schemeClr val="hlink"/>
                </a:solidFill>
                <a:latin typeface="Verdana" pitchFamily="34" charset="0"/>
              </a:rPr>
            </a:br>
            <a:endParaRPr lang="ru-RU" sz="1400" b="1" i="1" dirty="0">
              <a:solidFill>
                <a:schemeClr val="hlink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38150" algn="ctr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r>
              <a:rPr lang="ru-RU" sz="1400" b="1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1400" b="1" i="1" dirty="0" err="1">
                <a:solidFill>
                  <a:srgbClr val="000000"/>
                </a:solidFill>
                <a:latin typeface="Verdana" pitchFamily="34" charset="0"/>
              </a:rPr>
              <a:t>Силко</a:t>
            </a:r>
            <a:r>
              <a:rPr lang="ru-RU" sz="1400" b="1" i="1" dirty="0">
                <a:solidFill>
                  <a:srgbClr val="000000"/>
                </a:solidFill>
                <a:latin typeface="Verdana" pitchFamily="34" charset="0"/>
              </a:rPr>
              <a:t> А.В.</a:t>
            </a:r>
            <a:br>
              <a:rPr lang="ru-RU" sz="1400" b="1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400" b="1" i="1" dirty="0">
                <a:solidFill>
                  <a:srgbClr val="000000"/>
                </a:solidFill>
                <a:latin typeface="Verdana" pitchFamily="34" charset="0"/>
              </a:rPr>
              <a:t>								</a:t>
            </a:r>
            <a:r>
              <a:rPr lang="ru-RU" sz="1400" b="1" i="1" dirty="0" err="1">
                <a:solidFill>
                  <a:srgbClr val="000000"/>
                </a:solidFill>
                <a:latin typeface="Verdana" pitchFamily="34" charset="0"/>
              </a:rPr>
              <a:t>Повереновой</a:t>
            </a:r>
            <a:r>
              <a:rPr lang="ru-RU" sz="1400" b="1" i="1" dirty="0">
                <a:solidFill>
                  <a:srgbClr val="000000"/>
                </a:solidFill>
                <a:latin typeface="Verdana" pitchFamily="34" charset="0"/>
              </a:rPr>
              <a:t> О.А.</a:t>
            </a:r>
            <a:br>
              <a:rPr lang="ru-RU" sz="1400" b="1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400" b="1" i="1" dirty="0">
                <a:solidFill>
                  <a:srgbClr val="000000"/>
                </a:solidFill>
                <a:latin typeface="Verdana" pitchFamily="34" charset="0"/>
              </a:rPr>
              <a:t>								</a:t>
            </a:r>
            <a:r>
              <a:rPr lang="ru-RU" sz="1400" b="1" i="1" dirty="0" err="1">
                <a:solidFill>
                  <a:srgbClr val="000000"/>
                </a:solidFill>
                <a:latin typeface="Verdana" pitchFamily="34" charset="0"/>
              </a:rPr>
              <a:t>Фроленковой</a:t>
            </a:r>
            <a:r>
              <a:rPr lang="ru-RU" sz="1400" b="1" i="1" dirty="0">
                <a:solidFill>
                  <a:srgbClr val="000000"/>
                </a:solidFill>
                <a:latin typeface="Verdana" pitchFamily="34" charset="0"/>
              </a:rPr>
              <a:t> А.Г.</a:t>
            </a:r>
          </a:p>
          <a:p>
            <a:pPr marL="468313" indent="-438150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r>
              <a:rPr lang="ru-RU" sz="1600" i="1" dirty="0">
                <a:solidFill>
                  <a:srgbClr val="0047FF"/>
                </a:solidFill>
                <a:latin typeface="Verdana" pitchFamily="34" charset="0"/>
              </a:rPr>
              <a:t> </a:t>
            </a:r>
          </a:p>
          <a:p>
            <a:pPr marL="468313" indent="-438150">
              <a:spcBef>
                <a:spcPts val="750"/>
              </a:spcBef>
              <a:buClrTx/>
              <a:buFontTx/>
              <a:buNone/>
              <a:tabLst>
                <a:tab pos="468313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  <a:tab pos="9002713" algn="l"/>
                <a:tab pos="9451975" algn="l"/>
              </a:tabLst>
            </a:pPr>
            <a:endParaRPr lang="ru-RU" sz="1600" i="1" dirty="0">
              <a:solidFill>
                <a:srgbClr val="0047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3"/>
          <p:cNvGrpSpPr>
            <a:grpSpLocks/>
          </p:cNvGrpSpPr>
          <p:nvPr/>
        </p:nvGrpSpPr>
        <p:grpSpPr bwMode="auto">
          <a:xfrm>
            <a:off x="0" y="1189038"/>
            <a:ext cx="9144000" cy="5053012"/>
            <a:chOff x="0" y="2086"/>
            <a:chExt cx="5760" cy="1056"/>
          </a:xfrm>
        </p:grpSpPr>
        <p:sp>
          <p:nvSpPr>
            <p:cNvPr id="411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defTabSz="914400" eaLnBrk="0" hangingPunct="0">
                <a:buClrTx/>
                <a:buSzTx/>
                <a:buFontTx/>
                <a:buNone/>
              </a:pPr>
              <a:endParaRPr lang="ru-RU" noProof="1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11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defTabSz="914400" eaLnBrk="0" hangingPunct="0">
                <a:buClrTx/>
                <a:buSzTx/>
                <a:buFontTx/>
                <a:buNone/>
              </a:pPr>
              <a:endParaRPr lang="ru-RU" noProof="1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4099" name="AutoShape 5"/>
          <p:cNvSpPr>
            <a:spLocks noChangeArrowheads="1"/>
          </p:cNvSpPr>
          <p:nvPr/>
        </p:nvSpPr>
        <p:spPr bwMode="gray">
          <a:xfrm>
            <a:off x="234950" y="2208213"/>
            <a:ext cx="2098675" cy="2890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72000" tIns="72000" rIns="72000">
            <a:flatTx/>
          </a:bodyPr>
          <a:lstStyle/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Музей почвоведения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им. В.В.Докучаева;</a:t>
            </a:r>
          </a:p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музей зоологического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института РАН;</a:t>
            </a:r>
          </a:p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музей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Лесотехнической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академии;</a:t>
            </a:r>
          </a:p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музейный комплекс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«Вселенная воды»</a:t>
            </a:r>
          </a:p>
        </p:txBody>
      </p:sp>
      <p:grpSp>
        <p:nvGrpSpPr>
          <p:cNvPr id="4" name="Gruppieren 227"/>
          <p:cNvGrpSpPr/>
          <p:nvPr/>
        </p:nvGrpSpPr>
        <p:grpSpPr>
          <a:xfrm rot="21253109">
            <a:off x="559043" y="1086291"/>
            <a:ext cx="1467604" cy="1167834"/>
            <a:chOff x="5053581" y="1678893"/>
            <a:chExt cx="1879275" cy="1473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2" name="Grafik 221" descr="Hintergrund butt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067800">
              <a:off x="5256279" y="1476195"/>
              <a:ext cx="1473880" cy="1879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9" name="Freeform 165"/>
            <p:cNvSpPr>
              <a:spLocks/>
            </p:cNvSpPr>
            <p:nvPr/>
          </p:nvSpPr>
          <p:spPr bwMode="auto">
            <a:xfrm rot="10254674">
              <a:off x="5189736" y="1809462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Freeform 165"/>
            <p:cNvSpPr>
              <a:spLocks/>
            </p:cNvSpPr>
            <p:nvPr/>
          </p:nvSpPr>
          <p:spPr bwMode="auto">
            <a:xfrm rot="21010138">
              <a:off x="5350701" y="2599989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10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400" smtClean="0">
                <a:latin typeface="Arial" pitchFamily="34" charset="0"/>
              </a:rPr>
              <a:t>Практические формы экологического просвещения школьников</a:t>
            </a:r>
          </a:p>
        </p:txBody>
      </p:sp>
      <p:sp>
        <p:nvSpPr>
          <p:cNvPr id="4102" name="Textfeld 222"/>
          <p:cNvSpPr txBox="1">
            <a:spLocks noChangeArrowheads="1"/>
          </p:cNvSpPr>
          <p:nvPr/>
        </p:nvSpPr>
        <p:spPr bwMode="auto">
          <a:xfrm rot="-900000">
            <a:off x="646113" y="1479550"/>
            <a:ext cx="1444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u-RU" b="1">
                <a:solidFill>
                  <a:schemeClr val="tx1"/>
                </a:solidFill>
              </a:rPr>
              <a:t>1- 4 классы</a:t>
            </a:r>
            <a:endParaRPr lang="de-DE" b="1">
              <a:solidFill>
                <a:schemeClr val="tx1"/>
              </a:solidFill>
            </a:endParaRPr>
          </a:p>
        </p:txBody>
      </p:sp>
      <p:sp>
        <p:nvSpPr>
          <p:cNvPr id="4103" name="AutoShape 10"/>
          <p:cNvSpPr>
            <a:spLocks noChangeArrowheads="1"/>
          </p:cNvSpPr>
          <p:nvPr/>
        </p:nvSpPr>
        <p:spPr bwMode="gray">
          <a:xfrm>
            <a:off x="2427288" y="2263775"/>
            <a:ext cx="2098675" cy="2890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72000" tIns="72000" rIns="72000">
            <a:flatTx/>
          </a:bodyPr>
          <a:lstStyle/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Акция «Цветы на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школьном дворе»;</a:t>
            </a:r>
          </a:p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акция</a:t>
            </a:r>
            <a:r>
              <a:rPr lang="ru-RU"/>
              <a:t> </a:t>
            </a: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«Пернатые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друзья»;</a:t>
            </a:r>
          </a:p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субботники «Чистый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двор»;</a:t>
            </a:r>
          </a:p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сбор природного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материала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для поделок</a:t>
            </a:r>
          </a:p>
        </p:txBody>
      </p:sp>
      <p:grpSp>
        <p:nvGrpSpPr>
          <p:cNvPr id="7" name="Gruppieren 227"/>
          <p:cNvGrpSpPr/>
          <p:nvPr/>
        </p:nvGrpSpPr>
        <p:grpSpPr>
          <a:xfrm rot="21253109">
            <a:off x="2740268" y="1057716"/>
            <a:ext cx="1467604" cy="1167834"/>
            <a:chOff x="5053581" y="1678893"/>
            <a:chExt cx="1879275" cy="1473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Grafik 221" descr="Hintergrund butt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067800">
              <a:off x="5256279" y="1476195"/>
              <a:ext cx="1473880" cy="1879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Freeform 165"/>
            <p:cNvSpPr>
              <a:spLocks/>
            </p:cNvSpPr>
            <p:nvPr/>
          </p:nvSpPr>
          <p:spPr bwMode="auto">
            <a:xfrm rot="10254674">
              <a:off x="5189736" y="1809462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65"/>
            <p:cNvSpPr>
              <a:spLocks/>
            </p:cNvSpPr>
            <p:nvPr/>
          </p:nvSpPr>
          <p:spPr bwMode="auto">
            <a:xfrm rot="21010138">
              <a:off x="5350701" y="2599989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105" name="Textfeld 222"/>
          <p:cNvSpPr txBox="1">
            <a:spLocks noChangeArrowheads="1"/>
          </p:cNvSpPr>
          <p:nvPr/>
        </p:nvSpPr>
        <p:spPr bwMode="auto">
          <a:xfrm rot="-900000">
            <a:off x="2843213" y="1412875"/>
            <a:ext cx="150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u-RU" b="1">
                <a:solidFill>
                  <a:schemeClr val="tx1"/>
                </a:solidFill>
              </a:rPr>
              <a:t>1 – 11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b="1">
                <a:solidFill>
                  <a:schemeClr val="tx1"/>
                </a:solidFill>
              </a:rPr>
              <a:t>классы</a:t>
            </a:r>
            <a:endParaRPr lang="de-DE" b="1">
              <a:solidFill>
                <a:schemeClr val="tx1"/>
              </a:solidFill>
            </a:endParaRPr>
          </a:p>
        </p:txBody>
      </p:sp>
      <p:sp>
        <p:nvSpPr>
          <p:cNvPr id="4106" name="AutoShape 13"/>
          <p:cNvSpPr>
            <a:spLocks noChangeArrowheads="1"/>
          </p:cNvSpPr>
          <p:nvPr/>
        </p:nvSpPr>
        <p:spPr bwMode="gray">
          <a:xfrm>
            <a:off x="4611688" y="2273300"/>
            <a:ext cx="2098675" cy="2890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72000" tIns="72000" rIns="72000">
            <a:flatTx/>
          </a:bodyPr>
          <a:lstStyle/>
          <a:p>
            <a:pPr eaLnBrk="0" hangingPunct="0">
              <a:buClrTx/>
              <a:buSzTx/>
              <a:buFontTx/>
              <a:buChar char="•"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Обзор периодических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изданий «Коротко и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ясно о самом 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интересном»</a:t>
            </a: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,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«</a:t>
            </a:r>
            <a:r>
              <a:rPr lang="ru-RU" sz="1400" dirty="0" err="1">
                <a:solidFill>
                  <a:schemeClr val="tx1"/>
                </a:solidFill>
                <a:cs typeface="Arial" pitchFamily="34" charset="0"/>
              </a:rPr>
              <a:t>Экохроника</a:t>
            </a: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»;</a:t>
            </a:r>
          </a:p>
          <a:p>
            <a:pPr eaLnBrk="0" hangingPunct="0">
              <a:buClrTx/>
              <a:buSzTx/>
              <a:buFontTx/>
              <a:buChar char="•"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выпуск классных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 стенгазет;</a:t>
            </a:r>
          </a:p>
          <a:p>
            <a:pPr eaLnBrk="0" hangingPunct="0">
              <a:buClrTx/>
              <a:buSzTx/>
              <a:buFontTx/>
              <a:buChar char="•"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создание плакатов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 экологической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 тематики</a:t>
            </a:r>
          </a:p>
        </p:txBody>
      </p:sp>
      <p:grpSp>
        <p:nvGrpSpPr>
          <p:cNvPr id="11" name="Gruppieren 227"/>
          <p:cNvGrpSpPr/>
          <p:nvPr/>
        </p:nvGrpSpPr>
        <p:grpSpPr>
          <a:xfrm rot="21253109">
            <a:off x="4935780" y="1151379"/>
            <a:ext cx="1467604" cy="1167834"/>
            <a:chOff x="5053581" y="1678893"/>
            <a:chExt cx="1879275" cy="1473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Grafik 221" descr="Hintergrund butt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067800">
              <a:off x="5256279" y="1476195"/>
              <a:ext cx="1473880" cy="1879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Freeform 165"/>
            <p:cNvSpPr>
              <a:spLocks/>
            </p:cNvSpPr>
            <p:nvPr/>
          </p:nvSpPr>
          <p:spPr bwMode="auto">
            <a:xfrm rot="10254674">
              <a:off x="5189736" y="1809462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65"/>
            <p:cNvSpPr>
              <a:spLocks/>
            </p:cNvSpPr>
            <p:nvPr/>
          </p:nvSpPr>
          <p:spPr bwMode="auto">
            <a:xfrm rot="21010138">
              <a:off x="5350701" y="2599989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108" name="Textfeld 222"/>
          <p:cNvSpPr txBox="1">
            <a:spLocks noChangeArrowheads="1"/>
          </p:cNvSpPr>
          <p:nvPr/>
        </p:nvSpPr>
        <p:spPr bwMode="auto">
          <a:xfrm rot="-900000">
            <a:off x="5292725" y="1484313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b="1">
                <a:solidFill>
                  <a:schemeClr val="tx1"/>
                </a:solidFill>
              </a:rPr>
              <a:t>1 – 11 </a:t>
            </a:r>
          </a:p>
          <a:p>
            <a:pPr defTabSz="914400">
              <a:buClrTx/>
              <a:buSzTx/>
              <a:buFontTx/>
              <a:buNone/>
            </a:pPr>
            <a:r>
              <a:rPr lang="ru-RU" b="1">
                <a:solidFill>
                  <a:schemeClr val="tx1"/>
                </a:solidFill>
              </a:rPr>
              <a:t>классы</a:t>
            </a:r>
          </a:p>
        </p:txBody>
      </p:sp>
      <p:sp>
        <p:nvSpPr>
          <p:cNvPr id="4109" name="AutoShape 16"/>
          <p:cNvSpPr>
            <a:spLocks noChangeArrowheads="1"/>
          </p:cNvSpPr>
          <p:nvPr/>
        </p:nvSpPr>
        <p:spPr bwMode="gray">
          <a:xfrm>
            <a:off x="6810375" y="2238375"/>
            <a:ext cx="2098675" cy="2890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72000" tIns="72000" rIns="72000">
            <a:flatTx/>
          </a:bodyPr>
          <a:lstStyle/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Индивидуальные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исследования;</a:t>
            </a:r>
          </a:p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школьный проект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«Осень на 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Константинова»;</a:t>
            </a:r>
          </a:p>
          <a:p>
            <a:pPr eaLnBrk="0" hangingPunct="0">
              <a:buClrTx/>
              <a:buSzTx/>
              <a:buFontTx/>
              <a:buChar char="•"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участие в конкурсах</a:t>
            </a:r>
            <a:r>
              <a:rPr lang="en-US" sz="1400">
                <a:solidFill>
                  <a:schemeClr val="tx1"/>
                </a:solidFill>
                <a:cs typeface="Arial" pitchFamily="34" charset="0"/>
              </a:rPr>
              <a:t>,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олимпиадах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ru-RU" sz="1400">
                <a:solidFill>
                  <a:schemeClr val="tx1"/>
                </a:solidFill>
                <a:cs typeface="Arial" pitchFamily="34" charset="0"/>
              </a:rPr>
              <a:t> различных уровней</a:t>
            </a:r>
          </a:p>
        </p:txBody>
      </p:sp>
      <p:grpSp>
        <p:nvGrpSpPr>
          <p:cNvPr id="15" name="Gruppieren 227"/>
          <p:cNvGrpSpPr/>
          <p:nvPr/>
        </p:nvGrpSpPr>
        <p:grpSpPr>
          <a:xfrm rot="21253109">
            <a:off x="7132880" y="1129154"/>
            <a:ext cx="1467604" cy="1167834"/>
            <a:chOff x="5053581" y="1678893"/>
            <a:chExt cx="1879275" cy="1473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Grafik 221" descr="Hintergrund butt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067800">
              <a:off x="5256279" y="1476195"/>
              <a:ext cx="1473880" cy="1879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Freeform 165"/>
            <p:cNvSpPr>
              <a:spLocks/>
            </p:cNvSpPr>
            <p:nvPr/>
          </p:nvSpPr>
          <p:spPr bwMode="auto">
            <a:xfrm rot="10254674">
              <a:off x="5189736" y="1809462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65"/>
            <p:cNvSpPr>
              <a:spLocks/>
            </p:cNvSpPr>
            <p:nvPr/>
          </p:nvSpPr>
          <p:spPr bwMode="auto">
            <a:xfrm rot="21010138">
              <a:off x="5350701" y="2599989"/>
              <a:ext cx="1531980" cy="444531"/>
            </a:xfrm>
            <a:custGeom>
              <a:avLst/>
              <a:gdLst/>
              <a:ahLst/>
              <a:cxnLst>
                <a:cxn ang="0">
                  <a:pos x="1683" y="7"/>
                </a:cxn>
                <a:cxn ang="0">
                  <a:pos x="1673" y="44"/>
                </a:cxn>
                <a:cxn ang="0">
                  <a:pos x="1660" y="82"/>
                </a:cxn>
                <a:cxn ang="0">
                  <a:pos x="1636" y="141"/>
                </a:cxn>
                <a:cxn ang="0">
                  <a:pos x="1615" y="184"/>
                </a:cxn>
                <a:cxn ang="0">
                  <a:pos x="1602" y="208"/>
                </a:cxn>
                <a:cxn ang="0">
                  <a:pos x="1494" y="360"/>
                </a:cxn>
                <a:cxn ang="0">
                  <a:pos x="1472" y="383"/>
                </a:cxn>
                <a:cxn ang="0">
                  <a:pos x="1445" y="411"/>
                </a:cxn>
                <a:cxn ang="0">
                  <a:pos x="1412" y="441"/>
                </a:cxn>
                <a:cxn ang="0">
                  <a:pos x="1380" y="467"/>
                </a:cxn>
                <a:cxn ang="0">
                  <a:pos x="1355" y="486"/>
                </a:cxn>
                <a:cxn ang="0">
                  <a:pos x="1312" y="516"/>
                </a:cxn>
                <a:cxn ang="0">
                  <a:pos x="1276" y="538"/>
                </a:cxn>
                <a:cxn ang="0">
                  <a:pos x="1229" y="562"/>
                </a:cxn>
                <a:cxn ang="0">
                  <a:pos x="1178" y="586"/>
                </a:cxn>
                <a:cxn ang="0">
                  <a:pos x="1152" y="596"/>
                </a:cxn>
                <a:cxn ang="0">
                  <a:pos x="1112" y="610"/>
                </a:cxn>
                <a:cxn ang="0">
                  <a:pos x="1059" y="626"/>
                </a:cxn>
                <a:cxn ang="0">
                  <a:pos x="997" y="639"/>
                </a:cxn>
                <a:cxn ang="0">
                  <a:pos x="967" y="644"/>
                </a:cxn>
                <a:cxn ang="0">
                  <a:pos x="854" y="653"/>
                </a:cxn>
                <a:cxn ang="0">
                  <a:pos x="819" y="653"/>
                </a:cxn>
                <a:cxn ang="0">
                  <a:pos x="710" y="643"/>
                </a:cxn>
                <a:cxn ang="0">
                  <a:pos x="681" y="638"/>
                </a:cxn>
                <a:cxn ang="0">
                  <a:pos x="594" y="617"/>
                </a:cxn>
                <a:cxn ang="0">
                  <a:pos x="554" y="604"/>
                </a:cxn>
                <a:cxn ang="0">
                  <a:pos x="524" y="592"/>
                </a:cxn>
                <a:cxn ang="0">
                  <a:pos x="495" y="580"/>
                </a:cxn>
                <a:cxn ang="0">
                  <a:pos x="447" y="558"/>
                </a:cxn>
                <a:cxn ang="0">
                  <a:pos x="389" y="525"/>
                </a:cxn>
                <a:cxn ang="0">
                  <a:pos x="357" y="504"/>
                </a:cxn>
                <a:cxn ang="0">
                  <a:pos x="322" y="480"/>
                </a:cxn>
                <a:cxn ang="0">
                  <a:pos x="298" y="461"/>
                </a:cxn>
                <a:cxn ang="0">
                  <a:pos x="252" y="422"/>
                </a:cxn>
                <a:cxn ang="0">
                  <a:pos x="235" y="405"/>
                </a:cxn>
                <a:cxn ang="0">
                  <a:pos x="207" y="376"/>
                </a:cxn>
                <a:cxn ang="0">
                  <a:pos x="176" y="342"/>
                </a:cxn>
                <a:cxn ang="0">
                  <a:pos x="79" y="200"/>
                </a:cxn>
                <a:cxn ang="0">
                  <a:pos x="63" y="168"/>
                </a:cxn>
                <a:cxn ang="0">
                  <a:pos x="46" y="133"/>
                </a:cxn>
                <a:cxn ang="0">
                  <a:pos x="22" y="72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685" h="653">
                  <a:moveTo>
                    <a:pt x="0" y="0"/>
                  </a:moveTo>
                  <a:cubicBezTo>
                    <a:pt x="1685" y="0"/>
                    <a:pt x="1685" y="0"/>
                    <a:pt x="1685" y="0"/>
                  </a:cubicBezTo>
                  <a:cubicBezTo>
                    <a:pt x="1685" y="2"/>
                    <a:pt x="1684" y="5"/>
                    <a:pt x="1683" y="7"/>
                  </a:cubicBezTo>
                  <a:cubicBezTo>
                    <a:pt x="1683" y="7"/>
                    <a:pt x="1683" y="8"/>
                    <a:pt x="1683" y="9"/>
                  </a:cubicBezTo>
                  <a:cubicBezTo>
                    <a:pt x="1682" y="12"/>
                    <a:pt x="1681" y="15"/>
                    <a:pt x="1681" y="17"/>
                  </a:cubicBezTo>
                  <a:cubicBezTo>
                    <a:pt x="1678" y="26"/>
                    <a:pt x="1675" y="35"/>
                    <a:pt x="1673" y="44"/>
                  </a:cubicBezTo>
                  <a:cubicBezTo>
                    <a:pt x="1671" y="50"/>
                    <a:pt x="1669" y="56"/>
                    <a:pt x="1667" y="62"/>
                  </a:cubicBezTo>
                  <a:cubicBezTo>
                    <a:pt x="1666" y="65"/>
                    <a:pt x="1665" y="69"/>
                    <a:pt x="1663" y="72"/>
                  </a:cubicBezTo>
                  <a:cubicBezTo>
                    <a:pt x="1662" y="75"/>
                    <a:pt x="1661" y="79"/>
                    <a:pt x="1660" y="82"/>
                  </a:cubicBezTo>
                  <a:cubicBezTo>
                    <a:pt x="1659" y="85"/>
                    <a:pt x="1658" y="87"/>
                    <a:pt x="1657" y="90"/>
                  </a:cubicBezTo>
                  <a:cubicBezTo>
                    <a:pt x="1651" y="104"/>
                    <a:pt x="1645" y="119"/>
                    <a:pt x="1639" y="133"/>
                  </a:cubicBezTo>
                  <a:cubicBezTo>
                    <a:pt x="1638" y="136"/>
                    <a:pt x="1637" y="138"/>
                    <a:pt x="1636" y="141"/>
                  </a:cubicBezTo>
                  <a:cubicBezTo>
                    <a:pt x="1634" y="145"/>
                    <a:pt x="1632" y="148"/>
                    <a:pt x="1630" y="152"/>
                  </a:cubicBezTo>
                  <a:cubicBezTo>
                    <a:pt x="1628" y="158"/>
                    <a:pt x="1625" y="163"/>
                    <a:pt x="1623" y="168"/>
                  </a:cubicBezTo>
                  <a:cubicBezTo>
                    <a:pt x="1620" y="174"/>
                    <a:pt x="1617" y="179"/>
                    <a:pt x="1615" y="184"/>
                  </a:cubicBezTo>
                  <a:cubicBezTo>
                    <a:pt x="1613" y="187"/>
                    <a:pt x="1612" y="189"/>
                    <a:pt x="1611" y="191"/>
                  </a:cubicBezTo>
                  <a:cubicBezTo>
                    <a:pt x="1609" y="194"/>
                    <a:pt x="1608" y="197"/>
                    <a:pt x="1606" y="200"/>
                  </a:cubicBezTo>
                  <a:cubicBezTo>
                    <a:pt x="1605" y="202"/>
                    <a:pt x="1603" y="205"/>
                    <a:pt x="1602" y="208"/>
                  </a:cubicBezTo>
                  <a:cubicBezTo>
                    <a:pt x="1576" y="253"/>
                    <a:pt x="1547" y="296"/>
                    <a:pt x="1514" y="336"/>
                  </a:cubicBezTo>
                  <a:cubicBezTo>
                    <a:pt x="1512" y="338"/>
                    <a:pt x="1511" y="340"/>
                    <a:pt x="1509" y="342"/>
                  </a:cubicBezTo>
                  <a:cubicBezTo>
                    <a:pt x="1504" y="348"/>
                    <a:pt x="1499" y="354"/>
                    <a:pt x="1494" y="360"/>
                  </a:cubicBezTo>
                  <a:cubicBezTo>
                    <a:pt x="1492" y="362"/>
                    <a:pt x="1490" y="365"/>
                    <a:pt x="1488" y="367"/>
                  </a:cubicBezTo>
                  <a:cubicBezTo>
                    <a:pt x="1485" y="370"/>
                    <a:pt x="1482" y="373"/>
                    <a:pt x="1479" y="376"/>
                  </a:cubicBezTo>
                  <a:cubicBezTo>
                    <a:pt x="1477" y="378"/>
                    <a:pt x="1475" y="381"/>
                    <a:pt x="1472" y="383"/>
                  </a:cubicBezTo>
                  <a:cubicBezTo>
                    <a:pt x="1467" y="388"/>
                    <a:pt x="1462" y="394"/>
                    <a:pt x="1457" y="399"/>
                  </a:cubicBezTo>
                  <a:cubicBezTo>
                    <a:pt x="1455" y="401"/>
                    <a:pt x="1453" y="403"/>
                    <a:pt x="1450" y="405"/>
                  </a:cubicBezTo>
                  <a:cubicBezTo>
                    <a:pt x="1449" y="407"/>
                    <a:pt x="1447" y="409"/>
                    <a:pt x="1445" y="411"/>
                  </a:cubicBezTo>
                  <a:cubicBezTo>
                    <a:pt x="1443" y="412"/>
                    <a:pt x="1441" y="414"/>
                    <a:pt x="1440" y="416"/>
                  </a:cubicBezTo>
                  <a:cubicBezTo>
                    <a:pt x="1438" y="418"/>
                    <a:pt x="1436" y="420"/>
                    <a:pt x="1433" y="422"/>
                  </a:cubicBezTo>
                  <a:cubicBezTo>
                    <a:pt x="1426" y="428"/>
                    <a:pt x="1419" y="434"/>
                    <a:pt x="1412" y="441"/>
                  </a:cubicBezTo>
                  <a:cubicBezTo>
                    <a:pt x="1407" y="445"/>
                    <a:pt x="1402" y="449"/>
                    <a:pt x="1397" y="454"/>
                  </a:cubicBezTo>
                  <a:cubicBezTo>
                    <a:pt x="1394" y="456"/>
                    <a:pt x="1391" y="458"/>
                    <a:pt x="1388" y="461"/>
                  </a:cubicBezTo>
                  <a:cubicBezTo>
                    <a:pt x="1385" y="463"/>
                    <a:pt x="1383" y="465"/>
                    <a:pt x="1380" y="467"/>
                  </a:cubicBezTo>
                  <a:cubicBezTo>
                    <a:pt x="1376" y="470"/>
                    <a:pt x="1373" y="473"/>
                    <a:pt x="1369" y="475"/>
                  </a:cubicBezTo>
                  <a:cubicBezTo>
                    <a:pt x="1367" y="477"/>
                    <a:pt x="1365" y="478"/>
                    <a:pt x="1363" y="480"/>
                  </a:cubicBezTo>
                  <a:cubicBezTo>
                    <a:pt x="1360" y="482"/>
                    <a:pt x="1358" y="484"/>
                    <a:pt x="1355" y="486"/>
                  </a:cubicBezTo>
                  <a:cubicBezTo>
                    <a:pt x="1352" y="488"/>
                    <a:pt x="1350" y="490"/>
                    <a:pt x="1348" y="491"/>
                  </a:cubicBezTo>
                  <a:cubicBezTo>
                    <a:pt x="1342" y="496"/>
                    <a:pt x="1335" y="500"/>
                    <a:pt x="1329" y="504"/>
                  </a:cubicBezTo>
                  <a:cubicBezTo>
                    <a:pt x="1323" y="508"/>
                    <a:pt x="1317" y="512"/>
                    <a:pt x="1312" y="516"/>
                  </a:cubicBezTo>
                  <a:cubicBezTo>
                    <a:pt x="1309" y="518"/>
                    <a:pt x="1306" y="520"/>
                    <a:pt x="1303" y="521"/>
                  </a:cubicBezTo>
                  <a:cubicBezTo>
                    <a:pt x="1301" y="523"/>
                    <a:pt x="1298" y="524"/>
                    <a:pt x="1296" y="525"/>
                  </a:cubicBezTo>
                  <a:cubicBezTo>
                    <a:pt x="1290" y="530"/>
                    <a:pt x="1283" y="534"/>
                    <a:pt x="1276" y="538"/>
                  </a:cubicBezTo>
                  <a:cubicBezTo>
                    <a:pt x="1273" y="539"/>
                    <a:pt x="1270" y="541"/>
                    <a:pt x="1267" y="543"/>
                  </a:cubicBezTo>
                  <a:cubicBezTo>
                    <a:pt x="1257" y="548"/>
                    <a:pt x="1248" y="553"/>
                    <a:pt x="1238" y="558"/>
                  </a:cubicBezTo>
                  <a:cubicBezTo>
                    <a:pt x="1235" y="559"/>
                    <a:pt x="1232" y="561"/>
                    <a:pt x="1229" y="562"/>
                  </a:cubicBezTo>
                  <a:cubicBezTo>
                    <a:pt x="1223" y="566"/>
                    <a:pt x="1217" y="569"/>
                    <a:pt x="1210" y="572"/>
                  </a:cubicBezTo>
                  <a:cubicBezTo>
                    <a:pt x="1204" y="575"/>
                    <a:pt x="1198" y="577"/>
                    <a:pt x="1191" y="580"/>
                  </a:cubicBezTo>
                  <a:cubicBezTo>
                    <a:pt x="1187" y="582"/>
                    <a:pt x="1182" y="584"/>
                    <a:pt x="1178" y="586"/>
                  </a:cubicBezTo>
                  <a:cubicBezTo>
                    <a:pt x="1176" y="587"/>
                    <a:pt x="1174" y="588"/>
                    <a:pt x="1172" y="589"/>
                  </a:cubicBezTo>
                  <a:cubicBezTo>
                    <a:pt x="1168" y="590"/>
                    <a:pt x="1165" y="591"/>
                    <a:pt x="1162" y="592"/>
                  </a:cubicBezTo>
                  <a:cubicBezTo>
                    <a:pt x="1158" y="594"/>
                    <a:pt x="1155" y="595"/>
                    <a:pt x="1152" y="596"/>
                  </a:cubicBezTo>
                  <a:cubicBezTo>
                    <a:pt x="1148" y="598"/>
                    <a:pt x="1145" y="599"/>
                    <a:pt x="1142" y="600"/>
                  </a:cubicBezTo>
                  <a:cubicBezTo>
                    <a:pt x="1139" y="601"/>
                    <a:pt x="1135" y="602"/>
                    <a:pt x="1132" y="604"/>
                  </a:cubicBezTo>
                  <a:cubicBezTo>
                    <a:pt x="1125" y="606"/>
                    <a:pt x="1118" y="608"/>
                    <a:pt x="1112" y="610"/>
                  </a:cubicBezTo>
                  <a:cubicBezTo>
                    <a:pt x="1108" y="612"/>
                    <a:pt x="1105" y="613"/>
                    <a:pt x="1101" y="614"/>
                  </a:cubicBezTo>
                  <a:cubicBezTo>
                    <a:pt x="1098" y="615"/>
                    <a:pt x="1095" y="616"/>
                    <a:pt x="1092" y="617"/>
                  </a:cubicBezTo>
                  <a:cubicBezTo>
                    <a:pt x="1081" y="620"/>
                    <a:pt x="1070" y="623"/>
                    <a:pt x="1059" y="626"/>
                  </a:cubicBezTo>
                  <a:cubicBezTo>
                    <a:pt x="1057" y="626"/>
                    <a:pt x="1054" y="627"/>
                    <a:pt x="1051" y="628"/>
                  </a:cubicBezTo>
                  <a:cubicBezTo>
                    <a:pt x="1036" y="631"/>
                    <a:pt x="1021" y="635"/>
                    <a:pt x="1005" y="638"/>
                  </a:cubicBezTo>
                  <a:cubicBezTo>
                    <a:pt x="1002" y="638"/>
                    <a:pt x="1000" y="639"/>
                    <a:pt x="997" y="639"/>
                  </a:cubicBezTo>
                  <a:cubicBezTo>
                    <a:pt x="993" y="640"/>
                    <a:pt x="990" y="641"/>
                    <a:pt x="986" y="641"/>
                  </a:cubicBezTo>
                  <a:cubicBezTo>
                    <a:pt x="982" y="642"/>
                    <a:pt x="979" y="642"/>
                    <a:pt x="975" y="643"/>
                  </a:cubicBezTo>
                  <a:cubicBezTo>
                    <a:pt x="973" y="643"/>
                    <a:pt x="970" y="644"/>
                    <a:pt x="967" y="644"/>
                  </a:cubicBezTo>
                  <a:cubicBezTo>
                    <a:pt x="938" y="648"/>
                    <a:pt x="907" y="651"/>
                    <a:pt x="876" y="652"/>
                  </a:cubicBezTo>
                  <a:cubicBezTo>
                    <a:pt x="873" y="652"/>
                    <a:pt x="870" y="652"/>
                    <a:pt x="866" y="653"/>
                  </a:cubicBezTo>
                  <a:cubicBezTo>
                    <a:pt x="862" y="653"/>
                    <a:pt x="858" y="653"/>
                    <a:pt x="854" y="653"/>
                  </a:cubicBezTo>
                  <a:cubicBezTo>
                    <a:pt x="850" y="653"/>
                    <a:pt x="847" y="653"/>
                    <a:pt x="843" y="653"/>
                  </a:cubicBezTo>
                  <a:cubicBezTo>
                    <a:pt x="839" y="653"/>
                    <a:pt x="835" y="653"/>
                    <a:pt x="832" y="653"/>
                  </a:cubicBezTo>
                  <a:cubicBezTo>
                    <a:pt x="827" y="653"/>
                    <a:pt x="823" y="653"/>
                    <a:pt x="819" y="653"/>
                  </a:cubicBezTo>
                  <a:cubicBezTo>
                    <a:pt x="816" y="652"/>
                    <a:pt x="812" y="652"/>
                    <a:pt x="809" y="652"/>
                  </a:cubicBezTo>
                  <a:cubicBezTo>
                    <a:pt x="778" y="651"/>
                    <a:pt x="748" y="648"/>
                    <a:pt x="718" y="644"/>
                  </a:cubicBezTo>
                  <a:cubicBezTo>
                    <a:pt x="716" y="644"/>
                    <a:pt x="713" y="643"/>
                    <a:pt x="710" y="643"/>
                  </a:cubicBezTo>
                  <a:cubicBezTo>
                    <a:pt x="707" y="642"/>
                    <a:pt x="703" y="642"/>
                    <a:pt x="700" y="641"/>
                  </a:cubicBezTo>
                  <a:cubicBezTo>
                    <a:pt x="696" y="641"/>
                    <a:pt x="692" y="640"/>
                    <a:pt x="689" y="639"/>
                  </a:cubicBezTo>
                  <a:cubicBezTo>
                    <a:pt x="686" y="639"/>
                    <a:pt x="683" y="638"/>
                    <a:pt x="681" y="638"/>
                  </a:cubicBezTo>
                  <a:cubicBezTo>
                    <a:pt x="665" y="635"/>
                    <a:pt x="649" y="631"/>
                    <a:pt x="634" y="628"/>
                  </a:cubicBezTo>
                  <a:cubicBezTo>
                    <a:pt x="632" y="627"/>
                    <a:pt x="629" y="626"/>
                    <a:pt x="626" y="626"/>
                  </a:cubicBezTo>
                  <a:cubicBezTo>
                    <a:pt x="616" y="623"/>
                    <a:pt x="605" y="620"/>
                    <a:pt x="594" y="617"/>
                  </a:cubicBezTo>
                  <a:cubicBezTo>
                    <a:pt x="591" y="616"/>
                    <a:pt x="587" y="615"/>
                    <a:pt x="584" y="614"/>
                  </a:cubicBezTo>
                  <a:cubicBezTo>
                    <a:pt x="581" y="613"/>
                    <a:pt x="577" y="612"/>
                    <a:pt x="574" y="610"/>
                  </a:cubicBezTo>
                  <a:cubicBezTo>
                    <a:pt x="567" y="608"/>
                    <a:pt x="560" y="606"/>
                    <a:pt x="554" y="604"/>
                  </a:cubicBezTo>
                  <a:cubicBezTo>
                    <a:pt x="550" y="602"/>
                    <a:pt x="547" y="601"/>
                    <a:pt x="544" y="600"/>
                  </a:cubicBezTo>
                  <a:cubicBezTo>
                    <a:pt x="540" y="599"/>
                    <a:pt x="537" y="598"/>
                    <a:pt x="534" y="596"/>
                  </a:cubicBezTo>
                  <a:cubicBezTo>
                    <a:pt x="530" y="595"/>
                    <a:pt x="527" y="594"/>
                    <a:pt x="524" y="592"/>
                  </a:cubicBezTo>
                  <a:cubicBezTo>
                    <a:pt x="521" y="591"/>
                    <a:pt x="517" y="590"/>
                    <a:pt x="514" y="589"/>
                  </a:cubicBezTo>
                  <a:cubicBezTo>
                    <a:pt x="512" y="588"/>
                    <a:pt x="510" y="587"/>
                    <a:pt x="507" y="586"/>
                  </a:cubicBezTo>
                  <a:cubicBezTo>
                    <a:pt x="503" y="584"/>
                    <a:pt x="499" y="582"/>
                    <a:pt x="495" y="580"/>
                  </a:cubicBezTo>
                  <a:cubicBezTo>
                    <a:pt x="488" y="577"/>
                    <a:pt x="482" y="575"/>
                    <a:pt x="475" y="572"/>
                  </a:cubicBezTo>
                  <a:cubicBezTo>
                    <a:pt x="469" y="569"/>
                    <a:pt x="463" y="566"/>
                    <a:pt x="456" y="562"/>
                  </a:cubicBezTo>
                  <a:cubicBezTo>
                    <a:pt x="453" y="561"/>
                    <a:pt x="450" y="559"/>
                    <a:pt x="447" y="558"/>
                  </a:cubicBezTo>
                  <a:cubicBezTo>
                    <a:pt x="438" y="553"/>
                    <a:pt x="428" y="548"/>
                    <a:pt x="419" y="543"/>
                  </a:cubicBezTo>
                  <a:cubicBezTo>
                    <a:pt x="416" y="541"/>
                    <a:pt x="413" y="539"/>
                    <a:pt x="410" y="538"/>
                  </a:cubicBezTo>
                  <a:cubicBezTo>
                    <a:pt x="403" y="534"/>
                    <a:pt x="396" y="530"/>
                    <a:pt x="389" y="525"/>
                  </a:cubicBezTo>
                  <a:cubicBezTo>
                    <a:pt x="387" y="524"/>
                    <a:pt x="385" y="523"/>
                    <a:pt x="383" y="521"/>
                  </a:cubicBezTo>
                  <a:cubicBezTo>
                    <a:pt x="380" y="520"/>
                    <a:pt x="377" y="518"/>
                    <a:pt x="374" y="516"/>
                  </a:cubicBezTo>
                  <a:cubicBezTo>
                    <a:pt x="368" y="512"/>
                    <a:pt x="362" y="508"/>
                    <a:pt x="357" y="504"/>
                  </a:cubicBezTo>
                  <a:cubicBezTo>
                    <a:pt x="350" y="500"/>
                    <a:pt x="344" y="496"/>
                    <a:pt x="338" y="491"/>
                  </a:cubicBezTo>
                  <a:cubicBezTo>
                    <a:pt x="335" y="490"/>
                    <a:pt x="333" y="488"/>
                    <a:pt x="331" y="486"/>
                  </a:cubicBezTo>
                  <a:cubicBezTo>
                    <a:pt x="328" y="484"/>
                    <a:pt x="325" y="482"/>
                    <a:pt x="322" y="480"/>
                  </a:cubicBezTo>
                  <a:cubicBezTo>
                    <a:pt x="320" y="478"/>
                    <a:pt x="318" y="477"/>
                    <a:pt x="316" y="475"/>
                  </a:cubicBezTo>
                  <a:cubicBezTo>
                    <a:pt x="313" y="473"/>
                    <a:pt x="309" y="470"/>
                    <a:pt x="306" y="467"/>
                  </a:cubicBezTo>
                  <a:cubicBezTo>
                    <a:pt x="303" y="465"/>
                    <a:pt x="300" y="463"/>
                    <a:pt x="298" y="461"/>
                  </a:cubicBezTo>
                  <a:cubicBezTo>
                    <a:pt x="295" y="458"/>
                    <a:pt x="292" y="456"/>
                    <a:pt x="289" y="454"/>
                  </a:cubicBezTo>
                  <a:cubicBezTo>
                    <a:pt x="284" y="449"/>
                    <a:pt x="279" y="445"/>
                    <a:pt x="274" y="441"/>
                  </a:cubicBezTo>
                  <a:cubicBezTo>
                    <a:pt x="266" y="434"/>
                    <a:pt x="259" y="428"/>
                    <a:pt x="252" y="422"/>
                  </a:cubicBezTo>
                  <a:cubicBezTo>
                    <a:pt x="250" y="420"/>
                    <a:pt x="248" y="418"/>
                    <a:pt x="246" y="416"/>
                  </a:cubicBezTo>
                  <a:cubicBezTo>
                    <a:pt x="244" y="414"/>
                    <a:pt x="242" y="412"/>
                    <a:pt x="241" y="411"/>
                  </a:cubicBezTo>
                  <a:cubicBezTo>
                    <a:pt x="239" y="409"/>
                    <a:pt x="237" y="407"/>
                    <a:pt x="235" y="405"/>
                  </a:cubicBezTo>
                  <a:cubicBezTo>
                    <a:pt x="233" y="403"/>
                    <a:pt x="231" y="401"/>
                    <a:pt x="228" y="399"/>
                  </a:cubicBezTo>
                  <a:cubicBezTo>
                    <a:pt x="223" y="394"/>
                    <a:pt x="218" y="388"/>
                    <a:pt x="213" y="383"/>
                  </a:cubicBezTo>
                  <a:cubicBezTo>
                    <a:pt x="211" y="381"/>
                    <a:pt x="209" y="378"/>
                    <a:pt x="207" y="376"/>
                  </a:cubicBezTo>
                  <a:cubicBezTo>
                    <a:pt x="204" y="373"/>
                    <a:pt x="201" y="370"/>
                    <a:pt x="198" y="367"/>
                  </a:cubicBezTo>
                  <a:cubicBezTo>
                    <a:pt x="196" y="365"/>
                    <a:pt x="194" y="362"/>
                    <a:pt x="192" y="360"/>
                  </a:cubicBezTo>
                  <a:cubicBezTo>
                    <a:pt x="187" y="354"/>
                    <a:pt x="181" y="348"/>
                    <a:pt x="176" y="342"/>
                  </a:cubicBezTo>
                  <a:cubicBezTo>
                    <a:pt x="175" y="340"/>
                    <a:pt x="173" y="338"/>
                    <a:pt x="172" y="336"/>
                  </a:cubicBezTo>
                  <a:cubicBezTo>
                    <a:pt x="139" y="296"/>
                    <a:pt x="109" y="253"/>
                    <a:pt x="84" y="208"/>
                  </a:cubicBezTo>
                  <a:cubicBezTo>
                    <a:pt x="82" y="205"/>
                    <a:pt x="81" y="202"/>
                    <a:pt x="79" y="200"/>
                  </a:cubicBezTo>
                  <a:cubicBezTo>
                    <a:pt x="78" y="197"/>
                    <a:pt x="76" y="194"/>
                    <a:pt x="75" y="191"/>
                  </a:cubicBezTo>
                  <a:cubicBezTo>
                    <a:pt x="73" y="189"/>
                    <a:pt x="72" y="187"/>
                    <a:pt x="71" y="184"/>
                  </a:cubicBezTo>
                  <a:cubicBezTo>
                    <a:pt x="68" y="179"/>
                    <a:pt x="66" y="174"/>
                    <a:pt x="63" y="168"/>
                  </a:cubicBezTo>
                  <a:cubicBezTo>
                    <a:pt x="60" y="163"/>
                    <a:pt x="58" y="158"/>
                    <a:pt x="55" y="152"/>
                  </a:cubicBezTo>
                  <a:cubicBezTo>
                    <a:pt x="53" y="148"/>
                    <a:pt x="52" y="145"/>
                    <a:pt x="50" y="141"/>
                  </a:cubicBezTo>
                  <a:cubicBezTo>
                    <a:pt x="49" y="138"/>
                    <a:pt x="48" y="136"/>
                    <a:pt x="46" y="133"/>
                  </a:cubicBezTo>
                  <a:cubicBezTo>
                    <a:pt x="40" y="119"/>
                    <a:pt x="34" y="104"/>
                    <a:pt x="29" y="90"/>
                  </a:cubicBezTo>
                  <a:cubicBezTo>
                    <a:pt x="28" y="87"/>
                    <a:pt x="27" y="85"/>
                    <a:pt x="26" y="82"/>
                  </a:cubicBezTo>
                  <a:cubicBezTo>
                    <a:pt x="25" y="79"/>
                    <a:pt x="23" y="75"/>
                    <a:pt x="22" y="72"/>
                  </a:cubicBezTo>
                  <a:cubicBezTo>
                    <a:pt x="21" y="69"/>
                    <a:pt x="20" y="65"/>
                    <a:pt x="19" y="62"/>
                  </a:cubicBezTo>
                  <a:cubicBezTo>
                    <a:pt x="17" y="56"/>
                    <a:pt x="15" y="50"/>
                    <a:pt x="13" y="44"/>
                  </a:cubicBezTo>
                  <a:cubicBezTo>
                    <a:pt x="10" y="35"/>
                    <a:pt x="8" y="26"/>
                    <a:pt x="5" y="17"/>
                  </a:cubicBezTo>
                  <a:cubicBezTo>
                    <a:pt x="4" y="15"/>
                    <a:pt x="3" y="12"/>
                    <a:pt x="3" y="9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5"/>
                    <a:pt x="1" y="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15875" cmpd="sng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12700" dist="12700" sx="1000" sy="1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111" name="Textfeld 222"/>
          <p:cNvSpPr txBox="1">
            <a:spLocks noChangeArrowheads="1"/>
          </p:cNvSpPr>
          <p:nvPr/>
        </p:nvSpPr>
        <p:spPr bwMode="auto">
          <a:xfrm rot="-900000">
            <a:off x="7235825" y="1484313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u-RU" b="1">
                <a:solidFill>
                  <a:schemeClr val="tx1"/>
                </a:solidFill>
              </a:rPr>
              <a:t>1 – 11 классы</a:t>
            </a:r>
          </a:p>
        </p:txBody>
      </p:sp>
      <p:sp>
        <p:nvSpPr>
          <p:cNvPr id="4112" name="Rectangle 19"/>
          <p:cNvSpPr>
            <a:spLocks noChangeArrowheads="1"/>
          </p:cNvSpPr>
          <p:nvPr/>
        </p:nvSpPr>
        <p:spPr bwMode="gray">
          <a:xfrm>
            <a:off x="242888" y="5310188"/>
            <a:ext cx="2073275" cy="1182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buClrTx/>
              <a:buSzTx/>
              <a:buFontTx/>
              <a:buNone/>
            </a:pPr>
            <a:r>
              <a:rPr lang="ru-RU" sz="1400" b="1">
                <a:solidFill>
                  <a:srgbClr val="0061B2"/>
                </a:solidFill>
                <a:cs typeface="Arial" pitchFamily="34" charset="0"/>
              </a:rPr>
              <a:t>Музейные занятия </a:t>
            </a:r>
          </a:p>
        </p:txBody>
      </p:sp>
      <p:sp>
        <p:nvSpPr>
          <p:cNvPr id="4113" name="Rectangle 19"/>
          <p:cNvSpPr>
            <a:spLocks noChangeArrowheads="1"/>
          </p:cNvSpPr>
          <p:nvPr/>
        </p:nvSpPr>
        <p:spPr bwMode="gray">
          <a:xfrm>
            <a:off x="2436813" y="5311775"/>
            <a:ext cx="2073275" cy="11858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buClrTx/>
              <a:buSzTx/>
              <a:buFontTx/>
              <a:buNone/>
            </a:pPr>
            <a:r>
              <a:rPr lang="ru-RU" sz="1400" b="1">
                <a:solidFill>
                  <a:srgbClr val="0061B2"/>
                </a:solidFill>
                <a:cs typeface="Arial" pitchFamily="34" charset="0"/>
              </a:rPr>
              <a:t>Работа на пришкольном</a:t>
            </a:r>
          </a:p>
          <a:p>
            <a:pPr algn="ctr" defTabSz="801688" eaLnBrk="0" hangingPunct="0">
              <a:buClrTx/>
              <a:buSzTx/>
              <a:buFontTx/>
              <a:buNone/>
            </a:pPr>
            <a:r>
              <a:rPr lang="ru-RU" sz="1400" b="1">
                <a:solidFill>
                  <a:srgbClr val="0061B2"/>
                </a:solidFill>
                <a:cs typeface="Arial" pitchFamily="34" charset="0"/>
              </a:rPr>
              <a:t>участке</a:t>
            </a:r>
            <a:endParaRPr lang="ru-RU" sz="1400" b="1" noProof="1">
              <a:solidFill>
                <a:srgbClr val="0061B2"/>
              </a:solidFill>
              <a:cs typeface="Arial" pitchFamily="34" charset="0"/>
            </a:endParaRPr>
          </a:p>
        </p:txBody>
      </p:sp>
      <p:sp>
        <p:nvSpPr>
          <p:cNvPr id="4114" name="Rectangle 19"/>
          <p:cNvSpPr>
            <a:spLocks noChangeArrowheads="1"/>
          </p:cNvSpPr>
          <p:nvPr/>
        </p:nvSpPr>
        <p:spPr bwMode="gray">
          <a:xfrm>
            <a:off x="4618038" y="5321300"/>
            <a:ext cx="2073275" cy="11858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buClrTx/>
              <a:buSzTx/>
              <a:buFontTx/>
              <a:buNone/>
            </a:pPr>
            <a:r>
              <a:rPr lang="ru-RU" sz="1400" b="1">
                <a:solidFill>
                  <a:srgbClr val="0061B2"/>
                </a:solidFill>
                <a:cs typeface="Arial" pitchFamily="34" charset="0"/>
              </a:rPr>
              <a:t>Выпуск газет и плакатов</a:t>
            </a:r>
            <a:endParaRPr lang="ru-RU" sz="1400" b="1" noProof="1">
              <a:solidFill>
                <a:srgbClr val="0061B2"/>
              </a:solidFill>
              <a:cs typeface="Arial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gray">
          <a:xfrm>
            <a:off x="6846888" y="5303838"/>
            <a:ext cx="2073275" cy="122713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buClrTx/>
              <a:buSzTx/>
              <a:buFontTx/>
              <a:buNone/>
            </a:pPr>
            <a:r>
              <a:rPr lang="ru-RU" sz="1400" b="1">
                <a:solidFill>
                  <a:srgbClr val="0061B2"/>
                </a:solidFill>
                <a:cs typeface="Arial" pitchFamily="34" charset="0"/>
              </a:rPr>
              <a:t>Учебные   исследования </a:t>
            </a:r>
          </a:p>
          <a:p>
            <a:pPr algn="ctr" defTabSz="801688" eaLnBrk="0" hangingPunct="0">
              <a:buClrTx/>
              <a:buSzTx/>
              <a:buFontTx/>
              <a:buNone/>
            </a:pPr>
            <a:r>
              <a:rPr lang="ru-RU" sz="1400" b="1">
                <a:solidFill>
                  <a:srgbClr val="0061B2"/>
                </a:solidFill>
                <a:cs typeface="Arial" pitchFamily="34" charset="0"/>
              </a:rPr>
              <a:t>и проекты </a:t>
            </a:r>
            <a:endParaRPr lang="ru-RU" sz="1400" b="1" noProof="1">
              <a:solidFill>
                <a:srgbClr val="0061B2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189038"/>
            <a:ext cx="9142413" cy="5051425"/>
            <a:chOff x="0" y="749"/>
            <a:chExt cx="5759" cy="3182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0" y="1469"/>
              <a:ext cx="5759" cy="246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 flipV="1">
              <a:off x="0" y="749"/>
              <a:ext cx="3109" cy="166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DBD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306" y="749"/>
              <a:ext cx="2767" cy="25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gsw-FR" sz="3600" dirty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Почему не всем </a:t>
              </a:r>
              <a:r>
                <a:rPr lang="gsw-FR" sz="3600" dirty="0" smtClean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птицам</a:t>
              </a:r>
              <a:r>
                <a:rPr lang="en-US" sz="3600" dirty="0" smtClean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,</a:t>
              </a:r>
              <a:r>
                <a:rPr lang="gsw-FR" sz="3600" dirty="0" smtClean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 </a:t>
              </a:r>
              <a:r>
                <a:rPr lang="gsw-FR" sz="3600" dirty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прилетающим в  </a:t>
              </a:r>
              <a:r>
                <a:rPr lang="gsw-FR" sz="3600" dirty="0" smtClean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кормушки, </a:t>
              </a:r>
              <a:r>
                <a:rPr lang="gsw-FR" sz="3600" dirty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нравится угощение?</a:t>
              </a:r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27000"/>
            <a:ext cx="8520113" cy="673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latin typeface="Arial" charset="0"/>
              </a:rPr>
              <a:t>Проект “Птицы в моей кормушке”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17838" y="1397000"/>
            <a:ext cx="158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975" y="1006475"/>
            <a:ext cx="3898900" cy="499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189038"/>
            <a:ext cx="9142413" cy="5051425"/>
            <a:chOff x="0" y="749"/>
            <a:chExt cx="5759" cy="3182"/>
          </a:xfrm>
        </p:grpSpPr>
        <p:sp>
          <p:nvSpPr>
            <p:cNvPr id="9218" name="Rectangle 2"/>
            <p:cNvSpPr>
              <a:spLocks noChangeArrowheads="1"/>
            </p:cNvSpPr>
            <p:nvPr/>
          </p:nvSpPr>
          <p:spPr bwMode="auto">
            <a:xfrm>
              <a:off x="0" y="1469"/>
              <a:ext cx="5759" cy="246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 flipV="1">
              <a:off x="0" y="749"/>
              <a:ext cx="5759" cy="7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DBD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ru-RU"/>
            </a:p>
          </p:txBody>
        </p:sp>
      </p:grp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477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gsw-F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629650" y="-11113"/>
            <a:ext cx="184150" cy="581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4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33338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189038"/>
            <a:ext cx="9142413" cy="5051425"/>
            <a:chOff x="0" y="749"/>
            <a:chExt cx="5759" cy="3182"/>
          </a:xfrm>
        </p:grpSpPr>
        <p:sp>
          <p:nvSpPr>
            <p:cNvPr id="10242" name="Rectangle 2"/>
            <p:cNvSpPr>
              <a:spLocks noChangeArrowheads="1"/>
            </p:cNvSpPr>
            <p:nvPr/>
          </p:nvSpPr>
          <p:spPr bwMode="auto">
            <a:xfrm>
              <a:off x="0" y="1469"/>
              <a:ext cx="5759" cy="246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 flipV="1">
              <a:off x="0" y="749"/>
              <a:ext cx="5759" cy="7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BDBD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ru-RU"/>
            </a:p>
          </p:txBody>
        </p:sp>
      </p:grp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763" y="152400"/>
            <a:ext cx="4165600" cy="302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2925763"/>
            <a:ext cx="4230687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0450" y="2925763"/>
            <a:ext cx="4090988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Абонементное обслуживание в зоологическом музее</a:t>
            </a:r>
          </a:p>
        </p:txBody>
      </p:sp>
      <p:pic>
        <p:nvPicPr>
          <p:cNvPr id="5123" name="Содержимое 7" descr="PB2405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3908425" cy="2932112"/>
          </a:xfrm>
        </p:spPr>
      </p:pic>
      <p:pic>
        <p:nvPicPr>
          <p:cNvPr id="5124" name="Содержимое 8" descr="музей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27563" y="1938338"/>
            <a:ext cx="3908425" cy="29321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Выращивание растений в домашних условиях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11560" y="5157192"/>
            <a:ext cx="3968180" cy="576064"/>
          </a:xfrm>
        </p:spPr>
        <p:txBody>
          <a:bodyPr/>
          <a:lstStyle/>
          <a:p>
            <a:r>
              <a:rPr lang="ru-RU" dirty="0" smtClean="0"/>
              <a:t>Я расту и он растёт!</a:t>
            </a:r>
            <a:endParaRPr lang="ru-RU" dirty="0"/>
          </a:p>
        </p:txBody>
      </p:sp>
      <p:pic>
        <p:nvPicPr>
          <p:cNvPr id="7171" name="Содержимое 5" descr="Губад и луковиц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3383280" cy="2527069"/>
          </a:xfrm>
        </p:spPr>
      </p:pic>
      <p:pic>
        <p:nvPicPr>
          <p:cNvPr id="7172" name="Содержимое 7" descr="никита и каштан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pic>
        <p:nvPicPr>
          <p:cNvPr id="7173" name="Содержимое 6" descr="Петриков Данила и каштан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96075" y="4076700"/>
            <a:ext cx="2447925" cy="26543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Обзор периодических изданий    «Коротко и ясно о самом интересном»</a:t>
            </a:r>
          </a:p>
        </p:txBody>
      </p:sp>
      <p:pic>
        <p:nvPicPr>
          <p:cNvPr id="8195" name="Содержимое 5" descr="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00213"/>
            <a:ext cx="4392613" cy="3889375"/>
          </a:xfrm>
        </p:spPr>
      </p:pic>
      <p:pic>
        <p:nvPicPr>
          <p:cNvPr id="8196" name="Содержимое 6" descr="5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5575" y="1484313"/>
            <a:ext cx="3908425" cy="2735262"/>
          </a:xfrm>
        </p:spPr>
      </p:pic>
      <p:pic>
        <p:nvPicPr>
          <p:cNvPr id="8197" name="Содержимое 7" descr="59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0200" y="3716338"/>
            <a:ext cx="3810000" cy="2667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Тема Office">
      <a:majorFont>
        <a:latin typeface="Verdana"/>
        <a:ea typeface="WenQuanYi Micro Hei"/>
        <a:cs typeface="WenQuanYi Micro Hei"/>
      </a:majorFont>
      <a:minorFont>
        <a:latin typeface="Verdana"/>
        <a:ea typeface="WenQuanYi Micro Hei"/>
        <a:cs typeface="WenQuanYi Micro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WenQuanYi Micro Hei"/>
            <a:cs typeface="WenQuanYi Micro He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WenQuanYi Micro Hei"/>
            <a:cs typeface="WenQuanYi Micro Hei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</TotalTime>
  <Words>203</Words>
  <Application>Microsoft Office PowerPoint</Application>
  <PresentationFormat>Экран (4:3)</PresentationFormat>
  <Paragraphs>226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Практические формы экологического просвещения школьников</vt:lpstr>
      <vt:lpstr>Проект “Птицы в моей кормушке”</vt:lpstr>
      <vt:lpstr>Слайд 4</vt:lpstr>
      <vt:lpstr>Слайд 5</vt:lpstr>
      <vt:lpstr>Абонементное обслуживание в зоологическом музее</vt:lpstr>
      <vt:lpstr>Выращивание растений в домашних условиях</vt:lpstr>
      <vt:lpstr> Обзор периодических изданий    «Коротко и ясно о самом интересном»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гимназии</dc:title>
  <dc:creator>Администратор</dc:creator>
  <cp:lastModifiedBy>Анна</cp:lastModifiedBy>
  <cp:revision>140</cp:revision>
  <cp:lastPrinted>2013-02-11T10:14:22Z</cp:lastPrinted>
  <dcterms:created xsi:type="dcterms:W3CDTF">2007-02-13T08:58:04Z</dcterms:created>
  <dcterms:modified xsi:type="dcterms:W3CDTF">2014-12-12T17:39:24Z</dcterms:modified>
</cp:coreProperties>
</file>