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  <p:sldId id="265" r:id="rId10"/>
    <p:sldId id="266" r:id="rId11"/>
    <p:sldId id="264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2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311150"/>
            <a:ext cx="6227762" cy="1109663"/>
          </a:xfrm>
        </p:spPr>
        <p:txBody>
          <a:bodyPr/>
          <a:lstStyle>
            <a:lvl1pPr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1052513"/>
            <a:ext cx="6227762" cy="696912"/>
          </a:xfrm>
        </p:spPr>
        <p:txBody>
          <a:bodyPr/>
          <a:lstStyle>
            <a:lvl1pPr marL="0" indent="0">
              <a:buFontTx/>
              <a:buNone/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10388" y="2632075"/>
            <a:ext cx="1909762" cy="36052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76338" y="2632075"/>
            <a:ext cx="5581650" cy="36052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76338" y="3143250"/>
            <a:ext cx="3744912" cy="3094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73650" y="3143250"/>
            <a:ext cx="3746500" cy="3094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2632075"/>
            <a:ext cx="65532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ru-RU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5516563"/>
            <a:ext cx="9144000" cy="1341437"/>
          </a:xfrm>
          <a:prstGeom prst="rect">
            <a:avLst/>
          </a:prstGeom>
          <a:gradFill rotWithShape="1">
            <a:gsLst>
              <a:gs pos="0">
                <a:srgbClr val="765E2F">
                  <a:alpha val="0"/>
                </a:srgbClr>
              </a:gs>
              <a:gs pos="100000">
                <a:schemeClr val="folHlink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uk-UA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6338" y="3143250"/>
            <a:ext cx="7643812" cy="309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kolobok-kolobok.ru/wp-content/uploads/2012/11/Novogodniy-shar-Liliya-2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kolobok-kolobok.ru/wp-content/uploads/2012/11/Novogodniy-shar-Liliya-4.jp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kolobok-kolobok.ru/wp-content/uploads/2012/11/Novogodniy-shar-Liliya-5.jp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kolobok-kolobok.ru/wp-content/uploads/2012/11/Novogodniy-shar-Liliya-6.jpg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kolobok-kolobok.ru/wp-content/uploads/2012/11/Novogodniy-shar-Liliya-7.jpg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kolobok-kolobok.ru/wp-content/uploads/2012/11/Novogodniy-shar-Liliya-8.jpg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kolobok-kolobok.ru/wp-content/uploads/2012/11/Novogodniy-shar-Liliya-9.jpg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hyperlink" Target="http://kolobok-kolobok.ru/wp-content/uploads/2012/11/Novogodniy-shar-Liliya-10.jpg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hyperlink" Target="http://kolobok-kolobok.ru/wp-content/uploads/2012/11/Novogodniy-shar-Liliya-11.jpg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hyperlink" Target="http://kolobok-kolobok.ru/wp-content/uploads/2012/11/Novogodniy-shar-Liliya-1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kolobok-kolobok.ru/wp-content/uploads/2012/11/Novogodniy-shar-Liliya.jpg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kolobok-kolobok.ru/wp-content/uploads/2012/11/Novogodniy-shar-Kusudama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kolobok-kolobok.ru/wp-content/uploads/2012/11/Novogodniy-shar-Kusudama-1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kolobok-kolobok.ru/wp-content/uploads/2012/11/Novogodniy-shar-Kusudama-2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kolobok-kolobok.ru/wp-content/uploads/2012/11/Novogodniy-shar-Kusudama-3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kolobok-kolobok.ru/wp-content/uploads/2012/11/Novogodniy-shar-Kusudama-4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kolobok-kolobok.ru/wp-content/uploads/2012/11/Novogodniy-shar-Kusudama-5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kolobok-kolobok.ru/wp-content/uploads/2012/11/Novogodniy-shar-Kusudama-7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950" y="174625"/>
            <a:ext cx="5184775" cy="950913"/>
          </a:xfrm>
          <a:noFill/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  <a:latin typeface="Tahoma" pitchFamily="34" charset="0"/>
              </a:rPr>
              <a:t>Новогодний шар «Лилия»</a:t>
            </a:r>
            <a:endParaRPr lang="uk-UA" dirty="0">
              <a:solidFill>
                <a:srgbClr val="0070C0"/>
              </a:solidFill>
              <a:latin typeface="Tahoma" pitchFamily="34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2238" y="1484784"/>
            <a:ext cx="3801690" cy="648072"/>
          </a:xfrm>
        </p:spPr>
        <p:txBody>
          <a:bodyPr/>
          <a:lstStyle/>
          <a:p>
            <a:r>
              <a:rPr lang="ru-RU" sz="2000" dirty="0" smtClean="0">
                <a:solidFill>
                  <a:schemeClr val="hlink"/>
                </a:solidFill>
              </a:rPr>
              <a:t>Ефремова Татьяна Александровна МБОУ «Северная СОШ»</a:t>
            </a:r>
            <a:endParaRPr lang="ru-RU" sz="2000" dirty="0">
              <a:solidFill>
                <a:schemeClr val="hlink"/>
              </a:solidFill>
            </a:endParaRPr>
          </a:p>
          <a:p>
            <a:endParaRPr lang="uk-UA" sz="2000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2349500"/>
            <a:ext cx="2952750" cy="649288"/>
          </a:xfrm>
        </p:spPr>
        <p:txBody>
          <a:bodyPr/>
          <a:lstStyle/>
          <a:p>
            <a:endParaRPr lang="uk-UA" sz="3200" b="1" dirty="0">
              <a:solidFill>
                <a:schemeClr val="bg2"/>
              </a:solidFill>
              <a:latin typeface="Tahoma" pitchFamily="34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6338" y="5085183"/>
            <a:ext cx="7643812" cy="1656929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ru-RU" altLang="ko-KR" sz="1800" dirty="0" smtClean="0">
                <a:solidFill>
                  <a:schemeClr val="tx1">
                    <a:lumMod val="50000"/>
                  </a:schemeClr>
                </a:solidFill>
                <a:latin typeface="Verdana" pitchFamily="34" charset="0"/>
                <a:ea typeface="굴림" charset="-127"/>
              </a:rPr>
              <a:t> </a:t>
            </a:r>
            <a:endParaRPr lang="ru-RU" altLang="ko-KR" sz="1800" dirty="0">
              <a:solidFill>
                <a:schemeClr val="tx1">
                  <a:lumMod val="50000"/>
                </a:schemeClr>
              </a:solidFill>
              <a:latin typeface="Verdana" pitchFamily="34" charset="0"/>
              <a:ea typeface="굴림" charset="-127"/>
            </a:endParaRPr>
          </a:p>
          <a:p>
            <a:pPr>
              <a:lnSpc>
                <a:spcPct val="80000"/>
              </a:lnSpc>
            </a:pPr>
            <a:endParaRPr lang="en-US" altLang="ko-KR" sz="1800" dirty="0">
              <a:solidFill>
                <a:schemeClr val="tx1">
                  <a:lumMod val="50000"/>
                </a:schemeClr>
              </a:solidFill>
              <a:latin typeface="Verdana" pitchFamily="34" charset="0"/>
              <a:ea typeface="굴림" charset="-127"/>
            </a:endParaRPr>
          </a:p>
          <a:p>
            <a:pPr>
              <a:lnSpc>
                <a:spcPct val="80000"/>
              </a:lnSpc>
            </a:pPr>
            <a:r>
              <a:rPr lang="ru-RU" sz="180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2. Из цветной офисной бумаги делаем цветы- Лилии. Для изготовления одной лилии потребуется 4 прямоугольника зелёного цвета и 8 прямоугольников другого цвета.</a:t>
            </a:r>
          </a:p>
          <a:p>
            <a:pPr>
              <a:lnSpc>
                <a:spcPct val="80000"/>
              </a:lnSpc>
            </a:pPr>
            <a:endParaRPr lang="uk-UA" sz="1800" dirty="0">
              <a:solidFill>
                <a:schemeClr val="tx1">
                  <a:lumMod val="50000"/>
                </a:schemeClr>
              </a:solidFill>
            </a:endParaRPr>
          </a:p>
        </p:txBody>
      </p:sp>
      <p:pic>
        <p:nvPicPr>
          <p:cNvPr id="4" name="Рисунок 3" descr="Новогодний шар Лилия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908720"/>
            <a:ext cx="5112568" cy="439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2349500"/>
            <a:ext cx="2952750" cy="649288"/>
          </a:xfrm>
        </p:spPr>
        <p:txBody>
          <a:bodyPr/>
          <a:lstStyle/>
          <a:p>
            <a:endParaRPr lang="uk-UA" sz="3200" b="1" dirty="0">
              <a:solidFill>
                <a:schemeClr val="bg2"/>
              </a:solidFill>
              <a:latin typeface="Tahoma" pitchFamily="34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6338" y="5157191"/>
            <a:ext cx="7643812" cy="1584921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ru-RU" altLang="ko-KR" sz="1800" dirty="0" smtClean="0">
                <a:solidFill>
                  <a:schemeClr val="tx1">
                    <a:lumMod val="50000"/>
                  </a:schemeClr>
                </a:solidFill>
                <a:latin typeface="Verdana" pitchFamily="34" charset="0"/>
                <a:ea typeface="굴림" charset="-127"/>
              </a:rPr>
              <a:t> </a:t>
            </a:r>
            <a:endParaRPr lang="ru-RU" altLang="ko-KR" sz="1800" dirty="0">
              <a:solidFill>
                <a:schemeClr val="tx1">
                  <a:lumMod val="50000"/>
                </a:schemeClr>
              </a:solidFill>
              <a:latin typeface="Verdana" pitchFamily="34" charset="0"/>
              <a:ea typeface="굴림" charset="-127"/>
            </a:endParaRPr>
          </a:p>
          <a:p>
            <a:pPr>
              <a:lnSpc>
                <a:spcPct val="80000"/>
              </a:lnSpc>
            </a:pPr>
            <a:endParaRPr lang="en-US" altLang="ko-KR" sz="1800" dirty="0">
              <a:solidFill>
                <a:schemeClr val="tx1">
                  <a:lumMod val="50000"/>
                </a:schemeClr>
              </a:solidFill>
              <a:latin typeface="Verdana" pitchFamily="34" charset="0"/>
              <a:ea typeface="굴림" charset="-127"/>
            </a:endParaRPr>
          </a:p>
          <a:p>
            <a:pPr>
              <a:lnSpc>
                <a:spcPct val="80000"/>
              </a:lnSpc>
            </a:pPr>
            <a:r>
              <a:rPr lang="ru-RU" sz="180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3. Складываем прямоугольник пополам по длине, загибаем уголки с двух сторон, и снова складываем пополам.</a:t>
            </a:r>
          </a:p>
          <a:p>
            <a:pPr>
              <a:lnSpc>
                <a:spcPct val="80000"/>
              </a:lnSpc>
            </a:pPr>
            <a:endParaRPr lang="uk-UA" sz="1800" dirty="0">
              <a:solidFill>
                <a:schemeClr val="tx1">
                  <a:lumMod val="50000"/>
                </a:schemeClr>
              </a:solidFill>
            </a:endParaRPr>
          </a:p>
        </p:txBody>
      </p:sp>
      <p:pic>
        <p:nvPicPr>
          <p:cNvPr id="4" name="Рисунок 3" descr="Новогодний шар Лилия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1052736"/>
            <a:ext cx="5040560" cy="4104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2349500"/>
            <a:ext cx="2952750" cy="649288"/>
          </a:xfrm>
        </p:spPr>
        <p:txBody>
          <a:bodyPr/>
          <a:lstStyle/>
          <a:p>
            <a:endParaRPr lang="uk-UA" sz="3200" b="1" dirty="0">
              <a:solidFill>
                <a:schemeClr val="bg2"/>
              </a:solidFill>
              <a:latin typeface="Tahoma" pitchFamily="34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6338" y="3070225"/>
            <a:ext cx="7643812" cy="3671888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ru-RU" altLang="ko-KR" sz="1800" dirty="0" smtClean="0">
                <a:latin typeface="Verdana" pitchFamily="34" charset="0"/>
                <a:ea typeface="굴림" charset="-127"/>
              </a:rPr>
              <a:t> </a:t>
            </a:r>
            <a:endParaRPr lang="ru-RU" altLang="ko-KR" sz="1800" dirty="0">
              <a:latin typeface="Verdana" pitchFamily="34" charset="0"/>
              <a:ea typeface="굴림" charset="-127"/>
            </a:endParaRPr>
          </a:p>
          <a:p>
            <a:pPr>
              <a:lnSpc>
                <a:spcPct val="80000"/>
              </a:lnSpc>
            </a:pPr>
            <a:endParaRPr lang="en-US" altLang="ko-KR" sz="1800" dirty="0">
              <a:latin typeface="Verdana" pitchFamily="34" charset="0"/>
              <a:ea typeface="굴림" charset="-127"/>
            </a:endParaRPr>
          </a:p>
          <a:p>
            <a:pPr>
              <a:lnSpc>
                <a:spcPct val="80000"/>
              </a:lnSpc>
            </a:pPr>
            <a:endParaRPr lang="uk-UA" sz="1800" dirty="0"/>
          </a:p>
        </p:txBody>
      </p:sp>
      <p:pic>
        <p:nvPicPr>
          <p:cNvPr id="4" name="Рисунок 3" descr="Новогодний шар Лилия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980728"/>
            <a:ext cx="5472608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2349500"/>
            <a:ext cx="2952750" cy="649288"/>
          </a:xfrm>
        </p:spPr>
        <p:txBody>
          <a:bodyPr/>
          <a:lstStyle/>
          <a:p>
            <a:endParaRPr lang="uk-UA" sz="3200" b="1" dirty="0">
              <a:solidFill>
                <a:schemeClr val="bg2"/>
              </a:solidFill>
              <a:latin typeface="Tahoma" pitchFamily="34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6338" y="5373215"/>
            <a:ext cx="7643812" cy="1368897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ru-RU" altLang="ko-KR" sz="1800" dirty="0" smtClean="0">
                <a:solidFill>
                  <a:schemeClr val="tx1">
                    <a:lumMod val="50000"/>
                  </a:schemeClr>
                </a:solidFill>
                <a:latin typeface="Verdana" pitchFamily="34" charset="0"/>
                <a:ea typeface="굴림" charset="-127"/>
              </a:rPr>
              <a:t> </a:t>
            </a:r>
            <a:endParaRPr lang="ru-RU" altLang="ko-KR" sz="1800" dirty="0">
              <a:solidFill>
                <a:schemeClr val="tx1">
                  <a:lumMod val="50000"/>
                </a:schemeClr>
              </a:solidFill>
              <a:latin typeface="Verdana" pitchFamily="34" charset="0"/>
              <a:ea typeface="굴림" charset="-127"/>
            </a:endParaRPr>
          </a:p>
          <a:p>
            <a:pPr>
              <a:lnSpc>
                <a:spcPct val="80000"/>
              </a:lnSpc>
            </a:pPr>
            <a:endParaRPr lang="en-US" altLang="ko-KR" sz="1800" dirty="0">
              <a:solidFill>
                <a:schemeClr val="tx1">
                  <a:lumMod val="50000"/>
                </a:schemeClr>
              </a:solidFill>
              <a:latin typeface="Verdana" pitchFamily="34" charset="0"/>
              <a:ea typeface="굴림" charset="-127"/>
            </a:endParaRPr>
          </a:p>
          <a:p>
            <a:pPr>
              <a:lnSpc>
                <a:spcPct val="80000"/>
              </a:lnSpc>
            </a:pPr>
            <a:r>
              <a:rPr lang="ru-RU" sz="180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4.Полученные модули вставляем друг в друга (два розовых в один зелёный), приклеивать не нужно.</a:t>
            </a:r>
          </a:p>
          <a:p>
            <a:pPr>
              <a:lnSpc>
                <a:spcPct val="80000"/>
              </a:lnSpc>
            </a:pPr>
            <a:endParaRPr lang="uk-UA" sz="1800" dirty="0">
              <a:solidFill>
                <a:schemeClr val="tx1">
                  <a:lumMod val="50000"/>
                </a:schemeClr>
              </a:solidFill>
            </a:endParaRPr>
          </a:p>
        </p:txBody>
      </p:sp>
      <p:pic>
        <p:nvPicPr>
          <p:cNvPr id="4" name="Рисунок 3" descr="Новогодний шар Лилия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764704"/>
            <a:ext cx="5112568" cy="4608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2349500"/>
            <a:ext cx="2952750" cy="649288"/>
          </a:xfrm>
        </p:spPr>
        <p:txBody>
          <a:bodyPr/>
          <a:lstStyle/>
          <a:p>
            <a:endParaRPr lang="uk-UA" sz="3200" b="1" dirty="0">
              <a:solidFill>
                <a:schemeClr val="bg2"/>
              </a:solidFill>
              <a:latin typeface="Tahoma" pitchFamily="34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6338" y="5301207"/>
            <a:ext cx="7643812" cy="1440905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ru-RU" altLang="ko-KR" sz="1800" dirty="0" smtClean="0">
                <a:solidFill>
                  <a:schemeClr val="tx1">
                    <a:lumMod val="50000"/>
                  </a:schemeClr>
                </a:solidFill>
                <a:latin typeface="Verdana" pitchFamily="34" charset="0"/>
                <a:ea typeface="굴림" charset="-127"/>
              </a:rPr>
              <a:t> </a:t>
            </a:r>
            <a:endParaRPr lang="ru-RU" altLang="ko-KR" sz="1800" dirty="0">
              <a:solidFill>
                <a:schemeClr val="tx1">
                  <a:lumMod val="50000"/>
                </a:schemeClr>
              </a:solidFill>
              <a:latin typeface="Verdana" pitchFamily="34" charset="0"/>
              <a:ea typeface="굴림" charset="-127"/>
            </a:endParaRPr>
          </a:p>
          <a:p>
            <a:pPr>
              <a:lnSpc>
                <a:spcPct val="80000"/>
              </a:lnSpc>
            </a:pPr>
            <a:endParaRPr lang="en-US" altLang="ko-KR" sz="1800" dirty="0">
              <a:solidFill>
                <a:schemeClr val="tx1">
                  <a:lumMod val="50000"/>
                </a:schemeClr>
              </a:solidFill>
              <a:latin typeface="Verdana" pitchFamily="34" charset="0"/>
              <a:ea typeface="굴림" charset="-127"/>
            </a:endParaRPr>
          </a:p>
          <a:p>
            <a:pPr>
              <a:lnSpc>
                <a:spcPct val="80000"/>
              </a:lnSpc>
            </a:pPr>
            <a:r>
              <a:rPr lang="ru-RU" sz="180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5.Посередине перевязываем нитью и располагаем лепестки.</a:t>
            </a:r>
          </a:p>
          <a:p>
            <a:pPr>
              <a:lnSpc>
                <a:spcPct val="80000"/>
              </a:lnSpc>
            </a:pPr>
            <a:endParaRPr lang="uk-UA" sz="1800" dirty="0">
              <a:solidFill>
                <a:schemeClr val="tx1">
                  <a:lumMod val="50000"/>
                </a:schemeClr>
              </a:solidFill>
            </a:endParaRPr>
          </a:p>
        </p:txBody>
      </p:sp>
      <p:pic>
        <p:nvPicPr>
          <p:cNvPr id="4" name="Рисунок 3" descr="Новогодний шар Лилия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980728"/>
            <a:ext cx="4968552" cy="4464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2349500"/>
            <a:ext cx="2952750" cy="649288"/>
          </a:xfrm>
        </p:spPr>
        <p:txBody>
          <a:bodyPr/>
          <a:lstStyle/>
          <a:p>
            <a:endParaRPr lang="uk-UA" sz="3200" b="1" dirty="0">
              <a:solidFill>
                <a:schemeClr val="bg2"/>
              </a:solidFill>
              <a:latin typeface="Tahoma" pitchFamily="34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6338" y="5373215"/>
            <a:ext cx="7643812" cy="1368897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ru-RU" altLang="ko-KR" sz="1800" dirty="0" smtClean="0">
                <a:solidFill>
                  <a:schemeClr val="tx1">
                    <a:lumMod val="50000"/>
                  </a:schemeClr>
                </a:solidFill>
                <a:latin typeface="Verdana" pitchFamily="34" charset="0"/>
                <a:ea typeface="굴림" charset="-127"/>
              </a:rPr>
              <a:t> </a:t>
            </a:r>
            <a:endParaRPr lang="ru-RU" altLang="ko-KR" sz="1800" dirty="0">
              <a:solidFill>
                <a:schemeClr val="tx1">
                  <a:lumMod val="50000"/>
                </a:schemeClr>
              </a:solidFill>
              <a:latin typeface="Verdana" pitchFamily="34" charset="0"/>
              <a:ea typeface="굴림" charset="-127"/>
            </a:endParaRPr>
          </a:p>
          <a:p>
            <a:pPr>
              <a:lnSpc>
                <a:spcPct val="80000"/>
              </a:lnSpc>
            </a:pPr>
            <a:endParaRPr lang="en-US" altLang="ko-KR" sz="1800" dirty="0">
              <a:solidFill>
                <a:schemeClr val="tx1">
                  <a:lumMod val="50000"/>
                </a:schemeClr>
              </a:solidFill>
              <a:latin typeface="Verdana" pitchFamily="34" charset="0"/>
              <a:ea typeface="굴림" charset="-127"/>
            </a:endParaRPr>
          </a:p>
          <a:p>
            <a:pPr>
              <a:lnSpc>
                <a:spcPct val="80000"/>
              </a:lnSpc>
            </a:pPr>
            <a:r>
              <a:rPr lang="ru-RU" sz="180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6.Теперь нужно аккуратно «вывернуть» лепестки.</a:t>
            </a:r>
          </a:p>
          <a:p>
            <a:pPr>
              <a:lnSpc>
                <a:spcPct val="80000"/>
              </a:lnSpc>
            </a:pPr>
            <a:endParaRPr lang="uk-UA" sz="1800" dirty="0">
              <a:solidFill>
                <a:schemeClr val="tx1">
                  <a:lumMod val="50000"/>
                </a:schemeClr>
              </a:solidFill>
            </a:endParaRPr>
          </a:p>
        </p:txBody>
      </p:sp>
      <p:pic>
        <p:nvPicPr>
          <p:cNvPr id="4" name="Рисунок 3" descr="Новогодний шар Лилия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1556792"/>
            <a:ext cx="4680520" cy="3528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2349500"/>
            <a:ext cx="2952750" cy="649288"/>
          </a:xfrm>
        </p:spPr>
        <p:txBody>
          <a:bodyPr/>
          <a:lstStyle/>
          <a:p>
            <a:endParaRPr lang="uk-UA" sz="3200" b="1" dirty="0">
              <a:solidFill>
                <a:schemeClr val="bg2"/>
              </a:solidFill>
              <a:latin typeface="Tahoma" pitchFamily="34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6338" y="3070225"/>
            <a:ext cx="7643812" cy="3671888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ru-RU" altLang="ko-KR" sz="1800" dirty="0" smtClean="0">
                <a:latin typeface="Verdana" pitchFamily="34" charset="0"/>
                <a:ea typeface="굴림" charset="-127"/>
              </a:rPr>
              <a:t> </a:t>
            </a:r>
            <a:endParaRPr lang="ru-RU" altLang="ko-KR" sz="1800" dirty="0">
              <a:latin typeface="Verdana" pitchFamily="34" charset="0"/>
              <a:ea typeface="굴림" charset="-127"/>
            </a:endParaRPr>
          </a:p>
          <a:p>
            <a:pPr>
              <a:lnSpc>
                <a:spcPct val="80000"/>
              </a:lnSpc>
            </a:pPr>
            <a:endParaRPr lang="en-US" altLang="ko-KR" sz="1800" dirty="0">
              <a:latin typeface="Verdana" pitchFamily="34" charset="0"/>
              <a:ea typeface="굴림" charset="-127"/>
            </a:endParaRPr>
          </a:p>
          <a:p>
            <a:pPr>
              <a:lnSpc>
                <a:spcPct val="80000"/>
              </a:lnSpc>
            </a:pPr>
            <a:endParaRPr lang="uk-UA" sz="1800" dirty="0"/>
          </a:p>
        </p:txBody>
      </p:sp>
      <p:pic>
        <p:nvPicPr>
          <p:cNvPr id="4" name="Рисунок 3" descr="Новогодний шар Лилия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692696"/>
            <a:ext cx="5040560" cy="4680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2349500"/>
            <a:ext cx="2952750" cy="649288"/>
          </a:xfrm>
        </p:spPr>
        <p:txBody>
          <a:bodyPr/>
          <a:lstStyle/>
          <a:p>
            <a:endParaRPr lang="uk-UA" sz="3200" b="1" dirty="0">
              <a:solidFill>
                <a:schemeClr val="bg2"/>
              </a:solidFill>
              <a:latin typeface="Tahoma" pitchFamily="34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6338" y="3070225"/>
            <a:ext cx="7643812" cy="3671888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ru-RU" altLang="ko-KR" sz="1800" dirty="0" smtClean="0">
                <a:latin typeface="Verdana" pitchFamily="34" charset="0"/>
                <a:ea typeface="굴림" charset="-127"/>
              </a:rPr>
              <a:t> </a:t>
            </a:r>
            <a:endParaRPr lang="ru-RU" altLang="ko-KR" sz="1800" dirty="0">
              <a:latin typeface="Verdana" pitchFamily="34" charset="0"/>
              <a:ea typeface="굴림" charset="-127"/>
            </a:endParaRPr>
          </a:p>
          <a:p>
            <a:pPr>
              <a:lnSpc>
                <a:spcPct val="80000"/>
              </a:lnSpc>
            </a:pPr>
            <a:endParaRPr lang="en-US" altLang="ko-KR" sz="1800" dirty="0">
              <a:latin typeface="Verdana" pitchFamily="34" charset="0"/>
              <a:ea typeface="굴림" charset="-127"/>
            </a:endParaRPr>
          </a:p>
          <a:p>
            <a:pPr>
              <a:lnSpc>
                <a:spcPct val="80000"/>
              </a:lnSpc>
            </a:pPr>
            <a:endParaRPr lang="uk-UA" sz="1800" dirty="0"/>
          </a:p>
        </p:txBody>
      </p:sp>
      <p:pic>
        <p:nvPicPr>
          <p:cNvPr id="4" name="Рисунок 3" descr="Новогодний шар Лилия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1268760"/>
            <a:ext cx="4968552" cy="4032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2349500"/>
            <a:ext cx="2952750" cy="649288"/>
          </a:xfrm>
        </p:spPr>
        <p:txBody>
          <a:bodyPr/>
          <a:lstStyle/>
          <a:p>
            <a:endParaRPr lang="uk-UA" sz="3200" b="1" dirty="0">
              <a:solidFill>
                <a:schemeClr val="bg2"/>
              </a:solidFill>
              <a:latin typeface="Tahoma" pitchFamily="34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6338" y="5229199"/>
            <a:ext cx="7643812" cy="1512913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ru-RU" altLang="ko-KR" sz="1800" dirty="0" smtClean="0">
                <a:solidFill>
                  <a:schemeClr val="tx1">
                    <a:lumMod val="50000"/>
                  </a:schemeClr>
                </a:solidFill>
                <a:latin typeface="Verdana" pitchFamily="34" charset="0"/>
                <a:ea typeface="굴림" charset="-127"/>
              </a:rPr>
              <a:t> </a:t>
            </a:r>
            <a:endParaRPr lang="ru-RU" altLang="ko-KR" sz="1800" dirty="0">
              <a:solidFill>
                <a:schemeClr val="tx1">
                  <a:lumMod val="50000"/>
                </a:schemeClr>
              </a:solidFill>
              <a:latin typeface="Verdana" pitchFamily="34" charset="0"/>
              <a:ea typeface="굴림" charset="-127"/>
            </a:endParaRPr>
          </a:p>
          <a:p>
            <a:pPr>
              <a:lnSpc>
                <a:spcPct val="80000"/>
              </a:lnSpc>
            </a:pPr>
            <a:endParaRPr lang="en-US" altLang="ko-KR" sz="1800" dirty="0">
              <a:solidFill>
                <a:schemeClr val="tx1">
                  <a:lumMod val="50000"/>
                </a:schemeClr>
              </a:solidFill>
              <a:latin typeface="Verdana" pitchFamily="34" charset="0"/>
              <a:ea typeface="굴림" charset="-127"/>
            </a:endParaRPr>
          </a:p>
          <a:p>
            <a:pPr>
              <a:lnSpc>
                <a:spcPct val="80000"/>
              </a:lnSpc>
            </a:pPr>
            <a:r>
              <a:rPr lang="ru-RU" sz="180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7.Готовые цветы лилии приклеиваем в шар (</a:t>
            </a:r>
            <a:r>
              <a:rPr lang="ru-RU" sz="1800" dirty="0" err="1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кусудаму</a:t>
            </a:r>
            <a:r>
              <a:rPr lang="ru-RU" sz="180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Электру).</a:t>
            </a:r>
          </a:p>
          <a:p>
            <a:pPr>
              <a:lnSpc>
                <a:spcPct val="80000"/>
              </a:lnSpc>
            </a:pPr>
            <a:endParaRPr lang="uk-UA" sz="1800" dirty="0">
              <a:solidFill>
                <a:schemeClr val="tx1">
                  <a:lumMod val="50000"/>
                </a:schemeClr>
              </a:solidFill>
            </a:endParaRPr>
          </a:p>
        </p:txBody>
      </p:sp>
      <p:pic>
        <p:nvPicPr>
          <p:cNvPr id="4" name="Рисунок 3" descr="Новогодний шар Лилия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1052736"/>
            <a:ext cx="5328592" cy="4104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2349500"/>
            <a:ext cx="2952750" cy="649288"/>
          </a:xfrm>
        </p:spPr>
        <p:txBody>
          <a:bodyPr/>
          <a:lstStyle/>
          <a:p>
            <a:endParaRPr lang="uk-UA" sz="3200" b="1" dirty="0">
              <a:solidFill>
                <a:schemeClr val="bg2"/>
              </a:solidFill>
              <a:latin typeface="Tahoma" pitchFamily="34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6338" y="5589239"/>
            <a:ext cx="7643812" cy="1152873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ru-RU" altLang="ko-KR" sz="1800" dirty="0" smtClean="0">
                <a:solidFill>
                  <a:schemeClr val="tx1">
                    <a:lumMod val="50000"/>
                  </a:schemeClr>
                </a:solidFill>
                <a:latin typeface="Verdana" pitchFamily="34" charset="0"/>
                <a:ea typeface="굴림" charset="-127"/>
              </a:rPr>
              <a:t> </a:t>
            </a:r>
            <a:endParaRPr lang="ru-RU" altLang="ko-KR" sz="1800" dirty="0">
              <a:solidFill>
                <a:schemeClr val="tx1">
                  <a:lumMod val="50000"/>
                </a:schemeClr>
              </a:solidFill>
              <a:latin typeface="Verdana" pitchFamily="34" charset="0"/>
              <a:ea typeface="굴림" charset="-127"/>
            </a:endParaRPr>
          </a:p>
          <a:p>
            <a:pPr>
              <a:lnSpc>
                <a:spcPct val="80000"/>
              </a:lnSpc>
            </a:pPr>
            <a:endParaRPr lang="en-US" altLang="ko-KR" sz="1800" dirty="0">
              <a:solidFill>
                <a:schemeClr val="tx1">
                  <a:lumMod val="50000"/>
                </a:schemeClr>
              </a:solidFill>
              <a:latin typeface="Verdana" pitchFamily="34" charset="0"/>
              <a:ea typeface="굴림" charset="-127"/>
            </a:endParaRPr>
          </a:p>
          <a:p>
            <a:pPr>
              <a:lnSpc>
                <a:spcPct val="80000"/>
              </a:lnSpc>
            </a:pPr>
            <a:r>
              <a:rPr lang="ru-RU" sz="180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Вот такой получился новогодний шар "Лилия".</a:t>
            </a:r>
          </a:p>
          <a:p>
            <a:pPr>
              <a:lnSpc>
                <a:spcPct val="80000"/>
              </a:lnSpc>
            </a:pPr>
            <a:endParaRPr lang="uk-UA" sz="1800" dirty="0">
              <a:solidFill>
                <a:schemeClr val="tx1">
                  <a:lumMod val="50000"/>
                </a:schemeClr>
              </a:solidFill>
            </a:endParaRPr>
          </a:p>
        </p:txBody>
      </p:sp>
      <p:pic>
        <p:nvPicPr>
          <p:cNvPr id="4" name="Рисунок 3" descr="Новогодний шар Лилия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764704"/>
            <a:ext cx="4032447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2349500"/>
            <a:ext cx="2952750" cy="649288"/>
          </a:xfrm>
        </p:spPr>
        <p:txBody>
          <a:bodyPr/>
          <a:lstStyle/>
          <a:p>
            <a:endParaRPr lang="uk-UA" sz="3200" b="1" dirty="0">
              <a:solidFill>
                <a:schemeClr val="bg2"/>
              </a:solidFill>
              <a:latin typeface="Tahoma" pitchFamily="34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95736" y="1"/>
            <a:ext cx="6624414" cy="3140968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endParaRPr lang="ru-RU" altLang="ko-KR" sz="1800" dirty="0">
              <a:latin typeface="Verdana" pitchFamily="34" charset="0"/>
              <a:ea typeface="굴림" charset="-127"/>
            </a:endParaRPr>
          </a:p>
          <a:p>
            <a:r>
              <a:rPr lang="ru-RU" sz="180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Представляю ещё одну работу на базовой основе </a:t>
            </a:r>
            <a:r>
              <a:rPr lang="ru-RU" sz="1800" dirty="0" err="1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кусудамы</a:t>
            </a:r>
            <a:r>
              <a:rPr lang="ru-RU" sz="180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"Электра" - новогодний шар "Лилия". Его также можно повесить на елку или подарить как самостоятельный подарок.</a:t>
            </a:r>
          </a:p>
          <a:p>
            <a:r>
              <a:rPr lang="ru-RU" sz="180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Необходимые материалы:</a:t>
            </a:r>
          </a:p>
          <a:p>
            <a:r>
              <a:rPr lang="ru-RU" sz="180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1.Цветная офисная бумага.</a:t>
            </a:r>
          </a:p>
          <a:p>
            <a:r>
              <a:rPr lang="ru-RU" sz="180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2.Клей ПВА.</a:t>
            </a:r>
          </a:p>
          <a:p>
            <a:r>
              <a:rPr lang="ru-RU" sz="180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3.Ножницы.</a:t>
            </a:r>
          </a:p>
          <a:p>
            <a:r>
              <a:rPr lang="ru-RU" sz="180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4.Нить.</a:t>
            </a:r>
          </a:p>
          <a:p>
            <a:pPr>
              <a:lnSpc>
                <a:spcPct val="80000"/>
              </a:lnSpc>
            </a:pPr>
            <a:endParaRPr lang="en-US" altLang="ko-KR" sz="1800" dirty="0">
              <a:latin typeface="Verdana" pitchFamily="34" charset="0"/>
              <a:ea typeface="굴림" charset="-127"/>
            </a:endParaRPr>
          </a:p>
          <a:p>
            <a:pPr>
              <a:lnSpc>
                <a:spcPct val="80000"/>
              </a:lnSpc>
            </a:pPr>
            <a:endParaRPr lang="uk-UA" sz="1800" dirty="0"/>
          </a:p>
        </p:txBody>
      </p:sp>
      <p:pic>
        <p:nvPicPr>
          <p:cNvPr id="4" name="Рисунок 3" descr="Новогодний шар Лилия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3284984"/>
            <a:ext cx="3727301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2349500"/>
            <a:ext cx="6553472" cy="1655564"/>
          </a:xfrm>
        </p:spPr>
        <p:txBody>
          <a:bodyPr/>
          <a:lstStyle/>
          <a:p>
            <a:r>
              <a:rPr lang="uk-UA" sz="3200" b="1" dirty="0" err="1" smtClean="0">
                <a:solidFill>
                  <a:schemeClr val="tx1">
                    <a:lumMod val="50000"/>
                  </a:schemeClr>
                </a:solidFill>
                <a:latin typeface="Tahoma" pitchFamily="34" charset="0"/>
              </a:rPr>
              <a:t>Использованы</a:t>
            </a:r>
            <a:r>
              <a:rPr lang="uk-UA" sz="3200" b="1" dirty="0" smtClean="0">
                <a:solidFill>
                  <a:schemeClr val="tx1">
                    <a:lumMod val="50000"/>
                  </a:schemeClr>
                </a:solidFill>
                <a:latin typeface="Tahoma" pitchFamily="34" charset="0"/>
              </a:rPr>
              <a:t> </a:t>
            </a:r>
            <a:r>
              <a:rPr lang="uk-UA" sz="3200" b="1" dirty="0" err="1" smtClean="0">
                <a:solidFill>
                  <a:schemeClr val="tx1">
                    <a:lumMod val="50000"/>
                  </a:schemeClr>
                </a:solidFill>
                <a:latin typeface="Tahoma" pitchFamily="34" charset="0"/>
              </a:rPr>
              <a:t>материалы</a:t>
            </a:r>
            <a:r>
              <a:rPr lang="uk-UA" sz="3200" b="1" dirty="0" smtClean="0">
                <a:solidFill>
                  <a:schemeClr val="tx1">
                    <a:lumMod val="50000"/>
                  </a:schemeClr>
                </a:solidFill>
                <a:latin typeface="Tahoma" pitchFamily="34" charset="0"/>
              </a:rPr>
              <a:t> </a:t>
            </a:r>
            <a:r>
              <a:rPr lang="uk-UA" sz="3200" b="1" dirty="0" err="1" smtClean="0">
                <a:solidFill>
                  <a:schemeClr val="tx1">
                    <a:lumMod val="50000"/>
                  </a:schemeClr>
                </a:solidFill>
                <a:latin typeface="Tahoma" pitchFamily="34" charset="0"/>
              </a:rPr>
              <a:t>интернета</a:t>
            </a:r>
            <a:r>
              <a:rPr lang="uk-UA" sz="3200" b="1" dirty="0" smtClean="0">
                <a:solidFill>
                  <a:schemeClr val="tx1">
                    <a:lumMod val="50000"/>
                  </a:schemeClr>
                </a:solidFill>
                <a:latin typeface="Tahoma" pitchFamily="34" charset="0"/>
              </a:rPr>
              <a:t>.</a:t>
            </a:r>
            <a:endParaRPr lang="uk-UA" sz="3200" b="1" dirty="0">
              <a:solidFill>
                <a:schemeClr val="tx1">
                  <a:lumMod val="50000"/>
                </a:schemeClr>
              </a:solidFill>
              <a:latin typeface="Tahoma" pitchFamily="34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6338" y="3070225"/>
            <a:ext cx="7643812" cy="3671888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ru-RU" altLang="ko-KR" sz="1800" dirty="0" smtClean="0">
                <a:latin typeface="Verdana" pitchFamily="34" charset="0"/>
                <a:ea typeface="굴림" charset="-127"/>
              </a:rPr>
              <a:t> </a:t>
            </a:r>
            <a:endParaRPr lang="ru-RU" altLang="ko-KR" sz="1800" dirty="0">
              <a:latin typeface="Verdana" pitchFamily="34" charset="0"/>
              <a:ea typeface="굴림" charset="-127"/>
            </a:endParaRPr>
          </a:p>
          <a:p>
            <a:pPr>
              <a:lnSpc>
                <a:spcPct val="80000"/>
              </a:lnSpc>
            </a:pPr>
            <a:endParaRPr lang="en-US" altLang="ko-KR" sz="1800" dirty="0">
              <a:latin typeface="Verdana" pitchFamily="34" charset="0"/>
              <a:ea typeface="굴림" charset="-127"/>
            </a:endParaRPr>
          </a:p>
          <a:p>
            <a:pPr>
              <a:lnSpc>
                <a:spcPct val="80000"/>
              </a:lnSpc>
            </a:pPr>
            <a:endParaRPr lang="uk-UA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2349500"/>
            <a:ext cx="2952750" cy="649288"/>
          </a:xfrm>
        </p:spPr>
        <p:txBody>
          <a:bodyPr/>
          <a:lstStyle/>
          <a:p>
            <a:endParaRPr lang="uk-UA" sz="3200" b="1" dirty="0">
              <a:solidFill>
                <a:schemeClr val="bg2"/>
              </a:solidFill>
              <a:latin typeface="Tahoma" pitchFamily="34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6338" y="1"/>
            <a:ext cx="6636022" cy="2276872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ru-RU" altLang="ko-KR" sz="1800" dirty="0" smtClean="0">
                <a:latin typeface="Verdana" pitchFamily="34" charset="0"/>
                <a:ea typeface="굴림" charset="-127"/>
              </a:rPr>
              <a:t> </a:t>
            </a:r>
            <a:endParaRPr lang="ru-RU" altLang="ko-KR" sz="1800" dirty="0">
              <a:latin typeface="Verdana" pitchFamily="34" charset="0"/>
              <a:ea typeface="굴림" charset="-127"/>
            </a:endParaRPr>
          </a:p>
          <a:p>
            <a:pPr>
              <a:lnSpc>
                <a:spcPct val="80000"/>
              </a:lnSpc>
            </a:pPr>
            <a:r>
              <a:rPr lang="ru-RU" sz="180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Эта </a:t>
            </a:r>
            <a:r>
              <a:rPr lang="ru-RU" sz="1800" dirty="0" err="1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кусудама</a:t>
            </a:r>
            <a:r>
              <a:rPr lang="ru-RU" sz="180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называется «</a:t>
            </a:r>
            <a:r>
              <a:rPr lang="ru-RU" sz="1800" dirty="0" err="1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электра</a:t>
            </a:r>
            <a:r>
              <a:rPr lang="ru-RU" sz="180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», она самая простая и может быть основой , в неё можно вставить различные цветы или снежинки в технике «</a:t>
            </a:r>
            <a:r>
              <a:rPr lang="ru-RU" sz="1800" dirty="0" err="1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кусудама</a:t>
            </a:r>
            <a:r>
              <a:rPr lang="ru-RU" sz="180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», можно сделать из неё снеговика. Она прекрасно смотрится, если сделать её из белой бумаги , то получится «настоящий снежный шар», а если из цветной- новогодний шар.</a:t>
            </a:r>
            <a:endParaRPr lang="en-US" altLang="ko-KR" sz="1800" dirty="0">
              <a:solidFill>
                <a:schemeClr val="tx1">
                  <a:lumMod val="50000"/>
                </a:schemeClr>
              </a:solidFill>
              <a:latin typeface="Verdana" pitchFamily="34" charset="0"/>
              <a:ea typeface="굴림" charset="-127"/>
            </a:endParaRPr>
          </a:p>
          <a:p>
            <a:pPr>
              <a:lnSpc>
                <a:spcPct val="80000"/>
              </a:lnSpc>
            </a:pPr>
            <a:endParaRPr lang="uk-UA" sz="1800" dirty="0"/>
          </a:p>
        </p:txBody>
      </p:sp>
      <p:pic>
        <p:nvPicPr>
          <p:cNvPr id="4" name="Рисунок 3" descr="Новогодний шар 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2060848"/>
            <a:ext cx="5040560" cy="4104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2349500"/>
            <a:ext cx="2952750" cy="649288"/>
          </a:xfrm>
        </p:spPr>
        <p:txBody>
          <a:bodyPr/>
          <a:lstStyle/>
          <a:p>
            <a:endParaRPr lang="uk-UA" sz="3200" b="1" dirty="0">
              <a:solidFill>
                <a:schemeClr val="bg2"/>
              </a:solidFill>
              <a:latin typeface="Tahoma" pitchFamily="34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6338" y="5373215"/>
            <a:ext cx="7643812" cy="1368897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endParaRPr lang="ru-RU" altLang="ko-KR" sz="1800" dirty="0">
              <a:latin typeface="Verdana" pitchFamily="34" charset="0"/>
              <a:ea typeface="굴림" charset="-127"/>
            </a:endParaRPr>
          </a:p>
          <a:p>
            <a:pPr>
              <a:lnSpc>
                <a:spcPct val="80000"/>
              </a:lnSpc>
            </a:pPr>
            <a:r>
              <a:rPr lang="ru-RU" sz="180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1. Нужно изготовить модули для шара. Для изготовления модуля берём квадрат, я взяла размером 14,5 см. Берём квадрат, по намеченным линиям складываем в базовую форму «двойной квадрат».</a:t>
            </a:r>
          </a:p>
          <a:p>
            <a:pPr>
              <a:lnSpc>
                <a:spcPct val="80000"/>
              </a:lnSpc>
            </a:pPr>
            <a:endParaRPr lang="en-US" altLang="ko-KR" sz="1800" dirty="0">
              <a:latin typeface="Verdana" pitchFamily="34" charset="0"/>
              <a:ea typeface="굴림" charset="-127"/>
            </a:endParaRPr>
          </a:p>
          <a:p>
            <a:pPr>
              <a:lnSpc>
                <a:spcPct val="80000"/>
              </a:lnSpc>
            </a:pPr>
            <a:endParaRPr lang="uk-UA" sz="1800" dirty="0"/>
          </a:p>
        </p:txBody>
      </p:sp>
      <p:pic>
        <p:nvPicPr>
          <p:cNvPr id="4" name="Рисунок 3" descr="Новогодний шар Кусудама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1052736"/>
            <a:ext cx="4968552" cy="4104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2349500"/>
            <a:ext cx="2952750" cy="649288"/>
          </a:xfrm>
        </p:spPr>
        <p:txBody>
          <a:bodyPr/>
          <a:lstStyle/>
          <a:p>
            <a:endParaRPr lang="uk-UA" sz="3200" b="1" dirty="0">
              <a:solidFill>
                <a:schemeClr val="bg2"/>
              </a:solidFill>
              <a:latin typeface="Tahoma" pitchFamily="34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6338" y="3070225"/>
            <a:ext cx="7643812" cy="3671888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ru-RU" altLang="ko-KR" sz="1800" dirty="0" smtClean="0">
                <a:latin typeface="Verdana" pitchFamily="34" charset="0"/>
                <a:ea typeface="굴림" charset="-127"/>
              </a:rPr>
              <a:t> </a:t>
            </a:r>
            <a:endParaRPr lang="ru-RU" altLang="ko-KR" sz="1800" dirty="0">
              <a:latin typeface="Verdana" pitchFamily="34" charset="0"/>
              <a:ea typeface="굴림" charset="-127"/>
            </a:endParaRPr>
          </a:p>
          <a:p>
            <a:pPr>
              <a:lnSpc>
                <a:spcPct val="80000"/>
              </a:lnSpc>
            </a:pPr>
            <a:endParaRPr lang="en-US" altLang="ko-KR" sz="1800" dirty="0">
              <a:latin typeface="Verdana" pitchFamily="34" charset="0"/>
              <a:ea typeface="굴림" charset="-127"/>
            </a:endParaRPr>
          </a:p>
          <a:p>
            <a:pPr>
              <a:lnSpc>
                <a:spcPct val="80000"/>
              </a:lnSpc>
            </a:pPr>
            <a:endParaRPr lang="uk-UA" sz="1800" dirty="0"/>
          </a:p>
        </p:txBody>
      </p:sp>
      <p:pic>
        <p:nvPicPr>
          <p:cNvPr id="4" name="Рисунок 3" descr="Новогодний шар Кусудама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692696"/>
            <a:ext cx="5328592" cy="518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2349500"/>
            <a:ext cx="2952750" cy="649288"/>
          </a:xfrm>
        </p:spPr>
        <p:txBody>
          <a:bodyPr/>
          <a:lstStyle/>
          <a:p>
            <a:endParaRPr lang="uk-UA" sz="3200" b="1" dirty="0">
              <a:solidFill>
                <a:schemeClr val="bg2"/>
              </a:solidFill>
              <a:latin typeface="Tahoma" pitchFamily="34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6338" y="5157191"/>
            <a:ext cx="7643812" cy="1584921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ru-RU" altLang="ko-KR" sz="1800" dirty="0" smtClean="0">
                <a:latin typeface="Verdana" pitchFamily="34" charset="0"/>
                <a:ea typeface="굴림" charset="-127"/>
              </a:rPr>
              <a:t> </a:t>
            </a:r>
            <a:endParaRPr lang="ru-RU" altLang="ko-KR" sz="1800" dirty="0">
              <a:latin typeface="Verdana" pitchFamily="34" charset="0"/>
              <a:ea typeface="굴림" charset="-127"/>
            </a:endParaRPr>
          </a:p>
          <a:p>
            <a:pPr>
              <a:lnSpc>
                <a:spcPct val="80000"/>
              </a:lnSpc>
            </a:pPr>
            <a:endParaRPr lang="en-US" altLang="ko-KR" sz="1800" dirty="0">
              <a:latin typeface="Verdana" pitchFamily="34" charset="0"/>
              <a:ea typeface="굴림" charset="-127"/>
            </a:endParaRPr>
          </a:p>
          <a:p>
            <a:pPr>
              <a:lnSpc>
                <a:spcPct val="80000"/>
              </a:lnSpc>
            </a:pPr>
            <a:r>
              <a:rPr lang="ru-RU" sz="180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2. Загибаем угол и «прячем» его, угол получился тупым. Переворачиваем модель и проделываем то же самое с другой стороны.</a:t>
            </a:r>
          </a:p>
          <a:p>
            <a:pPr>
              <a:lnSpc>
                <a:spcPct val="80000"/>
              </a:lnSpc>
            </a:pPr>
            <a:endParaRPr lang="uk-UA" sz="1800" dirty="0"/>
          </a:p>
        </p:txBody>
      </p:sp>
      <p:pic>
        <p:nvPicPr>
          <p:cNvPr id="4" name="Рисунок 3" descr="Новогодний шар Кусудама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1340768"/>
            <a:ext cx="4536504" cy="3816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2349500"/>
            <a:ext cx="2952750" cy="649288"/>
          </a:xfrm>
        </p:spPr>
        <p:txBody>
          <a:bodyPr/>
          <a:lstStyle/>
          <a:p>
            <a:endParaRPr lang="uk-UA" sz="3200" b="1" dirty="0">
              <a:solidFill>
                <a:schemeClr val="bg2"/>
              </a:solidFill>
              <a:latin typeface="Tahoma" pitchFamily="34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6338" y="3070225"/>
            <a:ext cx="7643812" cy="3671888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ru-RU" altLang="ko-KR" sz="1800" dirty="0" smtClean="0">
                <a:latin typeface="Verdana" pitchFamily="34" charset="0"/>
                <a:ea typeface="굴림" charset="-127"/>
              </a:rPr>
              <a:t> </a:t>
            </a:r>
            <a:endParaRPr lang="ru-RU" altLang="ko-KR" sz="1800" dirty="0">
              <a:latin typeface="Verdana" pitchFamily="34" charset="0"/>
              <a:ea typeface="굴림" charset="-127"/>
            </a:endParaRPr>
          </a:p>
          <a:p>
            <a:pPr>
              <a:lnSpc>
                <a:spcPct val="80000"/>
              </a:lnSpc>
            </a:pPr>
            <a:endParaRPr lang="en-US" altLang="ko-KR" sz="1800" dirty="0">
              <a:latin typeface="Verdana" pitchFamily="34" charset="0"/>
              <a:ea typeface="굴림" charset="-127"/>
            </a:endParaRPr>
          </a:p>
          <a:p>
            <a:pPr>
              <a:lnSpc>
                <a:spcPct val="80000"/>
              </a:lnSpc>
            </a:pPr>
            <a:endParaRPr lang="uk-UA" sz="18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328738" y="3222625"/>
            <a:ext cx="7643812" cy="367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ko-KR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굴림" charset="-127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ko-KR" sz="1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굴림" charset="-127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uk-UA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481138" y="3375025"/>
            <a:ext cx="7643812" cy="367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ko-KR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굴림" charset="-127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ko-KR" sz="1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굴림" charset="-127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uk-UA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Рисунок 5" descr="Новогодний шар Кусудама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908720"/>
            <a:ext cx="4824536" cy="5112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2349500"/>
            <a:ext cx="2952750" cy="649288"/>
          </a:xfrm>
        </p:spPr>
        <p:txBody>
          <a:bodyPr/>
          <a:lstStyle/>
          <a:p>
            <a:endParaRPr lang="uk-UA" sz="3200" b="1" dirty="0">
              <a:solidFill>
                <a:schemeClr val="bg2"/>
              </a:solidFill>
              <a:latin typeface="Tahoma" pitchFamily="34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6338" y="4509119"/>
            <a:ext cx="7643812" cy="2232993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endParaRPr lang="ru-RU" altLang="ko-KR" sz="1800" dirty="0">
              <a:latin typeface="Verdana" pitchFamily="34" charset="0"/>
              <a:ea typeface="굴림" charset="-127"/>
            </a:endParaRPr>
          </a:p>
          <a:p>
            <a:r>
              <a:rPr lang="ru-RU" sz="180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3. Получился модуль, с одной стороны острый угол, с другой - тупой.</a:t>
            </a:r>
          </a:p>
          <a:p>
            <a:r>
              <a:rPr lang="ru-RU" sz="180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4. Теперь собираем модули в шар. Модули вставляются друг в друга, на острый угол нужно капнуть клея и вставить его в тупой угол.</a:t>
            </a:r>
          </a:p>
          <a:p>
            <a:pPr>
              <a:lnSpc>
                <a:spcPct val="80000"/>
              </a:lnSpc>
            </a:pPr>
            <a:endParaRPr lang="en-US" altLang="ko-KR" sz="1800" dirty="0">
              <a:latin typeface="Verdana" pitchFamily="34" charset="0"/>
              <a:ea typeface="굴림" charset="-127"/>
            </a:endParaRPr>
          </a:p>
          <a:p>
            <a:pPr>
              <a:lnSpc>
                <a:spcPct val="80000"/>
              </a:lnSpc>
            </a:pPr>
            <a:endParaRPr lang="uk-UA" sz="1800" dirty="0"/>
          </a:p>
        </p:txBody>
      </p:sp>
      <p:pic>
        <p:nvPicPr>
          <p:cNvPr id="4" name="Рисунок 3" descr="Новогодний шар Кусудама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836712"/>
            <a:ext cx="4752528" cy="3888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2349500"/>
            <a:ext cx="2952750" cy="649288"/>
          </a:xfrm>
        </p:spPr>
        <p:txBody>
          <a:bodyPr/>
          <a:lstStyle/>
          <a:p>
            <a:endParaRPr lang="uk-UA" sz="3200" b="1" dirty="0">
              <a:solidFill>
                <a:schemeClr val="bg2"/>
              </a:solidFill>
              <a:latin typeface="Tahoma" pitchFamily="34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6338" y="4509119"/>
            <a:ext cx="7643812" cy="2232993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ru-RU" altLang="ko-KR" sz="1800" dirty="0" smtClean="0">
                <a:solidFill>
                  <a:schemeClr val="tx1">
                    <a:lumMod val="50000"/>
                  </a:schemeClr>
                </a:solidFill>
                <a:latin typeface="Verdana" pitchFamily="34" charset="0"/>
                <a:ea typeface="굴림" charset="-127"/>
              </a:rPr>
              <a:t> </a:t>
            </a:r>
            <a:endParaRPr lang="ru-RU" altLang="ko-KR" sz="1800" dirty="0">
              <a:solidFill>
                <a:schemeClr val="tx1">
                  <a:lumMod val="50000"/>
                </a:schemeClr>
              </a:solidFill>
              <a:latin typeface="Verdana" pitchFamily="34" charset="0"/>
              <a:ea typeface="굴림" charset="-127"/>
            </a:endParaRPr>
          </a:p>
          <a:p>
            <a:pPr>
              <a:lnSpc>
                <a:spcPct val="80000"/>
              </a:lnSpc>
            </a:pPr>
            <a:endParaRPr lang="en-US" altLang="ko-KR" sz="1800" dirty="0">
              <a:solidFill>
                <a:schemeClr val="tx1">
                  <a:lumMod val="50000"/>
                </a:schemeClr>
              </a:solidFill>
              <a:latin typeface="Verdana" pitchFamily="34" charset="0"/>
              <a:ea typeface="굴림" charset="-127"/>
            </a:endParaRPr>
          </a:p>
          <a:p>
            <a:r>
              <a:rPr lang="ru-RU" sz="180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5. Теперь внимательно посмотрите на готовую модель - шар. Модули нужно соединить по 5 штук, получится «звезда», а вокруг каждой звезды по 5 «треугольников».</a:t>
            </a:r>
          </a:p>
          <a:p>
            <a:r>
              <a:rPr lang="ru-RU" sz="180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6. Собираем модули пока не получится шар.</a:t>
            </a:r>
          </a:p>
          <a:p>
            <a:pPr>
              <a:lnSpc>
                <a:spcPct val="80000"/>
              </a:lnSpc>
            </a:pPr>
            <a:endParaRPr lang="uk-UA" sz="1800" dirty="0">
              <a:solidFill>
                <a:schemeClr val="tx1">
                  <a:lumMod val="50000"/>
                </a:schemeClr>
              </a:solidFill>
            </a:endParaRPr>
          </a:p>
        </p:txBody>
      </p:sp>
      <p:pic>
        <p:nvPicPr>
          <p:cNvPr id="4" name="Рисунок 3" descr="Новогодний шар Кусудама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836712"/>
            <a:ext cx="4824536" cy="3672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00001 2">
      <a:dk1>
        <a:srgbClr val="4D4D4D"/>
      </a:dk1>
      <a:lt1>
        <a:srgbClr val="FFFFFF"/>
      </a:lt1>
      <a:dk2>
        <a:srgbClr val="000000"/>
      </a:dk2>
      <a:lt2>
        <a:srgbClr val="336699"/>
      </a:lt2>
      <a:accent1>
        <a:srgbClr val="CC0000"/>
      </a:accent1>
      <a:accent2>
        <a:srgbClr val="808080"/>
      </a:accent2>
      <a:accent3>
        <a:srgbClr val="FFFFFF"/>
      </a:accent3>
      <a:accent4>
        <a:srgbClr val="404040"/>
      </a:accent4>
      <a:accent5>
        <a:srgbClr val="E2AAAA"/>
      </a:accent5>
      <a:accent6>
        <a:srgbClr val="737373"/>
      </a:accent6>
      <a:hlink>
        <a:srgbClr val="663300"/>
      </a:hlink>
      <a:folHlink>
        <a:srgbClr val="EAEAEA"/>
      </a:folHlink>
    </a:clrScheme>
    <a:fontScheme name="0000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00001 1">
        <a:dk1>
          <a:srgbClr val="4D4D4D"/>
        </a:dk1>
        <a:lt1>
          <a:srgbClr val="FFFFFF"/>
        </a:lt1>
        <a:dk2>
          <a:srgbClr val="000000"/>
        </a:dk2>
        <a:lt2>
          <a:srgbClr val="0033CC"/>
        </a:lt2>
        <a:accent1>
          <a:srgbClr val="CC0000"/>
        </a:accent1>
        <a:accent2>
          <a:srgbClr val="FF7C80"/>
        </a:accent2>
        <a:accent3>
          <a:srgbClr val="FFFFFF"/>
        </a:accent3>
        <a:accent4>
          <a:srgbClr val="404040"/>
        </a:accent4>
        <a:accent5>
          <a:srgbClr val="E2AAAA"/>
        </a:accent5>
        <a:accent6>
          <a:srgbClr val="E77073"/>
        </a:accent6>
        <a:hlink>
          <a:srgbClr val="99CC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0001 2">
        <a:dk1>
          <a:srgbClr val="4D4D4D"/>
        </a:dk1>
        <a:lt1>
          <a:srgbClr val="FFFFFF"/>
        </a:lt1>
        <a:dk2>
          <a:srgbClr val="000000"/>
        </a:dk2>
        <a:lt2>
          <a:srgbClr val="336699"/>
        </a:lt2>
        <a:accent1>
          <a:srgbClr val="CC0000"/>
        </a:accent1>
        <a:accent2>
          <a:srgbClr val="808080"/>
        </a:accent2>
        <a:accent3>
          <a:srgbClr val="FFFFFF"/>
        </a:accent3>
        <a:accent4>
          <a:srgbClr val="404040"/>
        </a:accent4>
        <a:accent5>
          <a:srgbClr val="E2AAAA"/>
        </a:accent5>
        <a:accent6>
          <a:srgbClr val="737373"/>
        </a:accent6>
        <a:hlink>
          <a:srgbClr val="6633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0001 3">
        <a:dk1>
          <a:srgbClr val="4D4D4D"/>
        </a:dk1>
        <a:lt1>
          <a:srgbClr val="FFFFFF"/>
        </a:lt1>
        <a:dk2>
          <a:srgbClr val="000000"/>
        </a:dk2>
        <a:lt2>
          <a:srgbClr val="336699"/>
        </a:lt2>
        <a:accent1>
          <a:srgbClr val="FFCC00"/>
        </a:accent1>
        <a:accent2>
          <a:srgbClr val="CC3300"/>
        </a:accent2>
        <a:accent3>
          <a:srgbClr val="FFFFFF"/>
        </a:accent3>
        <a:accent4>
          <a:srgbClr val="404040"/>
        </a:accent4>
        <a:accent5>
          <a:srgbClr val="FFE2AA"/>
        </a:accent5>
        <a:accent6>
          <a:srgbClr val="B92D00"/>
        </a:accent6>
        <a:hlink>
          <a:srgbClr val="6633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24</TotalTime>
  <Words>372</Words>
  <Application>Microsoft Office PowerPoint</Application>
  <PresentationFormat>Экран (4:3)</PresentationFormat>
  <Paragraphs>53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Arial</vt:lpstr>
      <vt:lpstr>Tahoma</vt:lpstr>
      <vt:lpstr>Verdana</vt:lpstr>
      <vt:lpstr>굴림</vt:lpstr>
      <vt:lpstr>template</vt:lpstr>
      <vt:lpstr>Новогодний шар «Лилия»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Использованы материалы интернета.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Новогодний шар «Лилия»</dc:title>
  <dc:creator>Ефремовы</dc:creator>
  <cp:lastModifiedBy>Ефремовы</cp:lastModifiedBy>
  <cp:revision>3</cp:revision>
  <dcterms:created xsi:type="dcterms:W3CDTF">2013-12-01T03:48:29Z</dcterms:created>
  <dcterms:modified xsi:type="dcterms:W3CDTF">2013-12-01T04:13:06Z</dcterms:modified>
</cp:coreProperties>
</file>