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44" r:id="rId1"/>
  </p:sldMasterIdLst>
  <p:notesMasterIdLst>
    <p:notesMasterId r:id="rId19"/>
  </p:notesMasterIdLst>
  <p:sldIdLst>
    <p:sldId id="256" r:id="rId2"/>
    <p:sldId id="263" r:id="rId3"/>
    <p:sldId id="273" r:id="rId4"/>
    <p:sldId id="283" r:id="rId5"/>
    <p:sldId id="274" r:id="rId6"/>
    <p:sldId id="285" r:id="rId7"/>
    <p:sldId id="286" r:id="rId8"/>
    <p:sldId id="300" r:id="rId9"/>
    <p:sldId id="301" r:id="rId10"/>
    <p:sldId id="296" r:id="rId11"/>
    <p:sldId id="289" r:id="rId12"/>
    <p:sldId id="293" r:id="rId13"/>
    <p:sldId id="294" r:id="rId14"/>
    <p:sldId id="295" r:id="rId15"/>
    <p:sldId id="299" r:id="rId16"/>
    <p:sldId id="297" r:id="rId17"/>
    <p:sldId id="298"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491" autoAdjust="0"/>
    <p:restoredTop sz="95577" autoAdjust="0"/>
  </p:normalViewPr>
  <p:slideViewPr>
    <p:cSldViewPr>
      <p:cViewPr>
        <p:scale>
          <a:sx n="66" d="100"/>
          <a:sy n="66" d="100"/>
        </p:scale>
        <p:origin x="-1470" y="-19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22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Office_Excel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style val="4"/>
  <c:chart>
    <c:title/>
    <c:view3D>
      <c:rotX val="30"/>
      <c:perspective val="30"/>
    </c:view3D>
    <c:plotArea>
      <c:layout/>
      <c:pie3DChart>
        <c:varyColors val="1"/>
        <c:ser>
          <c:idx val="0"/>
          <c:order val="0"/>
          <c:tx>
            <c:strRef>
              <c:f>Лист1!$B$1</c:f>
              <c:strCache>
                <c:ptCount val="1"/>
                <c:pt idx="0">
                  <c:v>1.       Как вы утилизируете бытовой мусор? </c:v>
                </c:pt>
              </c:strCache>
            </c:strRef>
          </c:tx>
          <c:explosion val="3"/>
          <c:dLbls>
            <c:showVal val="1"/>
            <c:showLeaderLines val="1"/>
          </c:dLbls>
          <c:cat>
            <c:strRef>
              <c:f>Лист1!$A$2:$A$4</c:f>
              <c:strCache>
                <c:ptCount val="3"/>
                <c:pt idx="0">
                  <c:v>Сжигают</c:v>
                </c:pt>
                <c:pt idx="1">
                  <c:v>Вывозят на свалку      </c:v>
                </c:pt>
                <c:pt idx="2">
                  <c:v>Выбрасывают в ящик для мусора</c:v>
                </c:pt>
              </c:strCache>
            </c:strRef>
          </c:cat>
          <c:val>
            <c:numRef>
              <c:f>Лист1!$B$2:$B$4</c:f>
              <c:numCache>
                <c:formatCode>General</c:formatCode>
                <c:ptCount val="3"/>
                <c:pt idx="0">
                  <c:v>18</c:v>
                </c:pt>
                <c:pt idx="1">
                  <c:v>4</c:v>
                </c:pt>
                <c:pt idx="2">
                  <c:v>2</c:v>
                </c:pt>
              </c:numCache>
            </c:numRef>
          </c:val>
        </c:ser>
      </c:pie3DChart>
    </c:plotArea>
    <c:legend>
      <c:legendPos val="r"/>
    </c:legend>
    <c:plotVisOnly val="1"/>
    <c:dispBlanksAs val="zero"/>
  </c:chart>
  <c:txPr>
    <a:bodyPr/>
    <a:lstStyle/>
    <a:p>
      <a:pPr>
        <a:defRPr sz="1800"/>
      </a:pPr>
      <a:endParaRPr lang="ru-RU"/>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dirty="0"/>
              <a:t>2.       Знаете ли вы, что мусор можно перерабатывать вторично?</a:t>
            </a:r>
          </a:p>
        </c:rich>
      </c:tx>
    </c:title>
    <c:view3D>
      <c:rotX val="30"/>
      <c:perspective val="30"/>
    </c:view3D>
    <c:plotArea>
      <c:layout/>
      <c:pie3DChart>
        <c:varyColors val="1"/>
        <c:ser>
          <c:idx val="0"/>
          <c:order val="0"/>
          <c:tx>
            <c:strRef>
              <c:f>Лист1!$B$1</c:f>
              <c:strCache>
                <c:ptCount val="1"/>
                <c:pt idx="0">
                  <c:v>1.       Знаете ли вы, что мусор можно перерабатывать вторично?</c:v>
                </c:pt>
              </c:strCache>
            </c:strRef>
          </c:tx>
          <c:dPt>
            <c:idx val="1"/>
            <c:explosion val="8"/>
          </c:dPt>
          <c:dLbls>
            <c:txPr>
              <a:bodyPr/>
              <a:lstStyle/>
              <a:p>
                <a:pPr>
                  <a:defRPr sz="1400" b="1" i="0" baseline="0"/>
                </a:pPr>
                <a:endParaRPr lang="ru-RU"/>
              </a:p>
            </c:txPr>
            <c:showVal val="1"/>
            <c:showLeaderLines val="1"/>
          </c:dLbls>
          <c:cat>
            <c:strRef>
              <c:f>Лист1!$A$2:$A$3</c:f>
              <c:strCache>
                <c:ptCount val="2"/>
                <c:pt idx="0">
                  <c:v>Да </c:v>
                </c:pt>
                <c:pt idx="1">
                  <c:v>Нет</c:v>
                </c:pt>
              </c:strCache>
            </c:strRef>
          </c:cat>
          <c:val>
            <c:numRef>
              <c:f>Лист1!$B$2:$B$3</c:f>
              <c:numCache>
                <c:formatCode>General</c:formatCode>
                <c:ptCount val="2"/>
                <c:pt idx="0">
                  <c:v>18</c:v>
                </c:pt>
                <c:pt idx="1">
                  <c:v>6</c:v>
                </c:pt>
              </c:numCache>
            </c:numRef>
          </c:val>
        </c:ser>
      </c:pie3DChart>
    </c:plotArea>
    <c:legend>
      <c:legendPos val="r"/>
      <c:txPr>
        <a:bodyPr/>
        <a:lstStyle/>
        <a:p>
          <a:pPr>
            <a:defRPr sz="1400" b="1" i="0" baseline="0"/>
          </a:pPr>
          <a:endParaRPr lang="ru-RU"/>
        </a:p>
      </c:txPr>
    </c:legend>
    <c:plotVisOnly val="1"/>
    <c:dispBlanksAs val="zero"/>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3836C27-1237-4065-AD4B-54DBF469DC76}" type="datetimeFigureOut">
              <a:rPr lang="ru-RU" smtClean="0"/>
              <a:pPr/>
              <a:t>03.04.2014</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A11F27-ABC5-4B30-B43C-47A31FCBAF5C}" type="slidenum">
              <a:rPr lang="ru-RU" smtClean="0"/>
              <a:pPr/>
              <a:t>‹#›</a:t>
            </a:fld>
            <a:endParaRPr lang="ru-RU" dirty="0"/>
          </a:p>
        </p:txBody>
      </p:sp>
    </p:spTree>
    <p:extLst>
      <p:ext uri="{BB962C8B-B14F-4D97-AF65-F5344CB8AC3E}">
        <p14:creationId xmlns="" xmlns:p14="http://schemas.microsoft.com/office/powerpoint/2010/main" val="29565254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8EA11F27-ABC5-4B30-B43C-47A31FCBAF5C}" type="slidenum">
              <a:rPr lang="ru-RU" smtClean="0"/>
              <a:pPr/>
              <a:t>12</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0" name="Дата 9"/>
          <p:cNvSpPr>
            <a:spLocks noGrp="1"/>
          </p:cNvSpPr>
          <p:nvPr>
            <p:ph type="dt" sz="half" idx="10"/>
          </p:nvPr>
        </p:nvSpPr>
        <p:spPr>
          <a:xfrm>
            <a:off x="5562600" y="6509004"/>
            <a:ext cx="3002280" cy="274320"/>
          </a:xfrm>
        </p:spPr>
        <p:txBody>
          <a:bodyPr vert="horz" rtlCol="0"/>
          <a:lstStyle>
            <a:extLst/>
          </a:lstStyle>
          <a:p>
            <a:fld id="{B9837CA1-C63A-4C16-8640-F37FAED4FFE0}" type="datetimeFigureOut">
              <a:rPr lang="ru-RU" smtClean="0"/>
              <a:pPr/>
              <a:t>03.04.2014</a:t>
            </a:fld>
            <a:endParaRPr lang="ru-RU" dirty="0"/>
          </a:p>
        </p:txBody>
      </p:sp>
      <p:sp>
        <p:nvSpPr>
          <p:cNvPr id="11" name="Номер слайда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7A35409B-F9CC-4278-8222-4F835CA8F059}" type="slidenum">
              <a:rPr lang="ru-RU" smtClean="0"/>
              <a:pPr/>
              <a:t>‹#›</a:t>
            </a:fld>
            <a:endParaRPr lang="ru-RU" dirty="0"/>
          </a:p>
        </p:txBody>
      </p:sp>
      <p:sp>
        <p:nvSpPr>
          <p:cNvPr id="12" name="Нижний колонтитул 11"/>
          <p:cNvSpPr>
            <a:spLocks noGrp="1"/>
          </p:cNvSpPr>
          <p:nvPr>
            <p:ph type="ftr" sz="quarter" idx="12"/>
          </p:nvPr>
        </p:nvSpPr>
        <p:spPr>
          <a:xfrm>
            <a:off x="1600200" y="6509004"/>
            <a:ext cx="3907464" cy="274320"/>
          </a:xfrm>
        </p:spPr>
        <p:txBody>
          <a:bodyPr vert="horz" rtlCol="0"/>
          <a:lstStyle>
            <a:extLst/>
          </a:lstStyle>
          <a:p>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9837CA1-C63A-4C16-8640-F37FAED4FFE0}" type="datetimeFigureOut">
              <a:rPr lang="ru-RU" smtClean="0"/>
              <a:pPr/>
              <a:t>03.04.2014</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A35409B-F9CC-4278-8222-4F835CA8F059}"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lgn="l">
              <a:defRPr/>
            </a:lvl1pPr>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9837CA1-C63A-4C16-8640-F37FAED4FFE0}" type="datetimeFigureOut">
              <a:rPr lang="ru-RU" smtClean="0"/>
              <a:pPr/>
              <a:t>03.04.2014</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A35409B-F9CC-4278-8222-4F835CA8F059}"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9837CA1-C63A-4C16-8640-F37FAED4FFE0}" type="datetimeFigureOut">
              <a:rPr lang="ru-RU" smtClean="0"/>
              <a:pPr/>
              <a:t>03.04.2014</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A35409B-F9CC-4278-8222-4F835CA8F059}"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Заголовок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8" name="Дата 7"/>
          <p:cNvSpPr>
            <a:spLocks noGrp="1"/>
          </p:cNvSpPr>
          <p:nvPr>
            <p:ph type="dt" sz="half" idx="10"/>
          </p:nvPr>
        </p:nvSpPr>
        <p:spPr>
          <a:xfrm>
            <a:off x="5562600" y="6513670"/>
            <a:ext cx="3002280" cy="274320"/>
          </a:xfrm>
        </p:spPr>
        <p:txBody>
          <a:bodyPr vert="horz" rtlCol="0"/>
          <a:lstStyle>
            <a:extLst/>
          </a:lstStyle>
          <a:p>
            <a:fld id="{B9837CA1-C63A-4C16-8640-F37FAED4FFE0}" type="datetimeFigureOut">
              <a:rPr lang="ru-RU" smtClean="0"/>
              <a:pPr/>
              <a:t>03.04.2014</a:t>
            </a:fld>
            <a:endParaRPr lang="ru-RU" dirty="0"/>
          </a:p>
        </p:txBody>
      </p:sp>
      <p:sp>
        <p:nvSpPr>
          <p:cNvPr id="9" name="Номер слайда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7A35409B-F9CC-4278-8222-4F835CA8F059}" type="slidenum">
              <a:rPr lang="ru-RU" smtClean="0"/>
              <a:pPr/>
              <a:t>‹#›</a:t>
            </a:fld>
            <a:endParaRPr lang="ru-RU" dirty="0"/>
          </a:p>
        </p:txBody>
      </p:sp>
      <p:sp>
        <p:nvSpPr>
          <p:cNvPr id="10" name="Нижний колонтитул 9"/>
          <p:cNvSpPr>
            <a:spLocks noGrp="1"/>
          </p:cNvSpPr>
          <p:nvPr>
            <p:ph type="ftr" sz="quarter" idx="12"/>
          </p:nvPr>
        </p:nvSpPr>
        <p:spPr>
          <a:xfrm>
            <a:off x="1600200" y="6513670"/>
            <a:ext cx="3907464" cy="274320"/>
          </a:xfrm>
        </p:spPr>
        <p:txBody>
          <a:bodyPr vert="horz" rtlCol="0"/>
          <a:lstStyle>
            <a:extLst/>
          </a:lstStyle>
          <a:p>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9837CA1-C63A-4C16-8640-F37FAED4FFE0}" type="datetimeFigureOut">
              <a:rPr lang="ru-RU" smtClean="0"/>
              <a:pPr/>
              <a:t>03.04.2014</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a:xfrm>
            <a:off x="8641080" y="6514568"/>
            <a:ext cx="464288" cy="274320"/>
          </a:xfrm>
        </p:spPr>
        <p:txBody>
          <a:bodyPr/>
          <a:lstStyle>
            <a:extLst/>
          </a:lstStyle>
          <a:p>
            <a:fld id="{7A35409B-F9CC-4278-8222-4F835CA8F059}" type="slidenum">
              <a:rPr lang="ru-RU" smtClean="0"/>
              <a:pPr/>
              <a:t>‹#›</a:t>
            </a:fld>
            <a:endParaRPr lang="ru-RU" dirty="0"/>
          </a:p>
        </p:txBody>
      </p:sp>
      <p:sp>
        <p:nvSpPr>
          <p:cNvPr id="10" name="Прямоугольник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Прямоугольник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dirty="0"/>
          </a:p>
        </p:txBody>
      </p:sp>
      <p:sp>
        <p:nvSpPr>
          <p:cNvPr id="11" name="Прямоугольник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dirty="0"/>
          </a:p>
        </p:txBody>
      </p:sp>
      <p:sp>
        <p:nvSpPr>
          <p:cNvPr id="2" name="Заголовок 1"/>
          <p:cNvSpPr>
            <a:spLocks noGrp="1"/>
          </p:cNvSpPr>
          <p:nvPr>
            <p:ph type="title"/>
          </p:nvPr>
        </p:nvSpPr>
        <p:spPr>
          <a:xfrm>
            <a:off x="457200" y="251948"/>
            <a:ext cx="8229600"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9837CA1-C63A-4C16-8640-F37FAED4FFE0}" type="datetimeFigureOut">
              <a:rPr lang="ru-RU" smtClean="0"/>
              <a:pPr/>
              <a:t>03.04.2014</a:t>
            </a:fld>
            <a:endParaRPr lang="ru-RU" dirty="0"/>
          </a:p>
        </p:txBody>
      </p:sp>
      <p:sp>
        <p:nvSpPr>
          <p:cNvPr id="8" name="Нижний колонтитул 7"/>
          <p:cNvSpPr>
            <a:spLocks noGrp="1"/>
          </p:cNvSpPr>
          <p:nvPr>
            <p:ph type="ftr" sz="quarter" idx="11"/>
          </p:nvPr>
        </p:nvSpPr>
        <p:spPr/>
        <p:txBody>
          <a:bodyPr/>
          <a:lstStyle>
            <a:extLst/>
          </a:lstStyle>
          <a:p>
            <a:endParaRPr lang="ru-RU" dirty="0"/>
          </a:p>
        </p:txBody>
      </p:sp>
      <p:sp>
        <p:nvSpPr>
          <p:cNvPr id="9" name="Номер слайда 8"/>
          <p:cNvSpPr>
            <a:spLocks noGrp="1"/>
          </p:cNvSpPr>
          <p:nvPr>
            <p:ph type="sldNum" sz="quarter" idx="12"/>
          </p:nvPr>
        </p:nvSpPr>
        <p:spPr>
          <a:xfrm>
            <a:off x="8641080" y="6514568"/>
            <a:ext cx="464288" cy="274320"/>
          </a:xfrm>
        </p:spPr>
        <p:txBody>
          <a:bodyPr/>
          <a:lstStyle>
            <a:extLst/>
          </a:lstStyle>
          <a:p>
            <a:fld id="{7A35409B-F9CC-4278-8222-4F835CA8F059}"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B9837CA1-C63A-4C16-8640-F37FAED4FFE0}" type="datetimeFigureOut">
              <a:rPr lang="ru-RU" smtClean="0"/>
              <a:pPr/>
              <a:t>03.04.2014</a:t>
            </a:fld>
            <a:endParaRPr lang="ru-RU" dirty="0"/>
          </a:p>
        </p:txBody>
      </p:sp>
      <p:sp>
        <p:nvSpPr>
          <p:cNvPr id="4" name="Нижний колонтитул 3"/>
          <p:cNvSpPr>
            <a:spLocks noGrp="1"/>
          </p:cNvSpPr>
          <p:nvPr>
            <p:ph type="ftr" sz="quarter" idx="11"/>
          </p:nvPr>
        </p:nvSpPr>
        <p:spPr/>
        <p:txBody>
          <a:bodyPr/>
          <a:lstStyle>
            <a:extLst/>
          </a:lstStyle>
          <a:p>
            <a:endParaRPr lang="ru-RU" dirty="0"/>
          </a:p>
        </p:txBody>
      </p:sp>
      <p:sp>
        <p:nvSpPr>
          <p:cNvPr id="5" name="Номер слайда 4"/>
          <p:cNvSpPr>
            <a:spLocks noGrp="1"/>
          </p:cNvSpPr>
          <p:nvPr>
            <p:ph type="sldNum" sz="quarter" idx="12"/>
          </p:nvPr>
        </p:nvSpPr>
        <p:spPr/>
        <p:txBody>
          <a:bodyPr/>
          <a:lstStyle>
            <a:extLst/>
          </a:lstStyle>
          <a:p>
            <a:fld id="{7A35409B-F9CC-4278-8222-4F835CA8F059}" type="slidenum">
              <a:rPr lang="ru-RU" smtClean="0"/>
              <a:pPr/>
              <a:t>‹#›</a:t>
            </a:fld>
            <a:endParaRPr lang="ru-RU" dirty="0"/>
          </a:p>
        </p:txBody>
      </p:sp>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B9837CA1-C63A-4C16-8640-F37FAED4FFE0}" type="datetimeFigureOut">
              <a:rPr lang="ru-RU" smtClean="0"/>
              <a:pPr/>
              <a:t>03.04.2014</a:t>
            </a:fld>
            <a:endParaRPr lang="ru-RU" dirty="0"/>
          </a:p>
        </p:txBody>
      </p:sp>
      <p:sp>
        <p:nvSpPr>
          <p:cNvPr id="3" name="Нижний колонтитул 2"/>
          <p:cNvSpPr>
            <a:spLocks noGrp="1"/>
          </p:cNvSpPr>
          <p:nvPr>
            <p:ph type="ftr" sz="quarter" idx="11"/>
          </p:nvPr>
        </p:nvSpPr>
        <p:spPr/>
        <p:txBody>
          <a:bodyPr/>
          <a:lstStyle>
            <a:extLst/>
          </a:lstStyle>
          <a:p>
            <a:endParaRPr lang="ru-RU" dirty="0"/>
          </a:p>
        </p:txBody>
      </p:sp>
      <p:sp>
        <p:nvSpPr>
          <p:cNvPr id="4" name="Номер слайда 3"/>
          <p:cNvSpPr>
            <a:spLocks noGrp="1"/>
          </p:cNvSpPr>
          <p:nvPr>
            <p:ph type="sldNum" sz="quarter" idx="12"/>
          </p:nvPr>
        </p:nvSpPr>
        <p:spPr/>
        <p:txBody>
          <a:bodyPr/>
          <a:lstStyle>
            <a:extLst/>
          </a:lstStyle>
          <a:p>
            <a:fld id="{7A35409B-F9CC-4278-8222-4F835CA8F059}"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2"/>
      </p:bgRef>
    </p:bg>
    <p:spTree>
      <p:nvGrpSpPr>
        <p:cNvPr id="1" name=""/>
        <p:cNvGrpSpPr/>
        <p:nvPr/>
      </p:nvGrpSpPr>
      <p:grpSpPr>
        <a:xfrm>
          <a:off x="0" y="0"/>
          <a:ext cx="0" cy="0"/>
          <a:chOff x="0" y="0"/>
          <a:chExt cx="0" cy="0"/>
        </a:xfrm>
      </p:grpSpPr>
      <p:sp>
        <p:nvSpPr>
          <p:cNvPr id="8" name="Прямоугольник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Заголовок 1"/>
          <p:cNvSpPr>
            <a:spLocks noGrp="1"/>
          </p:cNvSpPr>
          <p:nvPr>
            <p:ph type="title"/>
          </p:nvPr>
        </p:nvSpPr>
        <p:spPr>
          <a:xfrm>
            <a:off x="4963136" y="304800"/>
            <a:ext cx="3931920" cy="762000"/>
          </a:xfrm>
        </p:spPr>
        <p:txBody>
          <a:bodyPr anchor="b"/>
          <a:lstStyle>
            <a:lvl1pPr marL="0" algn="r">
              <a:buNone/>
              <a:defRPr sz="2000" b="1"/>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9" name="Дата 8"/>
          <p:cNvSpPr>
            <a:spLocks noGrp="1"/>
          </p:cNvSpPr>
          <p:nvPr>
            <p:ph type="dt" sz="half" idx="10"/>
          </p:nvPr>
        </p:nvSpPr>
        <p:spPr>
          <a:xfrm>
            <a:off x="5562600" y="6513670"/>
            <a:ext cx="3002280" cy="274320"/>
          </a:xfrm>
        </p:spPr>
        <p:txBody>
          <a:bodyPr vert="horz" rtlCol="0"/>
          <a:lstStyle>
            <a:extLst/>
          </a:lstStyle>
          <a:p>
            <a:fld id="{B9837CA1-C63A-4C16-8640-F37FAED4FFE0}" type="datetimeFigureOut">
              <a:rPr lang="ru-RU" smtClean="0"/>
              <a:pPr/>
              <a:t>03.04.2014</a:t>
            </a:fld>
            <a:endParaRPr lang="ru-RU" dirty="0"/>
          </a:p>
        </p:txBody>
      </p:sp>
      <p:sp>
        <p:nvSpPr>
          <p:cNvPr id="10" name="Номер слайда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7A35409B-F9CC-4278-8222-4F835CA8F059}" type="slidenum">
              <a:rPr lang="ru-RU" smtClean="0"/>
              <a:pPr/>
              <a:t>‹#›</a:t>
            </a:fld>
            <a:endParaRPr lang="ru-RU" dirty="0"/>
          </a:p>
        </p:txBody>
      </p:sp>
      <p:sp>
        <p:nvSpPr>
          <p:cNvPr id="11" name="Нижний колонтитул 10"/>
          <p:cNvSpPr>
            <a:spLocks noGrp="1"/>
          </p:cNvSpPr>
          <p:nvPr>
            <p:ph type="ftr" sz="quarter" idx="12"/>
          </p:nvPr>
        </p:nvSpPr>
        <p:spPr>
          <a:xfrm>
            <a:off x="1600200" y="6513670"/>
            <a:ext cx="3907464" cy="274320"/>
          </a:xfrm>
        </p:spPr>
        <p:txBody>
          <a:bodyPr vert="horz" rtlCol="0"/>
          <a:lstStyle>
            <a:extLst/>
          </a:lstStyle>
          <a:p>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443" y="4724400"/>
            <a:ext cx="5486400" cy="664536"/>
          </a:xfrm>
        </p:spPr>
        <p:txBody>
          <a:bodyPr anchor="b"/>
          <a:lstStyle>
            <a:lvl1pPr marL="0" algn="r">
              <a:buNone/>
              <a:defRPr sz="2000" b="1"/>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13"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ru-RU" dirty="0"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8" name="Дата 7"/>
          <p:cNvSpPr>
            <a:spLocks noGrp="1"/>
          </p:cNvSpPr>
          <p:nvPr>
            <p:ph type="dt" sz="half" idx="10"/>
          </p:nvPr>
        </p:nvSpPr>
        <p:spPr>
          <a:xfrm>
            <a:off x="5562600" y="6509004"/>
            <a:ext cx="3002280" cy="274320"/>
          </a:xfrm>
        </p:spPr>
        <p:txBody>
          <a:bodyPr vert="horz" rtlCol="0"/>
          <a:lstStyle>
            <a:extLst/>
          </a:lstStyle>
          <a:p>
            <a:fld id="{B9837CA1-C63A-4C16-8640-F37FAED4FFE0}" type="datetimeFigureOut">
              <a:rPr lang="ru-RU" smtClean="0"/>
              <a:pPr/>
              <a:t>03.04.2014</a:t>
            </a:fld>
            <a:endParaRPr lang="ru-RU" dirty="0"/>
          </a:p>
        </p:txBody>
      </p:sp>
      <p:sp>
        <p:nvSpPr>
          <p:cNvPr id="9" name="Номер слайда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7A35409B-F9CC-4278-8222-4F835CA8F059}" type="slidenum">
              <a:rPr lang="ru-RU" smtClean="0"/>
              <a:pPr/>
              <a:t>‹#›</a:t>
            </a:fld>
            <a:endParaRPr lang="ru-RU" dirty="0"/>
          </a:p>
        </p:txBody>
      </p:sp>
      <p:sp>
        <p:nvSpPr>
          <p:cNvPr id="10" name="Нижний колонтитул 9"/>
          <p:cNvSpPr>
            <a:spLocks noGrp="1"/>
          </p:cNvSpPr>
          <p:nvPr>
            <p:ph type="ftr" sz="quarter" idx="12"/>
          </p:nvPr>
        </p:nvSpPr>
        <p:spPr>
          <a:xfrm>
            <a:off x="1600200" y="6509004"/>
            <a:ext cx="3907464" cy="274320"/>
          </a:xfrm>
        </p:spPr>
        <p:txBody>
          <a:bodyPr vert="horz" rtlCol="0"/>
          <a:lstStyle>
            <a:extLst/>
          </a:lstStyle>
          <a:p>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Нижний колонтитул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ru-RU" dirty="0"/>
          </a:p>
        </p:txBody>
      </p:sp>
      <p:sp>
        <p:nvSpPr>
          <p:cNvPr id="14" name="Дата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B9837CA1-C63A-4C16-8640-F37FAED4FFE0}" type="datetimeFigureOut">
              <a:rPr lang="ru-RU" smtClean="0"/>
              <a:pPr/>
              <a:t>03.04.2014</a:t>
            </a:fld>
            <a:endParaRPr lang="ru-RU" dirty="0"/>
          </a:p>
        </p:txBody>
      </p:sp>
      <p:sp>
        <p:nvSpPr>
          <p:cNvPr id="23" name="Номер слайда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7A35409B-F9CC-4278-8222-4F835CA8F059}" type="slidenum">
              <a:rPr lang="ru-RU" smtClean="0"/>
              <a:pPr/>
              <a:t>‹#›</a:t>
            </a:fld>
            <a:endParaRPr lang="ru-RU" dirty="0"/>
          </a:p>
        </p:txBody>
      </p:sp>
      <p:sp>
        <p:nvSpPr>
          <p:cNvPr id="22" name="Заголовок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500042"/>
            <a:ext cx="7772400" cy="642942"/>
          </a:xfrm>
        </p:spPr>
        <p:txBody>
          <a:bodyPr>
            <a:normAutofit fontScale="90000"/>
          </a:bodyPr>
          <a:lstStyle/>
          <a:p>
            <a:pPr algn="ctr"/>
            <a:r>
              <a:rPr lang="ru-RU" sz="1800" dirty="0" smtClean="0"/>
              <a:t>Муниципальное общеобразовательное учреждение </a:t>
            </a:r>
            <a:br>
              <a:rPr lang="ru-RU" sz="1800" dirty="0" smtClean="0"/>
            </a:br>
            <a:r>
              <a:rPr lang="ru-RU" sz="1800" dirty="0" smtClean="0"/>
              <a:t>«Средняя общеобразовательная школа с. Николаевка </a:t>
            </a:r>
            <a:r>
              <a:rPr lang="ru-RU" sz="1800" dirty="0" err="1" smtClean="0"/>
              <a:t>Ивантеевского</a:t>
            </a:r>
            <a:r>
              <a:rPr lang="ru-RU" sz="1800" dirty="0" smtClean="0"/>
              <a:t>  района Саратовской области»</a:t>
            </a:r>
            <a:endParaRPr lang="ru-RU" sz="1800" dirty="0"/>
          </a:p>
        </p:txBody>
      </p:sp>
      <p:sp>
        <p:nvSpPr>
          <p:cNvPr id="3" name="Подзаголовок 2"/>
          <p:cNvSpPr>
            <a:spLocks noGrp="1"/>
          </p:cNvSpPr>
          <p:nvPr>
            <p:ph type="subTitle" idx="1"/>
          </p:nvPr>
        </p:nvSpPr>
        <p:spPr>
          <a:xfrm>
            <a:off x="4572000" y="4143380"/>
            <a:ext cx="4200532" cy="2428892"/>
          </a:xfrm>
        </p:spPr>
        <p:txBody>
          <a:bodyPr>
            <a:normAutofit fontScale="85000" lnSpcReduction="20000"/>
          </a:bodyPr>
          <a:lstStyle/>
          <a:p>
            <a:r>
              <a:rPr lang="ru-RU" dirty="0" smtClean="0">
                <a:solidFill>
                  <a:srgbClr val="FFFF00"/>
                </a:solidFill>
              </a:rPr>
              <a:t>Работу </a:t>
            </a:r>
            <a:r>
              <a:rPr lang="ru-RU" dirty="0" smtClean="0">
                <a:solidFill>
                  <a:srgbClr val="FFFF00"/>
                </a:solidFill>
              </a:rPr>
              <a:t>выполнил </a:t>
            </a:r>
            <a:endParaRPr lang="ru-RU" dirty="0" smtClean="0">
              <a:solidFill>
                <a:srgbClr val="FFFF00"/>
              </a:solidFill>
            </a:endParaRPr>
          </a:p>
          <a:p>
            <a:r>
              <a:rPr lang="ru-RU" dirty="0" smtClean="0">
                <a:solidFill>
                  <a:srgbClr val="FFFF00"/>
                </a:solidFill>
              </a:rPr>
              <a:t>Ученик 9 класса </a:t>
            </a:r>
            <a:endParaRPr lang="ru-RU" dirty="0" smtClean="0">
              <a:solidFill>
                <a:srgbClr val="FFFF00"/>
              </a:solidFill>
            </a:endParaRPr>
          </a:p>
          <a:p>
            <a:r>
              <a:rPr lang="ru-RU" dirty="0" err="1" smtClean="0">
                <a:solidFill>
                  <a:srgbClr val="FFFF00"/>
                </a:solidFill>
              </a:rPr>
              <a:t>Штаньков</a:t>
            </a:r>
            <a:r>
              <a:rPr lang="ru-RU" dirty="0" smtClean="0">
                <a:solidFill>
                  <a:srgbClr val="FFFF00"/>
                </a:solidFill>
              </a:rPr>
              <a:t> Сергей</a:t>
            </a:r>
            <a:endParaRPr lang="ru-RU" dirty="0" smtClean="0">
              <a:solidFill>
                <a:srgbClr val="FFFF00"/>
              </a:solidFill>
            </a:endParaRPr>
          </a:p>
          <a:p>
            <a:r>
              <a:rPr lang="ru-RU" dirty="0" smtClean="0">
                <a:solidFill>
                  <a:srgbClr val="FFFF00"/>
                </a:solidFill>
              </a:rPr>
              <a:t>Руководитель:</a:t>
            </a:r>
          </a:p>
          <a:p>
            <a:r>
              <a:rPr lang="ru-RU" dirty="0" smtClean="0">
                <a:solidFill>
                  <a:srgbClr val="FFFF00"/>
                </a:solidFill>
              </a:rPr>
              <a:t>учитель математики  </a:t>
            </a:r>
          </a:p>
          <a:p>
            <a:r>
              <a:rPr lang="ru-RU" dirty="0" smtClean="0">
                <a:solidFill>
                  <a:srgbClr val="FFFF00"/>
                </a:solidFill>
              </a:rPr>
              <a:t>Григорьева Елена Васильевна</a:t>
            </a:r>
            <a:endParaRPr lang="ru-RU" dirty="0">
              <a:solidFill>
                <a:srgbClr val="FFFF00"/>
              </a:solidFill>
            </a:endParaRPr>
          </a:p>
        </p:txBody>
      </p:sp>
      <p:sp>
        <p:nvSpPr>
          <p:cNvPr id="4" name="Прямоугольник 3"/>
          <p:cNvSpPr/>
          <p:nvPr/>
        </p:nvSpPr>
        <p:spPr>
          <a:xfrm>
            <a:off x="1071538" y="1357298"/>
            <a:ext cx="7286676" cy="1938992"/>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6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Математика </a:t>
            </a:r>
          </a:p>
          <a:p>
            <a:pPr algn="ctr"/>
            <a:r>
              <a:rPr lang="ru-RU" sz="6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на службе экологии</a:t>
            </a:r>
            <a:endParaRPr lang="ru-RU" sz="6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25470"/>
          </a:xfrm>
        </p:spPr>
        <p:txBody>
          <a:bodyPr>
            <a:normAutofit fontScale="90000"/>
          </a:bodyPr>
          <a:lstStyle/>
          <a:p>
            <a:pPr algn="ctr"/>
            <a:r>
              <a:rPr lang="ru-RU" dirty="0" smtClean="0"/>
              <a:t>Бытовые отходы</a:t>
            </a:r>
            <a:endParaRPr lang="ru-RU" dirty="0"/>
          </a:p>
        </p:txBody>
      </p:sp>
      <p:sp>
        <p:nvSpPr>
          <p:cNvPr id="3" name="Содержимое 2"/>
          <p:cNvSpPr>
            <a:spLocks noGrp="1"/>
          </p:cNvSpPr>
          <p:nvPr>
            <p:ph idx="1"/>
          </p:nvPr>
        </p:nvSpPr>
        <p:spPr>
          <a:xfrm>
            <a:off x="500034" y="1500174"/>
            <a:ext cx="8229600" cy="4714908"/>
          </a:xfrm>
        </p:spPr>
        <p:txBody>
          <a:bodyPr>
            <a:noAutofit/>
          </a:bodyPr>
          <a:lstStyle/>
          <a:p>
            <a:pPr>
              <a:buNone/>
            </a:pPr>
            <a:r>
              <a:rPr lang="ru-RU" sz="2200" dirty="0" smtClean="0"/>
              <a:t>    1. </a:t>
            </a:r>
            <a:r>
              <a:rPr lang="ru-RU" sz="3600" dirty="0" smtClean="0"/>
              <a:t>Рассчитать, какую площадь земли можно покрыть пакетами из-под чипсов, если в день учащиеся нашей школы выбрасывают  340 г., мусора, а в школе обучается 62 человека.  Размеры упаковки от чипсов 26см</a:t>
            </a:r>
            <a:r>
              <a:rPr lang="ru-RU" sz="3600" dirty="0" smtClean="0">
                <a:sym typeface="Symbol"/>
              </a:rPr>
              <a:t></a:t>
            </a:r>
            <a:r>
              <a:rPr lang="ru-RU" sz="3600" dirty="0" smtClean="0"/>
              <a:t>40см, вес упаковки – 106 г.</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25470"/>
          </a:xfrm>
        </p:spPr>
        <p:txBody>
          <a:bodyPr>
            <a:normAutofit fontScale="90000"/>
          </a:bodyPr>
          <a:lstStyle/>
          <a:p>
            <a:pPr algn="ctr"/>
            <a:r>
              <a:rPr lang="ru-RU" dirty="0">
                <a:solidFill>
                  <a:srgbClr val="EAEBDE">
                    <a:tint val="100000"/>
                    <a:shade val="90000"/>
                    <a:satMod val="250000"/>
                    <a:alpha val="100000"/>
                  </a:srgbClr>
                </a:solidFill>
              </a:rPr>
              <a:t>Бытовые отходы</a:t>
            </a:r>
            <a:endParaRPr lang="ru-RU" dirty="0"/>
          </a:p>
        </p:txBody>
      </p:sp>
      <p:sp>
        <p:nvSpPr>
          <p:cNvPr id="3" name="Содержимое 2"/>
          <p:cNvSpPr>
            <a:spLocks noGrp="1"/>
          </p:cNvSpPr>
          <p:nvPr>
            <p:ph idx="1"/>
          </p:nvPr>
        </p:nvSpPr>
        <p:spPr>
          <a:xfrm>
            <a:off x="571472" y="1428736"/>
            <a:ext cx="8229600" cy="5214974"/>
          </a:xfrm>
        </p:spPr>
        <p:txBody>
          <a:bodyPr>
            <a:noAutofit/>
          </a:bodyPr>
          <a:lstStyle/>
          <a:p>
            <a:pPr>
              <a:buNone/>
            </a:pPr>
            <a:r>
              <a:rPr lang="ru-RU" sz="2800" dirty="0" smtClean="0">
                <a:sym typeface="Symbol"/>
              </a:rPr>
              <a:t>      340 </a:t>
            </a:r>
            <a:r>
              <a:rPr lang="ru-RU" sz="2800" dirty="0" smtClean="0"/>
              <a:t>62ученика=5,4 г мусора  на одного ученика за один день.</a:t>
            </a:r>
          </a:p>
          <a:p>
            <a:pPr>
              <a:buNone/>
            </a:pPr>
            <a:r>
              <a:rPr lang="ru-RU" sz="2800" dirty="0" smtClean="0"/>
              <a:t>      Площадь одной  упаковки из под чипсов S</a:t>
            </a:r>
            <a:r>
              <a:rPr lang="ru-RU" sz="2800" baseline="-25000" dirty="0" smtClean="0"/>
              <a:t>1</a:t>
            </a:r>
            <a:r>
              <a:rPr lang="ru-RU" sz="2800" dirty="0" smtClean="0"/>
              <a:t>=26см</a:t>
            </a:r>
            <a:r>
              <a:rPr lang="ru-RU" sz="2800" dirty="0" smtClean="0">
                <a:sym typeface="Symbol"/>
              </a:rPr>
              <a:t></a:t>
            </a:r>
            <a:r>
              <a:rPr lang="ru-RU" sz="2800" dirty="0" smtClean="0"/>
              <a:t>40см=1040см</a:t>
            </a:r>
            <a:r>
              <a:rPr lang="ru-RU" sz="2800" baseline="30000" dirty="0" smtClean="0"/>
              <a:t>2</a:t>
            </a:r>
            <a:endParaRPr lang="ru-RU" sz="2800" dirty="0" smtClean="0"/>
          </a:p>
          <a:p>
            <a:pPr>
              <a:buNone/>
            </a:pPr>
            <a:r>
              <a:rPr lang="ru-RU" sz="2800" dirty="0" smtClean="0"/>
              <a:t>      Площадь четырёх   упаковок 4S</a:t>
            </a:r>
            <a:r>
              <a:rPr lang="ru-RU" sz="2800" baseline="-25000" dirty="0" smtClean="0"/>
              <a:t>1</a:t>
            </a:r>
            <a:r>
              <a:rPr lang="ru-RU" sz="2800" dirty="0" smtClean="0"/>
              <a:t>=1040см</a:t>
            </a:r>
            <a:r>
              <a:rPr lang="ru-RU" sz="2800" baseline="30000" dirty="0" smtClean="0"/>
              <a:t>2</a:t>
            </a:r>
            <a:r>
              <a:rPr lang="ru-RU" sz="2800" dirty="0" smtClean="0">
                <a:sym typeface="Symbol"/>
              </a:rPr>
              <a:t></a:t>
            </a:r>
            <a:r>
              <a:rPr lang="ru-RU" sz="2800" dirty="0" smtClean="0"/>
              <a:t>4=4160см</a:t>
            </a:r>
            <a:r>
              <a:rPr lang="ru-RU" sz="2800" baseline="30000" dirty="0" smtClean="0"/>
              <a:t>2</a:t>
            </a:r>
            <a:endParaRPr lang="ru-RU" sz="2800" dirty="0" smtClean="0"/>
          </a:p>
          <a:p>
            <a:pPr>
              <a:buNone/>
            </a:pPr>
            <a:r>
              <a:rPr lang="ru-RU" sz="2800" dirty="0" smtClean="0"/>
              <a:t>      Масса 4 упаковок - 20г,  106г </a:t>
            </a:r>
            <a:r>
              <a:rPr lang="ru-RU" sz="2800" dirty="0" smtClean="0">
                <a:sym typeface="Symbol"/>
              </a:rPr>
              <a:t> </a:t>
            </a:r>
            <a:r>
              <a:rPr lang="ru-RU" sz="2800" dirty="0" smtClean="0"/>
              <a:t>20г = 5.3</a:t>
            </a:r>
          </a:p>
          <a:p>
            <a:pPr>
              <a:buNone/>
            </a:pPr>
            <a:r>
              <a:rPr lang="ru-RU" sz="2800" dirty="0" smtClean="0"/>
              <a:t>      Площадь упаковок за 4 дня: 4160см</a:t>
            </a:r>
            <a:r>
              <a:rPr lang="ru-RU" sz="2800" baseline="30000" dirty="0" smtClean="0"/>
              <a:t>2</a:t>
            </a:r>
            <a:r>
              <a:rPr lang="ru-RU" sz="2800" dirty="0" smtClean="0">
                <a:sym typeface="Symbol"/>
              </a:rPr>
              <a:t></a:t>
            </a:r>
            <a:r>
              <a:rPr lang="ru-RU" sz="2800" dirty="0" smtClean="0"/>
              <a:t>5.3=22048см</a:t>
            </a:r>
            <a:r>
              <a:rPr lang="ru-RU" sz="2800" baseline="30000" dirty="0" smtClean="0"/>
              <a:t>2</a:t>
            </a:r>
            <a:r>
              <a:rPr lang="ru-RU" sz="2800" dirty="0" smtClean="0">
                <a:sym typeface="Symbol"/>
              </a:rPr>
              <a:t></a:t>
            </a:r>
            <a:r>
              <a:rPr lang="ru-RU" sz="2800" dirty="0" smtClean="0"/>
              <a:t>2,2м</a:t>
            </a:r>
            <a:r>
              <a:rPr lang="ru-RU" sz="2800" baseline="30000" dirty="0" smtClean="0"/>
              <a:t>2</a:t>
            </a:r>
            <a:endParaRPr lang="ru-RU" sz="2800" dirty="0" smtClean="0"/>
          </a:p>
          <a:p>
            <a:pPr>
              <a:buNone/>
            </a:pPr>
            <a:r>
              <a:rPr lang="ru-RU" sz="2800" dirty="0" smtClean="0"/>
              <a:t>      Площадь упаковок за 175учебных дней 175:4</a:t>
            </a:r>
            <a:r>
              <a:rPr lang="ru-RU" sz="2800" dirty="0" smtClean="0">
                <a:sym typeface="Symbol"/>
              </a:rPr>
              <a:t></a:t>
            </a:r>
            <a:r>
              <a:rPr lang="ru-RU" sz="2800" dirty="0" smtClean="0"/>
              <a:t>2,2м</a:t>
            </a:r>
            <a:r>
              <a:rPr lang="ru-RU" sz="2800" baseline="30000" dirty="0" smtClean="0"/>
              <a:t>2</a:t>
            </a:r>
            <a:r>
              <a:rPr lang="ru-RU" sz="2800" dirty="0" smtClean="0"/>
              <a:t>=96,250см</a:t>
            </a:r>
            <a:r>
              <a:rPr lang="ru-RU" sz="2800" baseline="30000" dirty="0" smtClean="0"/>
              <a:t>2</a:t>
            </a:r>
            <a:r>
              <a:rPr lang="ru-RU" sz="2800" dirty="0" smtClean="0">
                <a:sym typeface="Symbol"/>
              </a:rPr>
              <a:t></a:t>
            </a:r>
            <a:r>
              <a:rPr lang="ru-RU" sz="2800" dirty="0" smtClean="0"/>
              <a:t>96м</a:t>
            </a:r>
            <a:r>
              <a:rPr lang="ru-RU" sz="2800" baseline="30000" dirty="0" smtClean="0"/>
              <a:t>2</a:t>
            </a:r>
            <a:endParaRPr lang="ru-RU" sz="2800" dirty="0" smtClean="0"/>
          </a:p>
          <a:p>
            <a:pPr>
              <a:buNone/>
            </a:pPr>
            <a:endParaRPr lang="ru-RU" sz="22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500042"/>
            <a:ext cx="8229600" cy="682180"/>
          </a:xfrm>
        </p:spPr>
        <p:txBody>
          <a:bodyPr>
            <a:normAutofit fontScale="90000"/>
          </a:bodyPr>
          <a:lstStyle/>
          <a:p>
            <a:pPr algn="ctr"/>
            <a:r>
              <a:rPr lang="ru-RU" dirty="0" smtClean="0"/>
              <a:t>Социологический опрос</a:t>
            </a:r>
            <a:endParaRPr lang="ru-RU" dirty="0"/>
          </a:p>
        </p:txBody>
      </p:sp>
      <p:sp>
        <p:nvSpPr>
          <p:cNvPr id="3" name="Содержимое 2"/>
          <p:cNvSpPr>
            <a:spLocks noGrp="1"/>
          </p:cNvSpPr>
          <p:nvPr>
            <p:ph idx="1"/>
          </p:nvPr>
        </p:nvSpPr>
        <p:spPr>
          <a:xfrm>
            <a:off x="457200" y="1857364"/>
            <a:ext cx="8229600" cy="4268799"/>
          </a:xfrm>
        </p:spPr>
        <p:txBody>
          <a:bodyPr>
            <a:normAutofit/>
          </a:bodyPr>
          <a:lstStyle/>
          <a:p>
            <a:pPr algn="ctr">
              <a:buNone/>
            </a:pPr>
            <a:r>
              <a:rPr lang="ru-RU" sz="3600" dirty="0" smtClean="0"/>
              <a:t>    </a:t>
            </a:r>
            <a:endParaRPr lang="ru-RU" sz="3600" dirty="0"/>
          </a:p>
        </p:txBody>
      </p:sp>
      <p:graphicFrame>
        <p:nvGraphicFramePr>
          <p:cNvPr id="4" name="Диаграмма 3"/>
          <p:cNvGraphicFramePr/>
          <p:nvPr/>
        </p:nvGraphicFramePr>
        <p:xfrm>
          <a:off x="0" y="1571612"/>
          <a:ext cx="5286380" cy="50006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Диаграмма 4"/>
          <p:cNvGraphicFramePr/>
          <p:nvPr/>
        </p:nvGraphicFramePr>
        <p:xfrm>
          <a:off x="5214942" y="1643050"/>
          <a:ext cx="3714776" cy="4714908"/>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14290"/>
            <a:ext cx="8229600" cy="896494"/>
          </a:xfrm>
        </p:spPr>
        <p:txBody>
          <a:bodyPr/>
          <a:lstStyle/>
          <a:p>
            <a:pPr algn="ctr"/>
            <a:r>
              <a:rPr lang="ru-RU" dirty="0" smtClean="0"/>
              <a:t>Социологический опрос</a:t>
            </a:r>
            <a:endParaRPr lang="ru-RU" dirty="0"/>
          </a:p>
        </p:txBody>
      </p:sp>
      <p:sp>
        <p:nvSpPr>
          <p:cNvPr id="3" name="Содержимое 2"/>
          <p:cNvSpPr>
            <a:spLocks noGrp="1"/>
          </p:cNvSpPr>
          <p:nvPr>
            <p:ph idx="1"/>
          </p:nvPr>
        </p:nvSpPr>
        <p:spPr>
          <a:xfrm>
            <a:off x="457200" y="1857364"/>
            <a:ext cx="8229600" cy="4268799"/>
          </a:xfrm>
        </p:spPr>
        <p:txBody>
          <a:bodyPr>
            <a:normAutofit/>
          </a:bodyPr>
          <a:lstStyle/>
          <a:p>
            <a:pPr>
              <a:buNone/>
            </a:pPr>
            <a:r>
              <a:rPr lang="ru-RU" sz="3600" b="1" dirty="0" smtClean="0"/>
              <a:t>3. Что необходимо сделать, чтобы наше село было чистым?</a:t>
            </a:r>
            <a:endParaRPr lang="ru-RU" sz="3600" dirty="0" smtClean="0"/>
          </a:p>
          <a:p>
            <a:pPr>
              <a:buNone/>
            </a:pPr>
            <a:r>
              <a:rPr lang="ru-RU" sz="3600" dirty="0" smtClean="0"/>
              <a:t>    Ответы: </a:t>
            </a:r>
          </a:p>
          <a:p>
            <a:r>
              <a:rPr lang="ru-RU" sz="3600" dirty="0" smtClean="0"/>
              <a:t>не сорить – 11 человек</a:t>
            </a:r>
          </a:p>
          <a:p>
            <a:r>
              <a:rPr lang="ru-RU" sz="3600" dirty="0" smtClean="0"/>
              <a:t>убирать мусор – 8 человек</a:t>
            </a:r>
          </a:p>
          <a:p>
            <a:r>
              <a:rPr lang="ru-RU" sz="3600" dirty="0" smtClean="0"/>
              <a:t>поставить урны – 2 человека</a:t>
            </a:r>
          </a:p>
          <a:p>
            <a:r>
              <a:rPr lang="ru-RU" sz="3600" dirty="0" smtClean="0"/>
              <a:t>штрафовать – 3 человека</a:t>
            </a:r>
          </a:p>
          <a:p>
            <a:pPr algn="ctr">
              <a:buNone/>
            </a:pPr>
            <a:endParaRPr lang="ru-RU" sz="36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Лес</a:t>
            </a:r>
            <a:endParaRPr lang="ru-RU" dirty="0"/>
          </a:p>
        </p:txBody>
      </p:sp>
      <p:sp>
        <p:nvSpPr>
          <p:cNvPr id="3" name="Содержимое 2"/>
          <p:cNvSpPr>
            <a:spLocks noGrp="1"/>
          </p:cNvSpPr>
          <p:nvPr>
            <p:ph idx="1"/>
          </p:nvPr>
        </p:nvSpPr>
        <p:spPr>
          <a:xfrm>
            <a:off x="457200" y="1857364"/>
            <a:ext cx="8229600" cy="4268799"/>
          </a:xfrm>
        </p:spPr>
        <p:txBody>
          <a:bodyPr>
            <a:normAutofit/>
          </a:bodyPr>
          <a:lstStyle/>
          <a:p>
            <a:pPr>
              <a:buNone/>
            </a:pPr>
            <a:r>
              <a:rPr lang="ru-RU" sz="3600" dirty="0" smtClean="0"/>
              <a:t>    1. Рассчитать, сколько леса потребуется на изготовления всего тиража алгебры и начала анализа 11 класс. </a:t>
            </a:r>
          </a:p>
          <a:p>
            <a:pPr algn="ctr">
              <a:buNone/>
            </a:pPr>
            <a:endParaRPr lang="ru-RU" sz="36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Лес</a:t>
            </a:r>
            <a:endParaRPr lang="ru-RU" dirty="0"/>
          </a:p>
        </p:txBody>
      </p:sp>
      <p:sp>
        <p:nvSpPr>
          <p:cNvPr id="3" name="Содержимое 2"/>
          <p:cNvSpPr>
            <a:spLocks noGrp="1"/>
          </p:cNvSpPr>
          <p:nvPr>
            <p:ph idx="1"/>
          </p:nvPr>
        </p:nvSpPr>
        <p:spPr>
          <a:xfrm>
            <a:off x="457200" y="1857364"/>
            <a:ext cx="8229600" cy="4268799"/>
          </a:xfrm>
        </p:spPr>
        <p:txBody>
          <a:bodyPr>
            <a:normAutofit fontScale="85000" lnSpcReduction="20000"/>
          </a:bodyPr>
          <a:lstStyle/>
          <a:p>
            <a:pPr>
              <a:buNone/>
            </a:pPr>
            <a:r>
              <a:rPr lang="ru-RU" sz="3600" dirty="0" smtClean="0"/>
              <a:t>    Размеры одной страницы учебника 14,5см на 21,5см, т.е. площадь равна 312 см</a:t>
            </a:r>
            <a:r>
              <a:rPr lang="ru-RU" sz="3600" baseline="30000" dirty="0" smtClean="0"/>
              <a:t>2</a:t>
            </a:r>
            <a:endParaRPr lang="ru-RU" sz="3600" dirty="0" smtClean="0"/>
          </a:p>
          <a:p>
            <a:pPr>
              <a:buNone/>
            </a:pPr>
            <a:r>
              <a:rPr lang="ru-RU" sz="3600" dirty="0" smtClean="0"/>
              <a:t>    В учебнике 580 страниц или 290 листов, значит площадь всех страниц учебника 312</a:t>
            </a:r>
            <a:r>
              <a:rPr lang="ru-RU" sz="3600" dirty="0" smtClean="0">
                <a:sym typeface="Symbol"/>
              </a:rPr>
              <a:t>29090480</a:t>
            </a:r>
            <a:r>
              <a:rPr lang="ru-RU" sz="3600" dirty="0" smtClean="0"/>
              <a:t>см2</a:t>
            </a:r>
            <a:r>
              <a:rPr lang="ru-RU" sz="3600" dirty="0" smtClean="0">
                <a:sym typeface="Symbol"/>
              </a:rPr>
              <a:t>9, 048</a:t>
            </a:r>
            <a:r>
              <a:rPr lang="ru-RU" sz="3600" dirty="0" smtClean="0"/>
              <a:t>м</a:t>
            </a:r>
            <a:r>
              <a:rPr lang="ru-RU" sz="3600" baseline="30000" dirty="0" smtClean="0"/>
              <a:t>2</a:t>
            </a:r>
            <a:r>
              <a:rPr lang="ru-RU" sz="3600" dirty="0" smtClean="0"/>
              <a:t>.</a:t>
            </a:r>
          </a:p>
          <a:p>
            <a:pPr>
              <a:buNone/>
            </a:pPr>
            <a:r>
              <a:rPr lang="ru-RU" sz="3600" dirty="0" smtClean="0"/>
              <a:t>    На 1000 м</a:t>
            </a:r>
            <a:r>
              <a:rPr lang="ru-RU" sz="3600" baseline="30000" dirty="0" smtClean="0"/>
              <a:t>2</a:t>
            </a:r>
            <a:r>
              <a:rPr lang="ru-RU" sz="3600" dirty="0" smtClean="0"/>
              <a:t> нужно вырубить ¼ га=2500 кв.м. деревьев. Значит на производство одного учебника требуется 22,62м</a:t>
            </a:r>
            <a:r>
              <a:rPr lang="ru-RU" sz="3600" baseline="30000" dirty="0" smtClean="0"/>
              <a:t>2</a:t>
            </a:r>
            <a:endParaRPr lang="ru-RU" sz="3600" dirty="0" smtClean="0"/>
          </a:p>
          <a:p>
            <a:r>
              <a:rPr lang="ru-RU" sz="3600" dirty="0" smtClean="0"/>
              <a:t>На весь тираж в 30 000 экземпляров требуется леса примерно 68 га. </a:t>
            </a:r>
          </a:p>
          <a:p>
            <a:pPr algn="ctr">
              <a:buNone/>
            </a:pPr>
            <a:endParaRPr lang="ru-RU" sz="36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857364"/>
            <a:ext cx="8229600" cy="4268799"/>
          </a:xfrm>
        </p:spPr>
        <p:txBody>
          <a:bodyPr>
            <a:normAutofit/>
          </a:bodyPr>
          <a:lstStyle/>
          <a:p>
            <a:pPr algn="ctr">
              <a:buNone/>
            </a:pPr>
            <a:r>
              <a:rPr lang="ru-RU" sz="3600" dirty="0" smtClean="0"/>
              <a:t>    «Мы должны научиться отказываться от маленьких удобств во имя избежания возможных экологических катастроф»</a:t>
            </a:r>
            <a:endParaRPr lang="ru-RU" sz="36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Заключение</a:t>
            </a:r>
            <a:endParaRPr lang="ru-RU" dirty="0"/>
          </a:p>
        </p:txBody>
      </p:sp>
      <p:sp>
        <p:nvSpPr>
          <p:cNvPr id="3" name="Содержимое 2"/>
          <p:cNvSpPr>
            <a:spLocks noGrp="1"/>
          </p:cNvSpPr>
          <p:nvPr>
            <p:ph idx="1"/>
          </p:nvPr>
        </p:nvSpPr>
        <p:spPr>
          <a:xfrm>
            <a:off x="457200" y="1857364"/>
            <a:ext cx="8229600" cy="4268799"/>
          </a:xfrm>
        </p:spPr>
        <p:txBody>
          <a:bodyPr>
            <a:normAutofit/>
          </a:bodyPr>
          <a:lstStyle/>
          <a:p>
            <a:pPr algn="ctr">
              <a:buNone/>
            </a:pPr>
            <a:r>
              <a:rPr lang="ru-RU" sz="3600" dirty="0" smtClean="0"/>
              <a:t> Может ли математика помочь в решении экологических проблем? Да может. На основе математических вычислений, люди делают выводы о том какую пользу или вред мы наносим природе.</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4638"/>
            <a:ext cx="8229600" cy="725470"/>
          </a:xfrm>
        </p:spPr>
        <p:txBody>
          <a:bodyPr>
            <a:normAutofit fontScale="90000"/>
          </a:bodyPr>
          <a:lstStyle/>
          <a:p>
            <a:pPr algn="ctr"/>
            <a:r>
              <a:rPr lang="ru-RU" b="1" i="1" dirty="0" smtClean="0">
                <a:solidFill>
                  <a:srgbClr val="FF0000"/>
                </a:solidFill>
              </a:rPr>
              <a:t>Транспорт </a:t>
            </a:r>
            <a:endParaRPr lang="ru-RU" b="1" i="1" dirty="0">
              <a:solidFill>
                <a:srgbClr val="FF0000"/>
              </a:solidFill>
            </a:endParaRPr>
          </a:p>
        </p:txBody>
      </p:sp>
      <p:sp>
        <p:nvSpPr>
          <p:cNvPr id="6" name="Содержимое 5"/>
          <p:cNvSpPr>
            <a:spLocks noGrp="1"/>
          </p:cNvSpPr>
          <p:nvPr>
            <p:ph idx="1"/>
          </p:nvPr>
        </p:nvSpPr>
        <p:spPr>
          <a:xfrm>
            <a:off x="571472" y="1500174"/>
            <a:ext cx="8229600" cy="3071834"/>
          </a:xfrm>
        </p:spPr>
        <p:txBody>
          <a:bodyPr>
            <a:noAutofit/>
          </a:bodyPr>
          <a:lstStyle/>
          <a:p>
            <a:pPr>
              <a:buNone/>
            </a:pPr>
            <a:r>
              <a:rPr lang="ru-RU" sz="2400" dirty="0" smtClean="0"/>
              <a:t>    Сегодня в мире 600 млн. автомобилей. Ежегодно выпускается 30 млн. новых автомобилей. Каждый из них выбрасывает на 1000л топлива 200кг окиси углерода,  20 кг окисла азота,  25 кг углеводородов,  1кг сажи. При использовании этилированного </a:t>
            </a:r>
          </a:p>
          <a:p>
            <a:pPr>
              <a:buNone/>
            </a:pPr>
            <a:r>
              <a:rPr lang="ru-RU" sz="2400" dirty="0" smtClean="0"/>
              <a:t>    (с добавлением свинца ) бензина этот высокотоксичный элемент попадает в выхлопы. </a:t>
            </a:r>
            <a:r>
              <a:rPr lang="ru-RU" sz="2800" dirty="0" smtClean="0"/>
              <a:t/>
            </a:r>
            <a:br>
              <a:rPr lang="ru-RU" sz="2800" dirty="0" smtClean="0"/>
            </a:br>
            <a:endParaRPr lang="ru-RU" sz="2800" dirty="0"/>
          </a:p>
        </p:txBody>
      </p:sp>
      <p:pic>
        <p:nvPicPr>
          <p:cNvPr id="3" name="Рисунок 2" descr="IMG_0720.JPG"/>
          <p:cNvPicPr>
            <a:picLocks noChangeAspect="1"/>
          </p:cNvPicPr>
          <p:nvPr/>
        </p:nvPicPr>
        <p:blipFill>
          <a:blip r:embed="rId2" cstate="print"/>
          <a:stretch>
            <a:fillRect/>
          </a:stretch>
        </p:blipFill>
        <p:spPr>
          <a:xfrm>
            <a:off x="642909" y="4357694"/>
            <a:ext cx="3793127" cy="2305626"/>
          </a:xfrm>
          <a:prstGeom prst="rect">
            <a:avLst/>
          </a:prstGeom>
        </p:spPr>
      </p:pic>
      <p:pic>
        <p:nvPicPr>
          <p:cNvPr id="4" name="Рисунок 3" descr="IMG_0708.JPG"/>
          <p:cNvPicPr>
            <a:picLocks noChangeAspect="1"/>
          </p:cNvPicPr>
          <p:nvPr/>
        </p:nvPicPr>
        <p:blipFill>
          <a:blip r:embed="rId3" cstate="print"/>
          <a:srcRect l="34782" b="38647"/>
          <a:stretch>
            <a:fillRect/>
          </a:stretch>
        </p:blipFill>
        <p:spPr>
          <a:xfrm>
            <a:off x="5005855" y="4357694"/>
            <a:ext cx="3568415" cy="2286016"/>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000240"/>
            <a:ext cx="8229600" cy="4125923"/>
          </a:xfrm>
        </p:spPr>
        <p:txBody>
          <a:bodyPr/>
          <a:lstStyle/>
          <a:p>
            <a:pPr marL="514350" indent="-514350">
              <a:buAutoNum type="arabicPeriod"/>
            </a:pPr>
            <a:r>
              <a:rPr lang="ru-RU" dirty="0" smtClean="0"/>
              <a:t>Рассчитать количество топлива, сжигаемое двигателями автомашин </a:t>
            </a:r>
            <a:r>
              <a:rPr lang="en-US" dirty="0" smtClean="0"/>
              <a:t>R =S x K</a:t>
            </a:r>
            <a:r>
              <a:rPr lang="ru-RU" dirty="0" smtClean="0"/>
              <a:t> –расход топлива на 1 км пути в литрах, для бензиновых двигателей он примерно составляет 0.4 л, для дизельных – 0.1л.</a:t>
            </a:r>
          </a:p>
          <a:p>
            <a:pPr marL="514350" indent="-514350">
              <a:buNone/>
            </a:pPr>
            <a:endParaRPr lang="ru-RU"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ru-RU" dirty="0" smtClean="0"/>
              <a:t>Количество сжигаемого топлива</a:t>
            </a:r>
            <a:endParaRPr lang="ru-RU" dirty="0"/>
          </a:p>
        </p:txBody>
      </p:sp>
      <p:graphicFrame>
        <p:nvGraphicFramePr>
          <p:cNvPr id="4" name="Содержимое 3"/>
          <p:cNvGraphicFramePr>
            <a:graphicFrameLocks noGrp="1"/>
          </p:cNvGraphicFramePr>
          <p:nvPr>
            <p:ph idx="4294967295"/>
          </p:nvPr>
        </p:nvGraphicFramePr>
        <p:xfrm>
          <a:off x="285720" y="1643050"/>
          <a:ext cx="8572561" cy="4621840"/>
        </p:xfrm>
        <a:graphic>
          <a:graphicData uri="http://schemas.openxmlformats.org/drawingml/2006/table">
            <a:tbl>
              <a:tblPr firstRow="1" bandRow="1">
                <a:tableStyleId>{5C22544A-7EE6-4342-B048-85BDC9FD1C3A}</a:tableStyleId>
              </a:tblPr>
              <a:tblGrid>
                <a:gridCol w="2425902"/>
                <a:gridCol w="1116227"/>
                <a:gridCol w="1934793"/>
                <a:gridCol w="3095639"/>
              </a:tblGrid>
              <a:tr h="497506">
                <a:tc rowSpan="2">
                  <a:txBody>
                    <a:bodyPr/>
                    <a:lstStyle/>
                    <a:p>
                      <a:r>
                        <a:rPr lang="ru-RU" sz="2000" dirty="0" smtClean="0"/>
                        <a:t>Тип автомобиля </a:t>
                      </a:r>
                      <a:endParaRPr lang="ru-RU" sz="2000" dirty="0"/>
                    </a:p>
                  </a:txBody>
                  <a:tcPr/>
                </a:tc>
                <a:tc rowSpan="2">
                  <a:txBody>
                    <a:bodyPr/>
                    <a:lstStyle/>
                    <a:p>
                      <a:r>
                        <a:rPr lang="en-US" dirty="0" smtClean="0"/>
                        <a:t>       N</a:t>
                      </a:r>
                      <a:endParaRPr lang="ru-RU" dirty="0"/>
                    </a:p>
                  </a:txBody>
                  <a:tcPr/>
                </a:tc>
                <a:tc gridSpan="2">
                  <a:txBody>
                    <a:bodyPr/>
                    <a:lstStyle/>
                    <a:p>
                      <a:r>
                        <a:rPr lang="ru-RU" dirty="0" smtClean="0"/>
                        <a:t>            Количество</a:t>
                      </a:r>
                      <a:r>
                        <a:rPr lang="ru-RU" baseline="0" dirty="0" smtClean="0"/>
                        <a:t> топлива разного вида</a:t>
                      </a:r>
                      <a:endParaRPr lang="ru-RU" dirty="0"/>
                    </a:p>
                  </a:txBody>
                  <a:tcPr/>
                </a:tc>
                <a:tc hMerge="1">
                  <a:txBody>
                    <a:bodyPr/>
                    <a:lstStyle/>
                    <a:p>
                      <a:endParaRPr lang="ru-RU" dirty="0"/>
                    </a:p>
                  </a:txBody>
                  <a:tcPr/>
                </a:tc>
              </a:tr>
              <a:tr h="497506">
                <a:tc vMerge="1">
                  <a:txBody>
                    <a:bodyPr/>
                    <a:lstStyle/>
                    <a:p>
                      <a:endParaRPr lang="ru-RU" dirty="0"/>
                    </a:p>
                  </a:txBody>
                  <a:tcPr/>
                </a:tc>
                <a:tc vMerge="1">
                  <a:txBody>
                    <a:bodyPr/>
                    <a:lstStyle/>
                    <a:p>
                      <a:endParaRPr lang="ru-RU" dirty="0"/>
                    </a:p>
                  </a:txBody>
                  <a:tcPr/>
                </a:tc>
                <a:tc>
                  <a:txBody>
                    <a:bodyPr/>
                    <a:lstStyle/>
                    <a:p>
                      <a:r>
                        <a:rPr lang="ru-RU" dirty="0" smtClean="0"/>
                        <a:t>         бензин</a:t>
                      </a:r>
                      <a:endParaRPr lang="ru-RU" dirty="0"/>
                    </a:p>
                  </a:txBody>
                  <a:tcPr/>
                </a:tc>
                <a:tc>
                  <a:txBody>
                    <a:bodyPr/>
                    <a:lstStyle/>
                    <a:p>
                      <a:r>
                        <a:rPr lang="ru-RU" dirty="0" smtClean="0"/>
                        <a:t>          дизельное</a:t>
                      </a:r>
                      <a:r>
                        <a:rPr lang="ru-RU" baseline="0" dirty="0" smtClean="0"/>
                        <a:t> топливо</a:t>
                      </a:r>
                      <a:endParaRPr lang="ru-RU" dirty="0"/>
                    </a:p>
                  </a:txBody>
                  <a:tcPr/>
                </a:tc>
              </a:tr>
              <a:tr h="858708">
                <a:tc>
                  <a:txBody>
                    <a:bodyPr/>
                    <a:lstStyle/>
                    <a:p>
                      <a:r>
                        <a:rPr lang="ru-RU" dirty="0" smtClean="0"/>
                        <a:t>1. Легковые автомобили</a:t>
                      </a:r>
                      <a:endParaRPr lang="ru-RU" dirty="0"/>
                    </a:p>
                  </a:txBody>
                  <a:tcPr/>
                </a:tc>
                <a:tc>
                  <a:txBody>
                    <a:bodyPr/>
                    <a:lstStyle/>
                    <a:p>
                      <a:r>
                        <a:rPr lang="ru-RU" dirty="0" smtClean="0"/>
                        <a:t>     156</a:t>
                      </a:r>
                      <a:endParaRPr lang="ru-RU" dirty="0"/>
                    </a:p>
                  </a:txBody>
                  <a:tcPr/>
                </a:tc>
                <a:tc>
                  <a:txBody>
                    <a:bodyPr/>
                    <a:lstStyle/>
                    <a:p>
                      <a:r>
                        <a:rPr lang="ru-RU" dirty="0" smtClean="0"/>
                        <a:t>           1,7  л</a:t>
                      </a:r>
                      <a:endParaRPr lang="ru-RU" dirty="0"/>
                    </a:p>
                  </a:txBody>
                  <a:tcPr/>
                </a:tc>
                <a:tc>
                  <a:txBody>
                    <a:bodyPr/>
                    <a:lstStyle/>
                    <a:p>
                      <a:r>
                        <a:rPr lang="ru-RU" dirty="0" smtClean="0">
                          <a:solidFill>
                            <a:schemeClr val="bg1"/>
                          </a:solidFill>
                          <a:latin typeface="Old English Text MT"/>
                        </a:rPr>
                        <a:t>                  </a:t>
                      </a:r>
                      <a:r>
                        <a:rPr lang="en-US" dirty="0" smtClean="0">
                          <a:solidFill>
                            <a:schemeClr val="bg1"/>
                          </a:solidFill>
                          <a:latin typeface="Old English Text MT"/>
                        </a:rPr>
                        <a:t>—</a:t>
                      </a:r>
                      <a:endParaRPr lang="ru-RU" dirty="0">
                        <a:solidFill>
                          <a:schemeClr val="bg1"/>
                        </a:solidFill>
                      </a:endParaRPr>
                    </a:p>
                  </a:txBody>
                  <a:tcPr/>
                </a:tc>
              </a:tr>
              <a:tr h="858708">
                <a:tc>
                  <a:txBody>
                    <a:bodyPr/>
                    <a:lstStyle/>
                    <a:p>
                      <a:r>
                        <a:rPr lang="ru-RU" dirty="0" smtClean="0"/>
                        <a:t>2. Грузовые автомобили</a:t>
                      </a:r>
                      <a:endParaRPr lang="ru-RU" dirty="0"/>
                    </a:p>
                  </a:txBody>
                  <a:tcPr/>
                </a:tc>
                <a:tc>
                  <a:txBody>
                    <a:bodyPr/>
                    <a:lstStyle/>
                    <a:p>
                      <a:r>
                        <a:rPr lang="ru-RU" dirty="0" smtClean="0"/>
                        <a:t>      64</a:t>
                      </a:r>
                      <a:endParaRPr lang="ru-RU" dirty="0"/>
                    </a:p>
                  </a:txBody>
                  <a:tcPr/>
                </a:tc>
                <a:tc>
                  <a:txBody>
                    <a:bodyPr/>
                    <a:lstStyle/>
                    <a:p>
                      <a:r>
                        <a:rPr lang="ru-RU" dirty="0" smtClean="0"/>
                        <a:t>           </a:t>
                      </a:r>
                      <a:r>
                        <a:rPr lang="ru-RU" baseline="0" dirty="0" smtClean="0"/>
                        <a:t> 1,8 л</a:t>
                      </a:r>
                      <a:endParaRPr lang="ru-RU" dirty="0"/>
                    </a:p>
                  </a:txBody>
                  <a:tcPr/>
                </a:tc>
                <a:tc>
                  <a:txBody>
                    <a:bodyPr/>
                    <a:lstStyle/>
                    <a:p>
                      <a:r>
                        <a:rPr lang="ru-RU" dirty="0" smtClean="0"/>
                        <a:t>                    ―</a:t>
                      </a:r>
                      <a:endParaRPr lang="ru-RU" dirty="0"/>
                    </a:p>
                  </a:txBody>
                  <a:tcPr/>
                </a:tc>
              </a:tr>
              <a:tr h="497506">
                <a:tc>
                  <a:txBody>
                    <a:bodyPr/>
                    <a:lstStyle/>
                    <a:p>
                      <a:r>
                        <a:rPr lang="ru-RU" dirty="0" smtClean="0"/>
                        <a:t>3. Автобусы</a:t>
                      </a:r>
                      <a:endParaRPr lang="ru-RU" dirty="0"/>
                    </a:p>
                  </a:txBody>
                  <a:tcPr/>
                </a:tc>
                <a:tc>
                  <a:txBody>
                    <a:bodyPr/>
                    <a:lstStyle/>
                    <a:p>
                      <a:r>
                        <a:rPr lang="ru-RU" dirty="0" smtClean="0"/>
                        <a:t>      16</a:t>
                      </a:r>
                      <a:endParaRPr lang="ru-RU" dirty="0"/>
                    </a:p>
                  </a:txBody>
                  <a:tcPr/>
                </a:tc>
                <a:tc>
                  <a:txBody>
                    <a:bodyPr/>
                    <a:lstStyle/>
                    <a:p>
                      <a:r>
                        <a:rPr lang="ru-RU" dirty="0" smtClean="0"/>
                        <a:t>            ―</a:t>
                      </a:r>
                      <a:endParaRPr lang="ru-RU" dirty="0"/>
                    </a:p>
                  </a:txBody>
                  <a:tcPr/>
                </a:tc>
                <a:tc>
                  <a:txBody>
                    <a:bodyPr/>
                    <a:lstStyle/>
                    <a:p>
                      <a:r>
                        <a:rPr lang="ru-RU" dirty="0" smtClean="0"/>
                        <a:t>               </a:t>
                      </a:r>
                      <a:r>
                        <a:rPr lang="ru-RU" baseline="0" dirty="0" smtClean="0"/>
                        <a:t> 0,7 л</a:t>
                      </a:r>
                      <a:endParaRPr lang="ru-RU" dirty="0"/>
                    </a:p>
                  </a:txBody>
                  <a:tcPr/>
                </a:tc>
              </a:tr>
              <a:tr h="864592">
                <a:tc>
                  <a:txBody>
                    <a:bodyPr/>
                    <a:lstStyle/>
                    <a:p>
                      <a:r>
                        <a:rPr lang="ru-RU" dirty="0" smtClean="0"/>
                        <a:t>4.</a:t>
                      </a:r>
                      <a:r>
                        <a:rPr lang="ru-RU" baseline="0" dirty="0" smtClean="0"/>
                        <a:t> Дизельные грузовые автомобили</a:t>
                      </a:r>
                      <a:endParaRPr lang="ru-RU" dirty="0"/>
                    </a:p>
                  </a:txBody>
                  <a:tcPr/>
                </a:tc>
                <a:tc>
                  <a:txBody>
                    <a:bodyPr/>
                    <a:lstStyle/>
                    <a:p>
                      <a:r>
                        <a:rPr lang="ru-RU" dirty="0" smtClean="0"/>
                        <a:t>      48</a:t>
                      </a:r>
                      <a:endParaRPr lang="ru-RU" dirty="0"/>
                    </a:p>
                  </a:txBody>
                  <a:tcPr/>
                </a:tc>
                <a:tc>
                  <a:txBody>
                    <a:bodyPr/>
                    <a:lstStyle/>
                    <a:p>
                      <a:r>
                        <a:rPr lang="ru-RU" dirty="0" smtClean="0"/>
                        <a:t>            —</a:t>
                      </a:r>
                      <a:endParaRPr lang="ru-RU" dirty="0"/>
                    </a:p>
                  </a:txBody>
                  <a:tcPr/>
                </a:tc>
                <a:tc>
                  <a:txBody>
                    <a:bodyPr/>
                    <a:lstStyle/>
                    <a:p>
                      <a:r>
                        <a:rPr lang="ru-RU" dirty="0" smtClean="0"/>
                        <a:t>                1,5 л</a:t>
                      </a:r>
                      <a:endParaRPr lang="ru-RU" dirty="0"/>
                    </a:p>
                  </a:txBody>
                  <a:tcPr/>
                </a:tc>
              </a:tr>
              <a:tr h="497506">
                <a:tc>
                  <a:txBody>
                    <a:bodyPr/>
                    <a:lstStyle/>
                    <a:p>
                      <a:r>
                        <a:rPr lang="ru-RU" dirty="0" smtClean="0"/>
                        <a:t>Всего л </a:t>
                      </a:r>
                      <a:endParaRPr lang="ru-RU" dirty="0"/>
                    </a:p>
                  </a:txBody>
                  <a:tcPr/>
                </a:tc>
                <a:tc gridSpan="3">
                  <a:txBody>
                    <a:bodyPr/>
                    <a:lstStyle/>
                    <a:p>
                      <a:r>
                        <a:rPr lang="ru-RU" b="1" i="1" u="none" dirty="0" smtClean="0">
                          <a:solidFill>
                            <a:schemeClr val="bg1"/>
                          </a:solidFill>
                        </a:rPr>
                        <a:t>                                          7,5 л</a:t>
                      </a:r>
                      <a:endParaRPr lang="ru-RU" b="1" i="1" u="none" dirty="0">
                        <a:solidFill>
                          <a:schemeClr val="bg1"/>
                        </a:solidFill>
                      </a:endParaRPr>
                    </a:p>
                  </a:txBody>
                  <a:tcPr/>
                </a:tc>
                <a:tc hMerge="1">
                  <a:txBody>
                    <a:bodyPr/>
                    <a:lstStyle/>
                    <a:p>
                      <a:endParaRPr lang="ru-RU" dirty="0"/>
                    </a:p>
                  </a:txBody>
                  <a:tcPr/>
                </a:tc>
                <a:tc hMerge="1">
                  <a:txBody>
                    <a:bodyPr/>
                    <a:lstStyle/>
                    <a:p>
                      <a:endParaRPr lang="ru-RU"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Horizontal)">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одзаголовок 5"/>
          <p:cNvSpPr>
            <a:spLocks noGrp="1"/>
          </p:cNvSpPr>
          <p:nvPr>
            <p:ph type="subTitle" idx="1"/>
          </p:nvPr>
        </p:nvSpPr>
        <p:spPr>
          <a:xfrm>
            <a:off x="214282" y="285728"/>
            <a:ext cx="8643998" cy="6572272"/>
          </a:xfrm>
        </p:spPr>
        <p:txBody>
          <a:bodyPr>
            <a:normAutofit lnSpcReduction="10000"/>
          </a:bodyPr>
          <a:lstStyle/>
          <a:p>
            <a:pPr algn="l"/>
            <a:r>
              <a:rPr lang="ru-RU" sz="2800" dirty="0" smtClean="0">
                <a:solidFill>
                  <a:schemeClr val="tx1">
                    <a:lumMod val="85000"/>
                    <a:lumOff val="15000"/>
                  </a:schemeClr>
                </a:solidFill>
              </a:rPr>
              <a:t>2. </a:t>
            </a:r>
            <a:r>
              <a:rPr lang="ru-RU" sz="3600" dirty="0" smtClean="0">
                <a:solidFill>
                  <a:schemeClr val="tx1">
                    <a:lumMod val="85000"/>
                    <a:lumOff val="15000"/>
                  </a:schemeClr>
                </a:solidFill>
              </a:rPr>
              <a:t>Рассчитать количество выделившихся вредных веществ на выбранном участке дороги по бензину. Для этого воспользуемся такими данными: при сгорании топлива, необходимого для пробега 1 км, выделяется 0.6 л угарного газа, 0.1 л углеводородов, 0.04 л диоксида азота. При сгорании дизельного топлива вредных выбросов выделяется в 4 (!) раза меньше.</a:t>
            </a:r>
            <a:endParaRPr lang="ru-RU" sz="2800" dirty="0" smtClean="0">
              <a:solidFill>
                <a:schemeClr val="tx1">
                  <a:lumMod val="85000"/>
                  <a:lumOff val="15000"/>
                </a:schemeClr>
              </a:solidFill>
            </a:endParaRPr>
          </a:p>
          <a:p>
            <a:pPr algn="l"/>
            <a:r>
              <a:rPr lang="ru-RU" sz="2800" dirty="0" smtClean="0">
                <a:solidFill>
                  <a:schemeClr val="tx1">
                    <a:lumMod val="85000"/>
                    <a:lumOff val="15000"/>
                  </a:schemeClr>
                </a:solidFill>
              </a:rPr>
              <a:t> </a:t>
            </a:r>
          </a:p>
          <a:p>
            <a:pPr algn="l"/>
            <a:r>
              <a:rPr lang="ru-RU" sz="2800" dirty="0" smtClean="0">
                <a:solidFill>
                  <a:schemeClr val="tx1">
                    <a:lumMod val="85000"/>
                    <a:lumOff val="15000"/>
                  </a:schemeClr>
                </a:solidFill>
              </a:rPr>
              <a:t> </a:t>
            </a:r>
            <a:endParaRPr lang="ru-RU" dirty="0">
              <a:solidFill>
                <a:schemeClr val="tx1">
                  <a:lumMod val="85000"/>
                  <a:lumOff val="15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14290"/>
            <a:ext cx="8229600" cy="1285884"/>
          </a:xfrm>
        </p:spPr>
        <p:txBody>
          <a:bodyPr>
            <a:noAutofit/>
          </a:bodyPr>
          <a:lstStyle/>
          <a:p>
            <a:pPr algn="ctr"/>
            <a:r>
              <a:rPr lang="ru-RU" sz="3000" dirty="0" smtClean="0"/>
              <a:t>Расчетная оценка количества выбросов вредных веществ в воздух от автотранспорта</a:t>
            </a:r>
            <a:endParaRPr lang="ru-RU" sz="3000" dirty="0"/>
          </a:p>
        </p:txBody>
      </p:sp>
      <p:graphicFrame>
        <p:nvGraphicFramePr>
          <p:cNvPr id="4" name="Содержимое 3"/>
          <p:cNvGraphicFramePr>
            <a:graphicFrameLocks noGrp="1"/>
          </p:cNvGraphicFramePr>
          <p:nvPr>
            <p:ph idx="1"/>
          </p:nvPr>
        </p:nvGraphicFramePr>
        <p:xfrm>
          <a:off x="285719" y="1643050"/>
          <a:ext cx="8443915" cy="4829195"/>
        </p:xfrm>
        <a:graphic>
          <a:graphicData uri="http://schemas.openxmlformats.org/drawingml/2006/table">
            <a:tbl>
              <a:tblPr firstRow="1" bandRow="1">
                <a:tableStyleId>{5C22544A-7EE6-4342-B048-85BDC9FD1C3A}</a:tableStyleId>
              </a:tblPr>
              <a:tblGrid>
                <a:gridCol w="1688783"/>
                <a:gridCol w="1688783"/>
                <a:gridCol w="1688783"/>
                <a:gridCol w="1688783"/>
                <a:gridCol w="1688783"/>
              </a:tblGrid>
              <a:tr h="1159007">
                <a:tc rowSpan="2">
                  <a:txBody>
                    <a:bodyPr/>
                    <a:lstStyle/>
                    <a:p>
                      <a:r>
                        <a:rPr lang="ru-RU" dirty="0" smtClean="0"/>
                        <a:t>Вид топлива</a:t>
                      </a:r>
                      <a:endParaRPr lang="ru-RU" dirty="0"/>
                    </a:p>
                  </a:txBody>
                  <a:tcPr/>
                </a:tc>
                <a:tc rowSpan="2">
                  <a:txBody>
                    <a:bodyPr/>
                    <a:lstStyle/>
                    <a:p>
                      <a:r>
                        <a:rPr lang="ru-RU" dirty="0" smtClean="0"/>
                        <a:t>Кол-во топлива, л</a:t>
                      </a:r>
                      <a:endParaRPr lang="ru-RU" dirty="0"/>
                    </a:p>
                  </a:txBody>
                  <a:tcPr/>
                </a:tc>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Количество вредных веществ, л</a:t>
                      </a:r>
                    </a:p>
                    <a:p>
                      <a:endParaRPr lang="ru-RU" dirty="0"/>
                    </a:p>
                  </a:txBody>
                  <a:tcPr/>
                </a:tc>
                <a:tc hMerge="1">
                  <a:txBody>
                    <a:bodyPr/>
                    <a:lstStyle/>
                    <a:p>
                      <a:endParaRPr lang="ru-RU" dirty="0"/>
                    </a:p>
                  </a:txBody>
                  <a:tcPr/>
                </a:tc>
                <a:tc hMerge="1">
                  <a:txBody>
                    <a:bodyPr/>
                    <a:lstStyle/>
                    <a:p>
                      <a:endParaRPr lang="ru-RU" dirty="0"/>
                    </a:p>
                  </a:txBody>
                  <a:tcPr/>
                </a:tc>
              </a:tr>
              <a:tr h="671488">
                <a:tc vMerge="1">
                  <a:txBody>
                    <a:bodyPr/>
                    <a:lstStyle/>
                    <a:p>
                      <a:endParaRPr lang="ru-RU" dirty="0" smtClean="0"/>
                    </a:p>
                  </a:txBody>
                  <a:tcPr/>
                </a:tc>
                <a:tc vMerge="1">
                  <a:txBody>
                    <a:bodyPr/>
                    <a:lstStyle/>
                    <a:p>
                      <a:endParaRPr lang="ru-RU" dirty="0"/>
                    </a:p>
                  </a:txBody>
                  <a:tcPr/>
                </a:tc>
                <a:tc>
                  <a:txBody>
                    <a:bodyPr/>
                    <a:lstStyle/>
                    <a:p>
                      <a:r>
                        <a:rPr lang="ru-RU" dirty="0" smtClean="0"/>
                        <a:t>СО</a:t>
                      </a:r>
                      <a:endParaRPr lang="ru-RU" dirty="0"/>
                    </a:p>
                  </a:txBody>
                  <a:tcPr/>
                </a:tc>
                <a:tc>
                  <a:txBody>
                    <a:bodyPr/>
                    <a:lstStyle/>
                    <a:p>
                      <a:r>
                        <a:rPr lang="ru-RU" dirty="0" smtClean="0"/>
                        <a:t>Углеводороды</a:t>
                      </a:r>
                      <a:endParaRPr lang="ru-RU" dirty="0"/>
                    </a:p>
                  </a:txBody>
                  <a:tcPr/>
                </a:tc>
                <a:tc>
                  <a:txBody>
                    <a:bodyPr/>
                    <a:lstStyle/>
                    <a:p>
                      <a:r>
                        <a:rPr lang="en-US" dirty="0" smtClean="0"/>
                        <a:t>NO</a:t>
                      </a:r>
                      <a:r>
                        <a:rPr lang="ru-RU" sz="1400" dirty="0" smtClean="0"/>
                        <a:t>2</a:t>
                      </a:r>
                      <a:endParaRPr lang="ru-RU" dirty="0"/>
                    </a:p>
                  </a:txBody>
                  <a:tcPr/>
                </a:tc>
              </a:tr>
              <a:tr h="671488">
                <a:tc>
                  <a:txBody>
                    <a:bodyPr/>
                    <a:lstStyle/>
                    <a:p>
                      <a:r>
                        <a:rPr lang="ru-RU" dirty="0" smtClean="0"/>
                        <a:t>бензин</a:t>
                      </a:r>
                      <a:endParaRPr lang="ru-RU" dirty="0"/>
                    </a:p>
                  </a:txBody>
                  <a:tcPr/>
                </a:tc>
                <a:tc>
                  <a:txBody>
                    <a:bodyPr/>
                    <a:lstStyle/>
                    <a:p>
                      <a:r>
                        <a:rPr lang="ru-RU" dirty="0" smtClean="0"/>
                        <a:t>5,3 л</a:t>
                      </a:r>
                      <a:endParaRPr lang="ru-RU" dirty="0"/>
                    </a:p>
                  </a:txBody>
                  <a:tcPr/>
                </a:tc>
                <a:tc>
                  <a:txBody>
                    <a:bodyPr/>
                    <a:lstStyle/>
                    <a:p>
                      <a:r>
                        <a:rPr lang="ru-RU" dirty="0" smtClean="0"/>
                        <a:t>3,18 л</a:t>
                      </a:r>
                      <a:endParaRPr lang="ru-RU" dirty="0"/>
                    </a:p>
                  </a:txBody>
                  <a:tcPr/>
                </a:tc>
                <a:tc>
                  <a:txBody>
                    <a:bodyPr/>
                    <a:lstStyle/>
                    <a:p>
                      <a:r>
                        <a:rPr lang="ru-RU" dirty="0" smtClean="0"/>
                        <a:t>0,21</a:t>
                      </a:r>
                      <a:r>
                        <a:rPr lang="ru-RU" baseline="0" dirty="0" smtClean="0"/>
                        <a:t> л</a:t>
                      </a:r>
                      <a:endParaRPr lang="ru-RU" dirty="0"/>
                    </a:p>
                  </a:txBody>
                  <a:tcPr/>
                </a:tc>
                <a:tc>
                  <a:txBody>
                    <a:bodyPr/>
                    <a:lstStyle/>
                    <a:p>
                      <a:r>
                        <a:rPr lang="ru-RU" dirty="0" smtClean="0"/>
                        <a:t>0,7 л</a:t>
                      </a:r>
                      <a:endParaRPr lang="ru-RU" dirty="0"/>
                    </a:p>
                  </a:txBody>
                  <a:tcPr/>
                </a:tc>
              </a:tr>
              <a:tr h="16557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Дизельное топливо</a:t>
                      </a:r>
                    </a:p>
                    <a:p>
                      <a:endParaRPr lang="ru-RU" dirty="0"/>
                    </a:p>
                  </a:txBody>
                  <a:tcPr/>
                </a:tc>
                <a:tc>
                  <a:txBody>
                    <a:bodyPr/>
                    <a:lstStyle/>
                    <a:p>
                      <a:r>
                        <a:rPr lang="ru-RU" dirty="0" smtClean="0"/>
                        <a:t>2,2 л</a:t>
                      </a:r>
                      <a:endParaRPr lang="ru-RU" dirty="0"/>
                    </a:p>
                  </a:txBody>
                  <a:tcPr>
                    <a:lnR w="12700" cap="flat" cmpd="sng" algn="ctr">
                      <a:solidFill>
                        <a:schemeClr val="tx1"/>
                      </a:solidFill>
                      <a:prstDash val="solid"/>
                      <a:round/>
                      <a:headEnd type="none" w="med" len="med"/>
                      <a:tailEnd type="none" w="med" len="med"/>
                    </a:lnR>
                  </a:tcPr>
                </a:tc>
                <a:tc>
                  <a:txBody>
                    <a:bodyPr/>
                    <a:lstStyle/>
                    <a:p>
                      <a:r>
                        <a:rPr lang="ru-RU" dirty="0" smtClean="0"/>
                        <a:t>0, 2 л</a:t>
                      </a:r>
                      <a:endParaRPr lang="ru-RU" dirty="0"/>
                    </a:p>
                  </a:txBody>
                  <a:tcPr>
                    <a:lnL w="12700" cap="flat" cmpd="sng" algn="ctr">
                      <a:solidFill>
                        <a:schemeClr val="tx1"/>
                      </a:solidFill>
                      <a:prstDash val="solid"/>
                      <a:round/>
                      <a:headEnd type="none" w="med" len="med"/>
                      <a:tailEnd type="none" w="med" len="med"/>
                    </a:lnL>
                  </a:tcPr>
                </a:tc>
                <a:tc>
                  <a:txBody>
                    <a:bodyPr/>
                    <a:lstStyle/>
                    <a:p>
                      <a:r>
                        <a:rPr lang="ru-RU" dirty="0" smtClean="0"/>
                        <a:t>0, 06 л</a:t>
                      </a:r>
                      <a:endParaRPr lang="ru-RU" dirty="0"/>
                    </a:p>
                  </a:txBody>
                  <a:tcPr>
                    <a:lnR w="12700" cap="flat" cmpd="sng" algn="ctr">
                      <a:solidFill>
                        <a:schemeClr val="tx1"/>
                      </a:solidFill>
                      <a:prstDash val="solid"/>
                      <a:round/>
                      <a:headEnd type="none" w="med" len="med"/>
                      <a:tailEnd type="none" w="med" len="med"/>
                    </a:lnR>
                  </a:tcPr>
                </a:tc>
                <a:tc>
                  <a:txBody>
                    <a:bodyPr/>
                    <a:lstStyle/>
                    <a:p>
                      <a:r>
                        <a:rPr lang="ru-RU" dirty="0" smtClean="0"/>
                        <a:t>0, 07 л</a:t>
                      </a:r>
                      <a:endParaRPr lang="ru-RU" dirty="0"/>
                    </a:p>
                  </a:txBody>
                  <a:tcPr>
                    <a:lnL w="12700" cap="flat" cmpd="sng" algn="ctr">
                      <a:solidFill>
                        <a:schemeClr val="tx1"/>
                      </a:solidFill>
                      <a:prstDash val="solid"/>
                      <a:round/>
                      <a:headEnd type="none" w="med" len="med"/>
                      <a:tailEnd type="none" w="med" len="med"/>
                    </a:lnL>
                  </a:tcPr>
                </a:tc>
              </a:tr>
              <a:tr h="671488">
                <a:tc>
                  <a:txBody>
                    <a:bodyPr/>
                    <a:lstStyle/>
                    <a:p>
                      <a:r>
                        <a:rPr lang="ru-RU" dirty="0" smtClean="0"/>
                        <a:t>Всего (</a:t>
                      </a:r>
                      <a:r>
                        <a:rPr lang="en-US" dirty="0" smtClean="0"/>
                        <a:t>V</a:t>
                      </a:r>
                      <a:r>
                        <a:rPr lang="ru-RU" dirty="0" smtClean="0"/>
                        <a:t>),</a:t>
                      </a:r>
                      <a:r>
                        <a:rPr lang="ru-RU" baseline="0" dirty="0" smtClean="0"/>
                        <a:t> л</a:t>
                      </a:r>
                      <a:endParaRPr lang="ru-RU" dirty="0"/>
                    </a:p>
                  </a:txBody>
                  <a:tcPr/>
                </a:tc>
                <a:tc>
                  <a:txBody>
                    <a:bodyPr/>
                    <a:lstStyle/>
                    <a:p>
                      <a:r>
                        <a:rPr lang="ru-RU" dirty="0" smtClean="0"/>
                        <a:t>7,5 л</a:t>
                      </a:r>
                      <a:endParaRPr lang="ru-RU" dirty="0"/>
                    </a:p>
                  </a:txBody>
                  <a:tcPr>
                    <a:lnR w="12700" cap="flat" cmpd="sng" algn="ctr">
                      <a:solidFill>
                        <a:schemeClr val="tx1"/>
                      </a:solidFill>
                      <a:prstDash val="solid"/>
                      <a:round/>
                      <a:headEnd type="none" w="med" len="med"/>
                      <a:tailEnd type="none" w="med" len="med"/>
                    </a:lnR>
                  </a:tcPr>
                </a:tc>
                <a:tc>
                  <a:txBody>
                    <a:bodyPr/>
                    <a:lstStyle/>
                    <a:p>
                      <a:r>
                        <a:rPr lang="ru-RU" dirty="0" smtClean="0"/>
                        <a:t>3,38</a:t>
                      </a:r>
                      <a:r>
                        <a:rPr lang="ru-RU" baseline="0" dirty="0" smtClean="0"/>
                        <a:t> л</a:t>
                      </a:r>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ru-RU" dirty="0" smtClean="0"/>
                        <a:t>0,27 л</a:t>
                      </a:r>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ru-RU" dirty="0" smtClean="0"/>
                        <a:t>0,77 л</a:t>
                      </a:r>
                      <a:endParaRPr lang="ru-RU" dirty="0"/>
                    </a:p>
                  </a:txBody>
                  <a:tcPr>
                    <a:lnL w="12700" cap="flat" cmpd="sng" algn="ctr">
                      <a:solidFill>
                        <a:schemeClr val="tx1"/>
                      </a:solidFill>
                      <a:prstDash val="solid"/>
                      <a:round/>
                      <a:headEnd type="none" w="med" len="med"/>
                      <a:tailEnd type="none" w="med" len="med"/>
                    </a:ln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Horizontal)">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Вывод</a:t>
            </a:r>
            <a:endParaRPr lang="ru-RU" dirty="0"/>
          </a:p>
        </p:txBody>
      </p:sp>
      <p:sp>
        <p:nvSpPr>
          <p:cNvPr id="3" name="Содержимое 2"/>
          <p:cNvSpPr>
            <a:spLocks noGrp="1"/>
          </p:cNvSpPr>
          <p:nvPr>
            <p:ph idx="1"/>
          </p:nvPr>
        </p:nvSpPr>
        <p:spPr>
          <a:xfrm>
            <a:off x="214282" y="1600200"/>
            <a:ext cx="8472518" cy="4525963"/>
          </a:xfrm>
        </p:spPr>
        <p:txBody>
          <a:bodyPr>
            <a:normAutofit lnSpcReduction="10000"/>
          </a:bodyPr>
          <a:lstStyle/>
          <a:p>
            <a:r>
              <a:rPr lang="ru-RU" dirty="0" smtClean="0"/>
              <a:t>Транспорт, проходящий по федеральной трассе «Самара -Волгоград» оказывает значительное влияние на окружающую среду села.</a:t>
            </a:r>
          </a:p>
          <a:p>
            <a:r>
              <a:rPr lang="ru-RU" dirty="0" smtClean="0"/>
              <a:t>Сельский транспорт на окружающую среду существенного влияния не оказывает.</a:t>
            </a:r>
          </a:p>
          <a:p>
            <a:r>
              <a:rPr lang="ru-RU" dirty="0" smtClean="0"/>
              <a:t> По итогам анкетирования владельцы автомобилей следят за состоянием транспорта и бережно относятся к окружающей среде.</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77500" lnSpcReduction="20000"/>
          </a:bodyPr>
          <a:lstStyle/>
          <a:p>
            <a:pPr marL="0" lvl="0" indent="0" eaLnBrk="0" fontAlgn="base" hangingPunct="0">
              <a:spcBef>
                <a:spcPct val="0"/>
              </a:spcBef>
              <a:spcAft>
                <a:spcPct val="0"/>
              </a:spcAft>
              <a:buClrTx/>
              <a:buSzTx/>
              <a:buNone/>
              <a:tabLst>
                <a:tab pos="457200" algn="l"/>
              </a:tabLst>
            </a:pPr>
            <a:r>
              <a:rPr lang="ru-RU" dirty="0" smtClean="0">
                <a:latin typeface="Arial" pitchFamily="34" charset="0"/>
                <a:ea typeface="Times New Roman" pitchFamily="18" charset="0"/>
              </a:rPr>
              <a:t>Чрезмерное расходование воды происходит уже на подсознательном уровне. Ведь нет никакой необходимости открывать кран на половину или даже больше, ради того, чтобы умыться или помыть руки. Пока в России нет проблем с водой, и стоит она относительно недорого – люди будут лить ее тоннами. Частично, эту проблему решает</a:t>
            </a:r>
            <a:endParaRPr lang="ru-RU" sz="2800" dirty="0" smtClean="0">
              <a:latin typeface="Arial" pitchFamily="34" charset="0"/>
              <a:ea typeface="Times New Roman" pitchFamily="18" charset="0"/>
            </a:endParaRPr>
          </a:p>
          <a:p>
            <a:pPr marL="0" lvl="0" indent="0" eaLnBrk="0" fontAlgn="base" hangingPunct="0">
              <a:spcBef>
                <a:spcPct val="0"/>
              </a:spcBef>
              <a:spcAft>
                <a:spcPct val="0"/>
              </a:spcAft>
              <a:buClrTx/>
              <a:buSzTx/>
              <a:buNone/>
              <a:tabLst>
                <a:tab pos="457200" algn="l"/>
              </a:tabLst>
            </a:pPr>
            <a:r>
              <a:rPr lang="ru-RU" dirty="0" smtClean="0">
                <a:latin typeface="Arial" pitchFamily="34" charset="0"/>
                <a:ea typeface="Times New Roman" pitchFamily="18" charset="0"/>
              </a:rPr>
              <a:t>установка счетчиков воды. Когда человек знает, что каждый литр стоит копеечку – желание сэкономить не столько воду, сколько деньги, растет.</a:t>
            </a:r>
            <a:endParaRPr lang="ru-RU" sz="2800" dirty="0" smtClean="0">
              <a:latin typeface="Arial" pitchFamily="34" charset="0"/>
              <a:ea typeface="Times New Roman" pitchFamily="18" charset="0"/>
            </a:endParaRPr>
          </a:p>
          <a:p>
            <a:pPr marL="0" lvl="0" indent="0" eaLnBrk="0" fontAlgn="base" hangingPunct="0">
              <a:spcBef>
                <a:spcPct val="0"/>
              </a:spcBef>
              <a:spcAft>
                <a:spcPct val="0"/>
              </a:spcAft>
              <a:buClrTx/>
              <a:buSzTx/>
              <a:buNone/>
              <a:tabLst>
                <a:tab pos="457200" algn="l"/>
              </a:tabLst>
            </a:pPr>
            <a:r>
              <a:rPr lang="ru-RU" dirty="0" smtClean="0">
                <a:latin typeface="Arial" pitchFamily="34" charset="0"/>
                <a:ea typeface="Times New Roman" pitchFamily="18" charset="0"/>
              </a:rPr>
              <a:t> Из каких бы соображений – финансовых или экологических – Вы не решились перейти на экономичное использование  воды – вот несколько советов как это сделать:</a:t>
            </a:r>
            <a:endParaRPr lang="ru-RU" dirty="0"/>
          </a:p>
        </p:txBody>
      </p:sp>
      <p:sp>
        <p:nvSpPr>
          <p:cNvPr id="5" name="Прямоугольник 4"/>
          <p:cNvSpPr/>
          <p:nvPr/>
        </p:nvSpPr>
        <p:spPr>
          <a:xfrm>
            <a:off x="1357290" y="0"/>
            <a:ext cx="6069674" cy="1415772"/>
          </a:xfrm>
          <a:prstGeom prst="rect">
            <a:avLst/>
          </a:prstGeom>
          <a:noFill/>
        </p:spPr>
        <p:txBody>
          <a:bodyPr wrap="none" lIns="91440" tIns="45720" rIns="91440" bIns="45720">
            <a:spAutoFit/>
          </a:bodyPr>
          <a:lstStyle/>
          <a:p>
            <a:pPr algn="ctr"/>
            <a:r>
              <a:rPr kumimoji="0" lang="ru-RU" sz="5400" b="1" i="0" strike="noStrike" normalizeH="0" baseline="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itchFamily="18" charset="0"/>
                <a:ea typeface="Times New Roman" pitchFamily="18" charset="0"/>
                <a:cs typeface="Times New Roman" pitchFamily="18" charset="0"/>
              </a:rPr>
              <a:t>М</a:t>
            </a:r>
            <a:r>
              <a:rPr kumimoji="0" lang="ru-RU" sz="3200" b="1" i="0" strike="noStrike" normalizeH="0" baseline="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itchFamily="18" charset="0"/>
                <a:ea typeface="Times New Roman" pitchFamily="18" charset="0"/>
                <a:cs typeface="Times New Roman" pitchFamily="18" charset="0"/>
              </a:rPr>
              <a:t>атематики предупреждают: </a:t>
            </a:r>
          </a:p>
          <a:p>
            <a:pPr algn="ctr"/>
            <a:r>
              <a:rPr kumimoji="0" lang="ru-RU" sz="3200" b="1" i="0" strike="noStrike" normalizeH="0" baseline="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itchFamily="18" charset="0"/>
                <a:ea typeface="Times New Roman" pitchFamily="18" charset="0"/>
                <a:cs typeface="Times New Roman" pitchFamily="18" charset="0"/>
              </a:rPr>
              <a:t>“ Вода – основа жизни ” </a:t>
            </a:r>
            <a:endParaRPr lang="ru-RU"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Autofit/>
          </a:bodyPr>
          <a:lstStyle/>
          <a:p>
            <a:pPr marL="228600" lvl="0" indent="-228600" eaLnBrk="0" fontAlgn="base" hangingPunct="0">
              <a:spcBef>
                <a:spcPct val="0"/>
              </a:spcBef>
              <a:spcAft>
                <a:spcPct val="0"/>
              </a:spcAft>
              <a:buClrTx/>
              <a:buSzTx/>
              <a:buAutoNum type="arabicParenR"/>
              <a:tabLst>
                <a:tab pos="457200" algn="l"/>
              </a:tabLst>
            </a:pPr>
            <a:r>
              <a:rPr lang="ru-RU" sz="1400" dirty="0" smtClean="0">
                <a:latin typeface="Arial" pitchFamily="34" charset="0"/>
                <a:ea typeface="Times New Roman" pitchFamily="18" charset="0"/>
              </a:rPr>
              <a:t>Для начала нужно проверить, нет ли у вас протекающих смесителей, и не течет ли унитаз.</a:t>
            </a:r>
          </a:p>
          <a:p>
            <a:pPr marL="0" lvl="0" indent="0" eaLnBrk="0" fontAlgn="base" hangingPunct="0">
              <a:spcBef>
                <a:spcPct val="0"/>
              </a:spcBef>
              <a:spcAft>
                <a:spcPct val="0"/>
              </a:spcAft>
              <a:buClrTx/>
              <a:buSzTx/>
              <a:buNone/>
              <a:tabLst>
                <a:tab pos="457200" algn="l"/>
              </a:tabLst>
            </a:pPr>
            <a:r>
              <a:rPr lang="ru-RU" sz="1400" dirty="0" smtClean="0">
                <a:latin typeface="Arial" pitchFamily="34" charset="0"/>
                <a:ea typeface="Times New Roman" pitchFamily="18" charset="0"/>
              </a:rPr>
              <a:t>2) Душ вместо принятия ванны приносит экономию в 5 -7 раз. 4) Поставьте </a:t>
            </a:r>
            <a:r>
              <a:rPr lang="ru-RU" sz="1400" dirty="0" err="1" smtClean="0">
                <a:latin typeface="Arial" pitchFamily="34" charset="0"/>
                <a:ea typeface="Times New Roman" pitchFamily="18" charset="0"/>
              </a:rPr>
              <a:t>рычаговый</a:t>
            </a:r>
            <a:r>
              <a:rPr lang="ru-RU" sz="1400" dirty="0" smtClean="0">
                <a:latin typeface="Arial" pitchFamily="34" charset="0"/>
                <a:ea typeface="Times New Roman" pitchFamily="18" charset="0"/>
              </a:rPr>
              <a:t> смеситель. Он быстрее смешивает воду до нужной температуры, и даже может «запоминать» последнее положение, что помогает экономить воду при смешивании.</a:t>
            </a:r>
            <a:endParaRPr lang="ru-RU" sz="1100" dirty="0" smtClean="0">
              <a:latin typeface="Arial" pitchFamily="34" charset="0"/>
              <a:ea typeface="Times New Roman" pitchFamily="18" charset="0"/>
            </a:endParaRPr>
          </a:p>
          <a:p>
            <a:pPr marL="0" lvl="0" indent="0" eaLnBrk="0" fontAlgn="base" hangingPunct="0">
              <a:spcBef>
                <a:spcPct val="0"/>
              </a:spcBef>
              <a:spcAft>
                <a:spcPct val="0"/>
              </a:spcAft>
              <a:buClrTx/>
              <a:buSzTx/>
              <a:buNone/>
              <a:tabLst>
                <a:tab pos="457200" algn="l"/>
              </a:tabLst>
            </a:pPr>
            <a:r>
              <a:rPr lang="ru-RU" sz="1400" dirty="0" smtClean="0">
                <a:latin typeface="Arial" pitchFamily="34" charset="0"/>
                <a:ea typeface="Times New Roman" pitchFamily="18" charset="0"/>
              </a:rPr>
              <a:t>3) Выключайте воду пока чистите зубы. </a:t>
            </a:r>
            <a:endParaRPr lang="ru-RU" sz="1100" dirty="0" smtClean="0">
              <a:latin typeface="Arial" pitchFamily="34" charset="0"/>
              <a:ea typeface="Times New Roman" pitchFamily="18" charset="0"/>
            </a:endParaRPr>
          </a:p>
          <a:p>
            <a:pPr marL="0" lvl="0" indent="0" eaLnBrk="0" fontAlgn="base" hangingPunct="0">
              <a:spcBef>
                <a:spcPct val="0"/>
              </a:spcBef>
              <a:spcAft>
                <a:spcPct val="0"/>
              </a:spcAft>
              <a:buClrTx/>
              <a:buSzTx/>
              <a:buNone/>
              <a:tabLst>
                <a:tab pos="457200" algn="l"/>
              </a:tabLst>
            </a:pPr>
            <a:r>
              <a:rPr lang="ru-RU" sz="1400" dirty="0" smtClean="0">
                <a:latin typeface="Arial" pitchFamily="34" charset="0"/>
                <a:ea typeface="Times New Roman" pitchFamily="18" charset="0"/>
              </a:rPr>
              <a:t>4) Посудомоечная машина хорошо экономит воду, особенно при полной загрузке. К</a:t>
            </a:r>
            <a:endParaRPr lang="ru-RU" sz="1100" dirty="0" smtClean="0">
              <a:latin typeface="Arial" pitchFamily="34" charset="0"/>
              <a:ea typeface="Times New Roman" pitchFamily="18" charset="0"/>
            </a:endParaRPr>
          </a:p>
          <a:p>
            <a:pPr marL="0" lvl="0" indent="0" eaLnBrk="0" fontAlgn="base" hangingPunct="0">
              <a:spcBef>
                <a:spcPct val="0"/>
              </a:spcBef>
              <a:spcAft>
                <a:spcPct val="0"/>
              </a:spcAft>
              <a:buClrTx/>
              <a:buSzTx/>
              <a:buNone/>
              <a:tabLst>
                <a:tab pos="457200" algn="l"/>
              </a:tabLst>
            </a:pPr>
            <a:r>
              <a:rPr lang="ru-RU" sz="1400" dirty="0" smtClean="0">
                <a:latin typeface="Arial" pitchFamily="34" charset="0"/>
                <a:ea typeface="Times New Roman" pitchFamily="18" charset="0"/>
              </a:rPr>
              <a:t>Современные душевые насадки способны выпускать разные виды струй. Переключатель режимов находится вокруг решетки с отверстиями для воды. Вообще, основных видов струй около шести, но наиболее оптимальное количество режимов, которое должна иметь душевая насадка — от двух до четырех, максимум пять. Такие насадки позволяют экономить от 20 % потребляемой воды.</a:t>
            </a:r>
            <a:endParaRPr lang="ru-RU" sz="1100" dirty="0" smtClean="0">
              <a:latin typeface="Arial" pitchFamily="34" charset="0"/>
              <a:ea typeface="Times New Roman" pitchFamily="18" charset="0"/>
            </a:endParaRPr>
          </a:p>
          <a:p>
            <a:pPr marL="0" lvl="0" indent="0" eaLnBrk="0" fontAlgn="base" hangingPunct="0">
              <a:spcBef>
                <a:spcPct val="0"/>
              </a:spcBef>
              <a:spcAft>
                <a:spcPct val="0"/>
              </a:spcAft>
              <a:buClrTx/>
              <a:buSzTx/>
              <a:buNone/>
              <a:tabLst>
                <a:tab pos="457200" algn="l"/>
              </a:tabLst>
            </a:pPr>
            <a:r>
              <a:rPr lang="ru-RU" sz="1400" dirty="0" smtClean="0">
                <a:latin typeface="Arial" pitchFamily="34" charset="0"/>
                <a:ea typeface="Times New Roman" pitchFamily="18" charset="0"/>
              </a:rPr>
              <a:t>Для усовершенствования обычного унитаза, особенно старого типа, когда это не получается  можно использовать следующую хитрость: наполните 2-х литровую пластиковую бутылку водой и поместите в бачок. Это позволит сэкономить до 20 л чистой воды в день.</a:t>
            </a:r>
            <a:endParaRPr lang="ru-RU" sz="1100" dirty="0" smtClean="0">
              <a:latin typeface="Arial" pitchFamily="34" charset="0"/>
              <a:ea typeface="Times New Roman" pitchFamily="18" charset="0"/>
            </a:endParaRPr>
          </a:p>
          <a:p>
            <a:pPr marL="0" lvl="0" indent="0" eaLnBrk="0" fontAlgn="base" hangingPunct="0">
              <a:spcBef>
                <a:spcPct val="0"/>
              </a:spcBef>
              <a:spcAft>
                <a:spcPct val="0"/>
              </a:spcAft>
              <a:buClrTx/>
              <a:buSzTx/>
              <a:buNone/>
              <a:tabLst>
                <a:tab pos="457200" algn="l"/>
              </a:tabLst>
            </a:pPr>
            <a:r>
              <a:rPr lang="ru-RU" sz="1400" dirty="0" smtClean="0">
                <a:latin typeface="Arial" pitchFamily="34" charset="0"/>
                <a:ea typeface="Times New Roman" pitchFamily="18" charset="0"/>
              </a:rPr>
              <a:t>5</a:t>
            </a:r>
            <a:r>
              <a:rPr lang="ru-RU" sz="1400" smtClean="0">
                <a:latin typeface="Arial" pitchFamily="34" charset="0"/>
                <a:ea typeface="Times New Roman" pitchFamily="18" charset="0"/>
              </a:rPr>
              <a:t>) </a:t>
            </a:r>
            <a:r>
              <a:rPr lang="ru-RU" sz="1400" dirty="0" smtClean="0">
                <a:latin typeface="Arial" pitchFamily="34" charset="0"/>
                <a:ea typeface="Times New Roman" pitchFamily="18" charset="0"/>
              </a:rPr>
              <a:t>И еще один совет: установите на краны специальные насадки. Есть приборы, которые контролируются нажатием руки</a:t>
            </a:r>
            <a:endParaRPr lang="ru-RU" sz="1100" dirty="0" smtClean="0">
              <a:latin typeface="Arial" pitchFamily="34" charset="0"/>
              <a:ea typeface="Times New Roman" pitchFamily="18" charset="0"/>
            </a:endParaRPr>
          </a:p>
          <a:p>
            <a:pPr marL="0" lvl="0" indent="0" eaLnBrk="0" fontAlgn="base" hangingPunct="0">
              <a:spcBef>
                <a:spcPct val="0"/>
              </a:spcBef>
              <a:spcAft>
                <a:spcPct val="0"/>
              </a:spcAft>
              <a:buClrTx/>
              <a:buSzTx/>
              <a:buNone/>
              <a:tabLst>
                <a:tab pos="457200" algn="l"/>
              </a:tabLst>
            </a:pPr>
            <a:r>
              <a:rPr lang="ru-RU" sz="1400" dirty="0" smtClean="0">
                <a:latin typeface="Arial" pitchFamily="34" charset="0"/>
                <a:ea typeface="Times New Roman" pitchFamily="18" charset="0"/>
              </a:rPr>
              <a:t>(отодвигаем рычага в сторону), есть которые реагируют на поднесение рук. В любом случае, Вам не придется постоянно думать о воде, включать и выключать ее, так как это будет делаться автоматически.</a:t>
            </a:r>
            <a:endParaRPr lang="ru-RU" sz="1800" dirty="0" smtClean="0">
              <a:latin typeface="Arial" pitchFamily="34" charset="0"/>
            </a:endParaRPr>
          </a:p>
          <a:p>
            <a:endParaRPr lang="ru-RU" sz="1400" dirty="0"/>
          </a:p>
        </p:txBody>
      </p:sp>
      <p:sp>
        <p:nvSpPr>
          <p:cNvPr id="4" name="Заголовок 3"/>
          <p:cNvSpPr>
            <a:spLocks noGrp="1"/>
          </p:cNvSpPr>
          <p:nvPr>
            <p:ph type="title"/>
          </p:nvPr>
        </p:nvSpPr>
        <p:spPr>
          <a:prstGeom prst="rect">
            <a:avLst/>
          </a:prstGeom>
          <a:noFill/>
        </p:spPr>
        <p:txBody>
          <a:bodyPr wrap="none" lIns="91440" tIns="45720" rIns="91440" bIns="45720">
            <a:spAutoFit/>
          </a:bodyPr>
          <a:lstStyle/>
          <a:p>
            <a:pPr algn="ctr"/>
            <a:r>
              <a:rPr kumimoji="0" lang="ru-RU" sz="5400" b="1" i="0" strike="noStrike" normalizeH="0" baseline="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itchFamily="18" charset="0"/>
                <a:ea typeface="Times New Roman" pitchFamily="18" charset="0"/>
                <a:cs typeface="Times New Roman" pitchFamily="18" charset="0"/>
              </a:rPr>
              <a:t>М</a:t>
            </a:r>
            <a:r>
              <a:rPr kumimoji="0" lang="ru-RU" sz="3200" b="1" i="0" strike="noStrike" normalizeH="0" baseline="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itchFamily="18" charset="0"/>
                <a:ea typeface="Times New Roman" pitchFamily="18" charset="0"/>
                <a:cs typeface="Times New Roman" pitchFamily="18" charset="0"/>
              </a:rPr>
              <a:t>атематики предупреждают: </a:t>
            </a:r>
          </a:p>
          <a:p>
            <a:pPr algn="ctr"/>
            <a:r>
              <a:rPr kumimoji="0" lang="ru-RU" sz="3200" b="1" i="0" strike="noStrike" normalizeH="0" baseline="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itchFamily="18" charset="0"/>
                <a:ea typeface="Times New Roman" pitchFamily="18" charset="0"/>
                <a:cs typeface="Times New Roman" pitchFamily="18" charset="0"/>
              </a:rPr>
              <a:t>“ Вода – основа жизни ” </a:t>
            </a:r>
            <a:endParaRPr lang="ru-RU"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Литейная">
  <a:themeElements>
    <a:clrScheme name="Литейная">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871</TotalTime>
  <Words>815</Words>
  <Application>Microsoft Office PowerPoint</Application>
  <PresentationFormat>Экран (4:3)</PresentationFormat>
  <Paragraphs>112</Paragraphs>
  <Slides>17</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Литейная</vt:lpstr>
      <vt:lpstr>Муниципальное общеобразовательное учреждение  «Средняя общеобразовательная школа с. Николаевка Ивантеевского  района Саратовской области»</vt:lpstr>
      <vt:lpstr>Транспорт </vt:lpstr>
      <vt:lpstr>Слайд 3</vt:lpstr>
      <vt:lpstr>Количество сжигаемого топлива</vt:lpstr>
      <vt:lpstr>Слайд 5</vt:lpstr>
      <vt:lpstr>Расчетная оценка количества выбросов вредных веществ в воздух от автотранспорта</vt:lpstr>
      <vt:lpstr>Вывод</vt:lpstr>
      <vt:lpstr>Слайд 8</vt:lpstr>
      <vt:lpstr>Математики предупреждают:  “ Вода – основа жизни ” </vt:lpstr>
      <vt:lpstr>Бытовые отходы</vt:lpstr>
      <vt:lpstr>Бытовые отходы</vt:lpstr>
      <vt:lpstr>Социологический опрос</vt:lpstr>
      <vt:lpstr>Социологический опрос</vt:lpstr>
      <vt:lpstr>Лес</vt:lpstr>
      <vt:lpstr>Лес</vt:lpstr>
      <vt:lpstr>Слайд 16</vt:lpstr>
      <vt:lpstr>Заключение</vt:lpstr>
    </vt:vector>
  </TitlesOfParts>
  <Company>Школа</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Учебно-исследовательская работа</dc:title>
  <dc:creator>Николаевка</dc:creator>
  <cp:lastModifiedBy>User</cp:lastModifiedBy>
  <cp:revision>106</cp:revision>
  <dcterms:created xsi:type="dcterms:W3CDTF">2010-03-22T11:09:07Z</dcterms:created>
  <dcterms:modified xsi:type="dcterms:W3CDTF">2014-04-03T18:26:37Z</dcterms:modified>
</cp:coreProperties>
</file>