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74" r:id="rId11"/>
    <p:sldId id="271" r:id="rId12"/>
    <p:sldId id="266" r:id="rId13"/>
    <p:sldId id="267" r:id="rId14"/>
    <p:sldId id="272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A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2" autoAdjust="0"/>
    <p:restoredTop sz="94660"/>
  </p:normalViewPr>
  <p:slideViewPr>
    <p:cSldViewPr>
      <p:cViewPr>
        <p:scale>
          <a:sx n="100" d="100"/>
          <a:sy n="100" d="100"/>
        </p:scale>
        <p:origin x="-588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213397-82EA-4C83-A865-0F5AB1F762B9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614B3E-5807-4990-8E7F-5C01141AC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5E7134-F835-4300-A1BE-C118580156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C79DE95-E66C-474B-BD3D-B2F45357AA22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17A128-EA96-4FA8-8ABD-F3AFBFA059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4371-D4E1-4956-BC71-AB4E19D24607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C48F-04DF-4D02-A7E8-5D4AFCD33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AD19-B02B-4489-A25E-821C833F0DED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458B-027A-43A8-BE94-0275EB3B8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4815-3D71-4202-B3D1-69052BC9A032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D783-821B-4F8F-8FBC-AAAD5B74E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2B7B-DEE3-40CB-9B17-1D4168B29D6A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27F9-9073-495D-B320-DD173C6B4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6748-5922-401A-B366-CD8A465D1BCB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0CBC-433A-4E24-8FDC-5F586B01F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68AD-84F7-4DAA-BFA2-117760311F65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481F09A-54C6-4E1F-ABDF-D0F6CF110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71B8-83D9-4D46-9764-11DFE121E74C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6320-A4DC-4232-974D-0E2E812A6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16B5-D85E-459B-BC1B-6917A91A6CED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DBDD-BA4E-4E5B-B705-E9D6FA242C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D7D9FE7-A446-4E88-B8FB-5DB4A6E7384A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FE45C62-ED11-46EB-9BD4-525D6F1360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68C9630-10A5-4D1E-8E5B-14C25C769CC5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2C27EF6-813F-441C-A0DE-DC5B1837D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7C0B9AA-1F6C-432C-B62A-3DF358C2BCB7}" type="datetimeFigureOut">
              <a:rPr lang="ru-RU"/>
              <a:pPr>
                <a:defRPr/>
              </a:pPr>
              <a:t>04.04.2014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168088-53A5-4FD6-8CB5-6D041D936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1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ransition>
    <p:fade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Elena\&#1056;&#1072;&#1073;&#1086;&#1095;&#1080;&#1081;%20&#1089;&#1090;&#1086;&#1083;\Zvuki%20prirody%20-%20Utro%20v%20lesu%20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Умножение многочленов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алгебры в 7 классе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Разгрузка 20 сек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39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Zvuki prirody - Utro v lesu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96981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Работа с учебником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№682 (а)- у доски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(б)-самостоятельно в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тетрадях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№683 (а)- у доски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(б)- самостоятельно в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тетрадях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Elena\Рабочий стол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85725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Georgia" pitchFamily="18" charset="0"/>
              </a:rPr>
              <a:t>(3-</a:t>
            </a:r>
            <a:r>
              <a:rPr lang="en-US" sz="3600">
                <a:latin typeface="Georgia" pitchFamily="18" charset="0"/>
              </a:rPr>
              <a:t>x)(3x</a:t>
            </a:r>
            <a:r>
              <a:rPr lang="en-US" sz="3600" baseline="30000">
                <a:latin typeface="Georgia" pitchFamily="18" charset="0"/>
              </a:rPr>
              <a:t>2</a:t>
            </a:r>
            <a:r>
              <a:rPr lang="en-US" sz="3600">
                <a:latin typeface="Georgia" pitchFamily="18" charset="0"/>
              </a:rPr>
              <a:t>+x-4)</a:t>
            </a:r>
            <a:endParaRPr lang="ru-RU" sz="3600">
              <a:latin typeface="Georgia" pitchFamily="18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571868" y="928670"/>
            <a:ext cx="1071570" cy="785818"/>
          </a:xfrm>
          <a:prstGeom prst="arc">
            <a:avLst>
              <a:gd name="adj1" fmla="val 875359"/>
              <a:gd name="adj2" fmla="val 9971985"/>
            </a:avLst>
          </a:prstGeom>
          <a:ln w="19050">
            <a:head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571868" y="928670"/>
            <a:ext cx="2000264" cy="857256"/>
          </a:xfrm>
          <a:prstGeom prst="arc">
            <a:avLst>
              <a:gd name="adj1" fmla="val 162765"/>
              <a:gd name="adj2" fmla="val 10341340"/>
            </a:avLst>
          </a:prstGeom>
          <a:ln w="19050">
            <a:solidFill>
              <a:schemeClr val="accent2"/>
            </a:solidFill>
            <a:head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3571868" y="928670"/>
            <a:ext cx="2428892" cy="928694"/>
          </a:xfrm>
          <a:prstGeom prst="arc">
            <a:avLst>
              <a:gd name="adj1" fmla="val 162765"/>
              <a:gd name="adj2" fmla="val 10613806"/>
            </a:avLst>
          </a:prstGeom>
          <a:ln w="19050">
            <a:solidFill>
              <a:schemeClr val="accent6"/>
            </a:solidFill>
            <a:headEnd type="triangle"/>
          </a:ln>
          <a:effectLst>
            <a:glow rad="63500">
              <a:schemeClr val="accent6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flipV="1">
            <a:off x="4000496" y="857232"/>
            <a:ext cx="785818" cy="633418"/>
          </a:xfrm>
          <a:prstGeom prst="arc">
            <a:avLst>
              <a:gd name="adj1" fmla="val 875359"/>
              <a:gd name="adj2" fmla="val 10170650"/>
            </a:avLst>
          </a:prstGeom>
          <a:ln w="19050">
            <a:solidFill>
              <a:schemeClr val="accent4"/>
            </a:solidFill>
            <a:head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flipV="1">
            <a:off x="4000496" y="785794"/>
            <a:ext cx="1571636" cy="704856"/>
          </a:xfrm>
          <a:prstGeom prst="arc">
            <a:avLst>
              <a:gd name="adj1" fmla="val 214289"/>
              <a:gd name="adj2" fmla="val 10668741"/>
            </a:avLst>
          </a:prstGeom>
          <a:ln>
            <a:solidFill>
              <a:schemeClr val="accent3"/>
            </a:solidFill>
            <a:head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flipV="1">
            <a:off x="4000496" y="714356"/>
            <a:ext cx="2000264" cy="785818"/>
          </a:xfrm>
          <a:prstGeom prst="arc">
            <a:avLst>
              <a:gd name="adj1" fmla="val 214289"/>
              <a:gd name="adj2" fmla="val 10668741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headEnd type="triangle"/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57818" y="2214554"/>
            <a:ext cx="16430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2">
                      <a:lumMod val="40000"/>
                      <a:lumOff val="6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-x∙(-4)=</a:t>
            </a:r>
            <a:endParaRPr lang="ru-RU" sz="3600" b="1" dirty="0">
              <a:ln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2">
                    <a:lumMod val="40000"/>
                    <a:lumOff val="6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214554"/>
            <a:ext cx="114646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1"/>
                </a:solidFill>
                <a:effectLst>
                  <a:outerShdw blurRad="88000" dist="50800" dir="5040000" algn="tl">
                    <a:schemeClr val="accent1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3∙3x</a:t>
            </a:r>
            <a:r>
              <a:rPr lang="en-US" sz="3600" b="1" baseline="30000" dirty="0">
                <a:ln>
                  <a:prstDash val="solid"/>
                </a:ln>
                <a:solidFill>
                  <a:schemeClr val="accent1"/>
                </a:solidFill>
                <a:effectLst>
                  <a:outerShdw blurRad="88000" dist="50800" dir="5040000" algn="tl">
                    <a:schemeClr val="accent1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n>
                <a:prstDash val="solid"/>
              </a:ln>
              <a:solidFill>
                <a:schemeClr val="accent1"/>
              </a:solidFill>
              <a:effectLst>
                <a:outerShdw blurRad="88000" dist="50800" dir="5040000" algn="tl">
                  <a:schemeClr val="accent1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2214554"/>
            <a:ext cx="102143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2"/>
                </a:solidFill>
                <a:effectLst>
                  <a:outerShdw blurRad="88000" dist="50800" dir="5040000" algn="tl">
                    <a:schemeClr val="accent2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+3∙x</a:t>
            </a:r>
            <a:endParaRPr lang="ru-RU" sz="3600" b="1" dirty="0">
              <a:ln>
                <a:prstDash val="solid"/>
              </a:ln>
              <a:solidFill>
                <a:schemeClr val="accent2"/>
              </a:solidFill>
              <a:effectLst>
                <a:outerShdw blurRad="88000" dist="50800" dir="5040000" algn="tl">
                  <a:schemeClr val="accent2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2214554"/>
            <a:ext cx="91563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6"/>
                </a:solidFill>
                <a:effectLst>
                  <a:outerShdw blurRad="88000" dist="50800" dir="5040000" algn="tl">
                    <a:schemeClr val="accent6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-3∙4</a:t>
            </a:r>
            <a:endParaRPr lang="ru-RU" sz="3600" b="1" dirty="0">
              <a:ln>
                <a:prstDash val="solid"/>
              </a:ln>
              <a:solidFill>
                <a:schemeClr val="accent6"/>
              </a:solidFill>
              <a:effectLst>
                <a:outerShdw blurRad="88000" dist="50800" dir="5040000" algn="tl">
                  <a:schemeClr val="accent6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2214554"/>
            <a:ext cx="130035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tx2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-x∙3x</a:t>
            </a:r>
            <a:r>
              <a:rPr lang="en-US" sz="3600" b="1" baseline="30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tx2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tx2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214554"/>
            <a:ext cx="91563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3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3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x∙x</a:t>
            </a:r>
            <a:endParaRPr lang="ru-RU" sz="3600" b="1" dirty="0">
              <a:ln>
                <a:prstDash val="solid"/>
              </a:ln>
              <a:solidFill>
                <a:schemeClr val="accent3"/>
              </a:solidFill>
              <a:effectLst>
                <a:outerShdw blurRad="88000" dist="50800" dir="5040000" algn="tl">
                  <a:schemeClr val="accent3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2928934"/>
            <a:ext cx="443583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9x</a:t>
            </a:r>
            <a:r>
              <a:rPr lang="en-US" sz="3600" b="1" baseline="30000" dirty="0">
                <a:ln w="1143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+3x</a:t>
            </a:r>
            <a:r>
              <a:rPr lang="en-US" sz="3600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3600" b="1" dirty="0">
                <a:ln w="11430"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3600" b="1" baseline="30000" dirty="0">
                <a:ln w="11430"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3600" b="1" baseline="30000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+4x=</a:t>
            </a:r>
            <a:endParaRPr lang="ru-RU" sz="3600" b="1" dirty="0">
              <a:ln w="1143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928934"/>
            <a:ext cx="443583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9x</a:t>
            </a:r>
            <a:r>
              <a:rPr lang="en-US" sz="3600" b="1" u="sng" baseline="30000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u="dbl" dirty="0">
                <a:ln w="1143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-12-3x</a:t>
            </a:r>
            <a:r>
              <a:rPr lang="en-US" sz="3600" b="1" baseline="3000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u="sng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3600" b="1" u="sng" baseline="30000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u="dbl" dirty="0">
                <a:ln w="1143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928934"/>
            <a:ext cx="328808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3600" b="1" baseline="3000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+8x</a:t>
            </a:r>
            <a:r>
              <a:rPr lang="en-US" sz="3600" b="1" baseline="3000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+7x-12.</a:t>
            </a:r>
            <a:endParaRPr lang="ru-RU" sz="3600" b="1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0715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(3x-1)(5x+4)-15x</a:t>
            </a:r>
            <a:r>
              <a:rPr lang="en-US" sz="3600" baseline="30000"/>
              <a:t>2</a:t>
            </a:r>
            <a:r>
              <a:rPr lang="en-US" sz="3600"/>
              <a:t>=17</a:t>
            </a:r>
            <a:endParaRPr lang="ru-RU" sz="36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0002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(1-2x)(1-3x)=(6x-1)∙x-1</a:t>
            </a:r>
            <a:endParaRPr lang="ru-RU" sz="360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7553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Решите уравнение №697;698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786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1</a:t>
            </a:r>
            <a:r>
              <a:rPr lang="ru-RU" sz="3600"/>
              <a:t>2</a:t>
            </a:r>
            <a:r>
              <a:rPr lang="en-US" sz="3600"/>
              <a:t>-x∙(x-3)=(6-x)(x+2)</a:t>
            </a:r>
            <a:endParaRPr lang="ru-RU" sz="36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6434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5+x</a:t>
            </a:r>
            <a:r>
              <a:rPr lang="en-US" sz="3600" baseline="30000"/>
              <a:t>2</a:t>
            </a:r>
            <a:r>
              <a:rPr lang="en-US" sz="3600"/>
              <a:t>=(x-1)∙(x+6)</a:t>
            </a:r>
            <a:endParaRPr lang="ru-RU" sz="36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4292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2x(x-8)=(x+1)∙(2x-3)</a:t>
            </a:r>
            <a:endParaRPr 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Решение уравнений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b="1" u="sng" dirty="0" smtClean="0">
                <a:solidFill>
                  <a:schemeClr val="accent1"/>
                </a:solidFill>
              </a:rPr>
              <a:t>2)5+х²=(х-1)(х+6)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5+х²=х²+6х-х-6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6х-х=5+6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5х=11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 х=2,2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b="1" u="sng" dirty="0" smtClean="0">
                <a:solidFill>
                  <a:schemeClr val="accent1"/>
                </a:solidFill>
              </a:rPr>
              <a:t>3)2х(х-8)=(х+1)(2х-3)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2х²-16х=2х²-3х+2х-3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-16х+3х-2х=-3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-15х=-3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х=0,2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500034" y="1785926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ru-RU" sz="2600" b="1" u="sng" dirty="0">
                <a:solidFill>
                  <a:schemeClr val="accent1"/>
                </a:solidFill>
                <a:latin typeface="+mn-lt"/>
              </a:rPr>
              <a:t>1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12-х(</a:t>
            </a:r>
            <a:r>
              <a:rPr lang="en-US" sz="2600" b="1" u="sng" dirty="0" smtClean="0">
                <a:solidFill>
                  <a:schemeClr val="accent1"/>
                </a:solidFill>
                <a:latin typeface="+mn-lt"/>
              </a:rPr>
              <a:t>x-3)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=(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6-x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)(</a:t>
            </a:r>
            <a:r>
              <a:rPr kumimoji="0" lang="ru-RU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х+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48056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+3x</a:t>
            </a:r>
            <a:r>
              <a:rPr lang="ru-RU" sz="2600" dirty="0" smtClean="0">
                <a:latin typeface="+mn-lt"/>
              </a:rPr>
              <a:t>=6х</a:t>
            </a:r>
            <a:r>
              <a:rPr lang="en-US" sz="2600" dirty="0" smtClean="0">
                <a:latin typeface="+mn-lt"/>
              </a:rPr>
              <a:t>+12-</a:t>
            </a:r>
            <a:r>
              <a:rPr lang="ru-RU" sz="2600" dirty="0" err="1" smtClean="0">
                <a:latin typeface="+mn-lt"/>
              </a:rPr>
              <a:t>х</a:t>
            </a:r>
            <a:r>
              <a:rPr lang="ru-RU" sz="2600" dirty="0" smtClean="0">
                <a:latin typeface="+mn-lt"/>
              </a:rPr>
              <a:t>²-</a:t>
            </a:r>
            <a:r>
              <a:rPr lang="en-US" sz="2600" dirty="0" smtClean="0">
                <a:latin typeface="+mn-lt"/>
              </a:rPr>
              <a:t>2</a:t>
            </a:r>
            <a:r>
              <a:rPr lang="ru-RU" sz="2600" dirty="0" err="1" smtClean="0">
                <a:latin typeface="+mn-lt"/>
              </a:rPr>
              <a:t>х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2600" dirty="0">
                <a:latin typeface="+mn-lt"/>
              </a:rPr>
              <a:t>3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+2x=0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2600" dirty="0" smtClean="0">
                <a:latin typeface="+mn-lt"/>
              </a:rPr>
              <a:t>-x=0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x=0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Elena\Рабочий стол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9286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Georgia" pitchFamily="18" charset="0"/>
              </a:rPr>
              <a:t>Задача №700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2071688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>
                <a:latin typeface="Georgia" pitchFamily="18" charset="0"/>
              </a:rPr>
              <a:t>Назовите три любых последовательных  числа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214688"/>
            <a:ext cx="78057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>
                <a:latin typeface="Georgia" pitchFamily="18" charset="0"/>
              </a:rPr>
              <a:t>На сколько отличаются друг от </a:t>
            </a:r>
          </a:p>
          <a:p>
            <a:r>
              <a:rPr lang="ru-RU" sz="3600" i="1">
                <a:latin typeface="Georgia" pitchFamily="18" charset="0"/>
              </a:rPr>
              <a:t>друга соседние числа?</a:t>
            </a:r>
          </a:p>
          <a:p>
            <a:endParaRPr lang="ru-RU" sz="3600">
              <a:latin typeface="Annabelle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4500563"/>
            <a:ext cx="721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>
                <a:latin typeface="Georgia" pitchFamily="18" charset="0"/>
              </a:rPr>
              <a:t>Как записать  с помощью х  три последовательных числа?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Синквейн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3337"/>
          </a:xfrm>
        </p:spPr>
        <p:txBody>
          <a:bodyPr/>
          <a:lstStyle/>
          <a:p>
            <a:r>
              <a:rPr lang="ru-RU" sz="4400" smtClean="0"/>
              <a:t>Уравнения</a:t>
            </a:r>
          </a:p>
          <a:p>
            <a:r>
              <a:rPr lang="ru-RU" sz="2000" smtClean="0"/>
              <a:t>Сложные, красивые</a:t>
            </a:r>
          </a:p>
          <a:p>
            <a:r>
              <a:rPr lang="ru-RU" sz="2000" smtClean="0"/>
              <a:t>Думать, терпеть, радоваться</a:t>
            </a:r>
          </a:p>
          <a:p>
            <a:r>
              <a:rPr lang="ru-RU" sz="2000" smtClean="0"/>
              <a:t>Уравнения важнее политики, политика существует  только для данного момента, а уравнения будут существовать вечно</a:t>
            </a:r>
          </a:p>
          <a:p>
            <a:r>
              <a:rPr lang="ru-RU" sz="2000" smtClean="0"/>
              <a:t>основа</a:t>
            </a:r>
          </a:p>
          <a:p>
            <a:r>
              <a:rPr lang="ru-RU" sz="4400" smtClean="0"/>
              <a:t>Многочлен</a:t>
            </a:r>
          </a:p>
          <a:p>
            <a:r>
              <a:rPr lang="ru-RU" sz="2000" smtClean="0"/>
              <a:t>Стандартный, трудный</a:t>
            </a:r>
          </a:p>
          <a:p>
            <a:r>
              <a:rPr lang="ru-RU" sz="2000" smtClean="0"/>
              <a:t>Умножать, складывать, трудиться</a:t>
            </a:r>
          </a:p>
          <a:p>
            <a:endParaRPr 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Elena\Рабочий стол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Elena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857250"/>
            <a:ext cx="843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Documents and Settings\Elena\Рабочий стол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42938" y="2143125"/>
            <a:ext cx="769302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64704"/>
            <a:ext cx="8062912" cy="148160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Спасибо за урок!</a:t>
            </a:r>
            <a:endParaRPr lang="ru-RU" sz="4800" b="1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2699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Учитель математики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МБОУ «Инсарская»СОШ№1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Антонова Татьяна Викторовна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82752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143250"/>
            <a:ext cx="8186737" cy="3311525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Систематизировать материал по теме «Сложение, вычитание, умножение многочленов»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Провести диагностику усвоения знаний стандартного уровня с переходом на более высокий уровень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Развить познавательный интерес, память, мышление, внимание, сообразительность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Научиться вырабатывать критерии оценки своей работы, умение анализировать проделанную работу и адекватно ее оценивать.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8754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857250"/>
            <a:ext cx="8229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ru-RU" sz="3000"/>
              <a:t>Отработать навыки работы с многочленами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«Дорогу осилит идущий, а математику мыслящий»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928934"/>
            <a:ext cx="4643470" cy="2769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6429375"/>
          </a:xfrm>
        </p:spPr>
        <p:txBody>
          <a:bodyPr>
            <a:normAutofit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-150" dirty="0" smtClean="0">
                <a:solidFill>
                  <a:srgbClr val="33FA18"/>
                </a:solidFill>
              </a:rPr>
              <a:t>Устно: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c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∙c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    (c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/>
              <a:t>)</a:t>
            </a:r>
            <a:r>
              <a:rPr lang="en-US" sz="4000" spc="-150" baseline="60000" dirty="0" smtClean="0"/>
              <a:t>4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   c</a:t>
            </a:r>
            <a:r>
              <a:rPr lang="en-US" sz="4000" spc="-150" baseline="30000" dirty="0" smtClean="0"/>
              <a:t>7</a:t>
            </a:r>
            <a:r>
              <a:rPr lang="en-US" sz="4000" spc="-150" dirty="0" smtClean="0"/>
              <a:t>∙c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/>
              <a:t>∙c</a:t>
            </a:r>
            <a:r>
              <a:rPr lang="en-US" sz="4000" spc="-150" dirty="0" smtClean="0">
                <a:solidFill>
                  <a:schemeClr val="accent1"/>
                </a:solidFill>
              </a:rPr>
              <a:t>;      </a:t>
            </a:r>
            <a:r>
              <a:rPr lang="en-US" sz="4000" spc="-150" dirty="0" smtClean="0"/>
              <a:t>(c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)</a:t>
            </a:r>
            <a:r>
              <a:rPr lang="en-US" sz="4000" spc="-150" baseline="60000" dirty="0" smtClean="0"/>
              <a:t>6</a:t>
            </a:r>
            <a:r>
              <a:rPr lang="en-US" sz="4000" spc="-150" dirty="0" smtClean="0"/>
              <a:t>c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4x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∙(</a:t>
            </a:r>
            <a:r>
              <a:rPr lang="ru-RU" sz="4000" spc="-150" dirty="0" smtClean="0"/>
              <a:t>-2</a:t>
            </a:r>
            <a:r>
              <a:rPr lang="en-US" sz="4000" spc="-150" dirty="0" smtClean="0"/>
              <a:t>y)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-5a∙(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4a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)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(5x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)</a:t>
            </a:r>
            <a:r>
              <a:rPr lang="ru-RU" sz="4000" spc="-150" baseline="60000" dirty="0" smtClean="0"/>
              <a:t>2</a:t>
            </a:r>
            <a:r>
              <a:rPr lang="en-US" sz="4000" spc="-150" dirty="0" smtClean="0">
                <a:solidFill>
                  <a:schemeClr val="accent1"/>
                </a:solidFill>
              </a:rPr>
              <a:t>;         </a:t>
            </a:r>
            <a:r>
              <a:rPr lang="en-US" sz="4000" spc="-150" dirty="0" smtClean="0"/>
              <a:t>7x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∙(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3x)</a:t>
            </a:r>
            <a:r>
              <a:rPr lang="en-US" sz="4000" spc="-150" baseline="30000" dirty="0" smtClean="0"/>
              <a:t> 2</a:t>
            </a:r>
            <a:r>
              <a:rPr lang="en-US" sz="4000" spc="-150" dirty="0" smtClean="0">
                <a:solidFill>
                  <a:schemeClr val="accent1"/>
                </a:solidFill>
              </a:rPr>
              <a:t>; </a:t>
            </a:r>
            <a:r>
              <a:rPr lang="en-US" sz="4000" spc="-150" dirty="0" smtClean="0"/>
              <a:t>(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2x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)</a:t>
            </a:r>
            <a:r>
              <a:rPr lang="en-US" sz="4000" spc="-150" baseline="60000" dirty="0" smtClean="0"/>
              <a:t>3</a:t>
            </a:r>
            <a:r>
              <a:rPr lang="ru-RU" sz="4000" spc="-150" dirty="0" smtClean="0">
                <a:solidFill>
                  <a:schemeClr val="accent1"/>
                </a:solidFill>
              </a:rPr>
              <a:t>; 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4000" spc="-150" dirty="0" smtClean="0"/>
              <a:t>2</a:t>
            </a:r>
            <a:r>
              <a:rPr lang="en-US" sz="4000" spc="-150" dirty="0" smtClean="0"/>
              <a:t>x∙(</a:t>
            </a:r>
            <a:r>
              <a:rPr lang="ru-RU" sz="4000" spc="-150" dirty="0" smtClean="0"/>
              <a:t>7</a:t>
            </a:r>
            <a:r>
              <a:rPr lang="en-US" sz="4000" spc="-150" dirty="0" smtClean="0"/>
              <a:t>x-3)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(5p-2q)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10</a:t>
            </a:r>
            <a:r>
              <a:rPr lang="en-US" sz="4000" spc="-150" dirty="0" smtClean="0">
                <a:solidFill>
                  <a:schemeClr val="accent1"/>
                </a:solidFill>
              </a:rPr>
              <a:t>;         </a:t>
            </a:r>
            <a:r>
              <a:rPr lang="ru-RU" sz="4000" spc="-150" dirty="0" smtClean="0">
                <a:solidFill>
                  <a:schemeClr val="accent1"/>
                </a:solidFill>
              </a:rPr>
              <a:t>      </a:t>
            </a:r>
            <a:r>
              <a:rPr lang="en-US" sz="4000" spc="-150" dirty="0" smtClean="0"/>
              <a:t>(b+7)(-4b)</a:t>
            </a:r>
            <a:r>
              <a:rPr lang="en-US" sz="4000" spc="-150" dirty="0" smtClean="0">
                <a:solidFill>
                  <a:schemeClr val="accent1"/>
                </a:solidFill>
              </a:rPr>
              <a:t>;     </a:t>
            </a:r>
            <a:r>
              <a:rPr lang="en-US" sz="4000" spc="-150" dirty="0" smtClean="0"/>
              <a:t>(9y-3)6y</a:t>
            </a:r>
            <a:r>
              <a:rPr lang="ru-RU" sz="4000" spc="-150" dirty="0" smtClean="0">
                <a:solidFill>
                  <a:schemeClr val="accent1"/>
                </a:solidFill>
              </a:rPr>
              <a:t>;</a:t>
            </a:r>
            <a:r>
              <a:rPr lang="ru-RU" sz="4000" spc="-150" dirty="0" smtClean="0"/>
              <a:t> </a:t>
            </a:r>
            <a:endParaRPr lang="en-US" sz="4000" spc="-150" dirty="0" smtClean="0"/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8x</a:t>
            </a:r>
            <a:r>
              <a:rPr lang="en-US" sz="4000" spc="-150" baseline="30000" dirty="0" smtClean="0"/>
              <a:t>5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10x</a:t>
            </a:r>
            <a:r>
              <a:rPr lang="en-US" sz="4000" spc="-150" baseline="30000" dirty="0" smtClean="0"/>
              <a:t>5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-4a</a:t>
            </a:r>
            <a:r>
              <a:rPr lang="en-US" sz="4000" spc="-150" baseline="30000" dirty="0" smtClean="0"/>
              <a:t>2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3a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>
                <a:solidFill>
                  <a:schemeClr val="accent1"/>
                </a:solidFill>
              </a:rPr>
              <a:t>;     </a:t>
            </a:r>
            <a:r>
              <a:rPr lang="en-US" sz="4000" spc="-150" dirty="0" smtClean="0"/>
              <a:t>5y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+2y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>
                <a:solidFill>
                  <a:schemeClr val="accent1"/>
                </a:solidFill>
              </a:rPr>
              <a:t>; 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2x+6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  8x-12y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6ab+a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x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-x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a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/>
              <a:t>-2a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+3a</a:t>
            </a:r>
            <a:r>
              <a:rPr lang="en-US" sz="4000" spc="-150" baseline="30000" dirty="0" smtClean="0"/>
              <a:t>5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</a:p>
          <a:p>
            <a:pPr marL="806958" indent="-742950" fontAlgn="auto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aseline="3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857625" y="1000125"/>
            <a:ext cx="4964113" cy="529113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C</a:t>
            </a:r>
            <a:r>
              <a:rPr lang="ru-RU" sz="2400" dirty="0" smtClean="0"/>
              <a:t>лово </a:t>
            </a:r>
            <a:r>
              <a:rPr lang="ru-RU" sz="2400" dirty="0" smtClean="0">
                <a:solidFill>
                  <a:schemeClr val="accent4"/>
                </a:solidFill>
              </a:rPr>
              <a:t>алгебра</a:t>
            </a:r>
            <a:r>
              <a:rPr lang="ru-RU" sz="2400" dirty="0" smtClean="0"/>
              <a:t> произошло от слова ал-</a:t>
            </a:r>
            <a:r>
              <a:rPr lang="ru-RU" sz="2400" dirty="0" err="1" smtClean="0"/>
              <a:t>джабра</a:t>
            </a:r>
            <a:r>
              <a:rPr lang="ru-RU" sz="2400" dirty="0" smtClean="0"/>
              <a:t>, взятого из названия книги узбекского математика, астронома и географа Мухаммеда </a:t>
            </a:r>
            <a:r>
              <a:rPr lang="ru-RU" sz="2400" dirty="0" err="1" smtClean="0"/>
              <a:t>Ал-Хорезми</a:t>
            </a:r>
            <a:r>
              <a:rPr lang="ru-RU" sz="2400" dirty="0" smtClean="0"/>
              <a:t>. Арабское слово </a:t>
            </a:r>
            <a:r>
              <a:rPr lang="ru-RU" sz="2400" dirty="0" err="1" smtClean="0"/>
              <a:t>аль-джебр</a:t>
            </a:r>
            <a:r>
              <a:rPr lang="ru-RU" sz="2400" dirty="0" smtClean="0"/>
              <a:t> переводчик не стал переводить, а записал его латинскими буквами </a:t>
            </a:r>
            <a:r>
              <a:rPr lang="en-US" sz="2400" dirty="0" err="1" smtClean="0"/>
              <a:t>algebr</a:t>
            </a:r>
            <a:r>
              <a:rPr lang="ru-RU" sz="2400" dirty="0" smtClean="0"/>
              <a:t>. Так возникло название науки, которую мы изучаем.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 err="1" smtClean="0"/>
              <a:t>Ал-джабра</a:t>
            </a:r>
            <a:r>
              <a:rPr lang="ru-RU" sz="2400" dirty="0" smtClean="0"/>
              <a:t> »-операция переноса отрицательных членов из одной части уравнения в другую, но уже с положительным знаком. По-русски это слово называется «восполнение».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313372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51584"/>
            <a:ext cx="9144000" cy="69095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называется многочленом?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Сумма одночленов.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называют одночленом?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Произведение чисел, переменных и их степеней.</a:t>
            </a:r>
            <a:r>
              <a:rPr lang="ru-RU" sz="1700" i="1" dirty="0">
                <a:latin typeface="+mn-lt"/>
              </a:rPr>
              <a:t/>
            </a:r>
            <a:br>
              <a:rPr lang="ru-RU" sz="1700" i="1" dirty="0">
                <a:latin typeface="+mn-lt"/>
              </a:rPr>
            </a:br>
            <a:endParaRPr lang="ru-RU" sz="1700" i="1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Какие слагаемые называют подобными?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Слагаемые с одинаковой буквенной частью.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привести подобные слагаемые?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Сложить их числовые коэффициенты, а результат умножить на общую буквенную часть.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умножить одночлен на многочлен?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Одночлен умножить на каждый член многочлена, а результаты сложить.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умножить одночлены?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i="1" dirty="0"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Умножить  числовые коэффициенты, а затем умножить степени с одинаковыми основаниями и результаты перемножить</a:t>
            </a:r>
            <a:r>
              <a:rPr lang="ru-RU" sz="1700" dirty="0">
                <a:ln w="6350">
                  <a:solidFill>
                    <a:schemeClr val="tx1"/>
                  </a:solidFill>
                </a:ln>
                <a:latin typeface="+mn-lt"/>
              </a:rPr>
              <a:t>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6" y="0"/>
            <a:ext cx="9108504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умножить степени с одинаковыми основаниями?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Основание оставить тем же, а показатели степеней сложить.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возвести степень в степень?</a:t>
            </a:r>
            <a:b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</a:br>
            <a:endParaRPr lang="ru-RU" sz="2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Основание оставить тем же, а показатели степеней перемножить.</a:t>
            </a:r>
            <a:r>
              <a:rPr lang="ru-RU" sz="2000" i="1" dirty="0">
                <a:latin typeface="Georgia" pitchFamily="18" charset="0"/>
              </a:rPr>
              <a:t/>
            </a:r>
            <a:br>
              <a:rPr lang="ru-RU" sz="2000" i="1" dirty="0">
                <a:latin typeface="Georgia" pitchFamily="18" charset="0"/>
              </a:rPr>
            </a:br>
            <a:endParaRPr lang="ru-RU" sz="2000" i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называется степенью многочлена стандартного вида?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Наибольшая из степеней входящего в него одночлена.</a:t>
            </a:r>
            <a:r>
              <a:rPr lang="ru-RU" sz="2000" i="1" dirty="0">
                <a:latin typeface="Georgia" pitchFamily="18" charset="0"/>
              </a:rPr>
              <a:t/>
            </a:r>
            <a:br>
              <a:rPr lang="ru-RU" sz="2000" i="1" dirty="0">
                <a:latin typeface="Georgia" pitchFamily="18" charset="0"/>
              </a:rPr>
            </a:br>
            <a:endParaRPr lang="ru-RU" sz="2000" i="1" dirty="0"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называют степенью одночлена?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Сумма показателей степеней всех входящих в  него переменных.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n w="6350"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2D050"/>
                </a:solidFill>
                <a:latin typeface="+mn-lt"/>
                <a:cs typeface="Arial" pitchFamily="34" charset="0"/>
              </a:rPr>
              <a:t>Как умножить многочлен на многочлен?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92D050"/>
              </a:solidFill>
              <a:latin typeface="+mn-lt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Georgia" pitchFamily="18" charset="0"/>
                <a:cs typeface="Arial" pitchFamily="34" charset="0"/>
              </a:rPr>
              <a:t>Каждый член одного многочлена умножить на каждый член другого многочлена и полученные произведения сложить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2000232" cy="6880721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00232"/>
              </a:tblGrid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noFill/>
                          </a:ln>
                        </a:rPr>
                        <a:t>Вариант</a:t>
                      </a:r>
                      <a:r>
                        <a:rPr lang="ru-RU" sz="2000" baseline="0" dirty="0" smtClean="0">
                          <a:ln>
                            <a:noFill/>
                          </a:ln>
                        </a:rPr>
                        <a:t> 1</a:t>
                      </a:r>
                      <a:endParaRPr lang="ru-RU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noFill/>
                          </a:ln>
                        </a:rPr>
                        <a:t>-</a:t>
                      </a:r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x(4x-1)</a:t>
                      </a:r>
                      <a:endParaRPr lang="ru-R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0,2x(5x+5)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(2x+4)</a:t>
                      </a:r>
                      <a:r>
                        <a:rPr lang="en-US" sz="2000" b="1" baseline="0" dirty="0" smtClean="0"/>
                        <a:t>∙8x</a:t>
                      </a:r>
                      <a:r>
                        <a:rPr lang="en-US" sz="2000" b="1" baseline="30000" dirty="0" smtClean="0"/>
                        <a:t>2</a:t>
                      </a:r>
                      <a:endParaRPr lang="ru-RU" sz="20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-1/8x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∙(16-</a:t>
                      </a:r>
                      <a:r>
                        <a:rPr lang="ru-RU" sz="2000" b="1" dirty="0" smtClean="0"/>
                        <a:t>8</a:t>
                      </a:r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2x(x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+5x+3)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(x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y)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x(x+2)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+2x+3)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(x-2)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(x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y)(-3x)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-3xy∙(x</a:t>
                      </a:r>
                      <a:r>
                        <a:rPr lang="en-US" sz="2000" b="1" baseline="30000" dirty="0" smtClean="0"/>
                        <a:t>4</a:t>
                      </a:r>
                      <a:r>
                        <a:rPr lang="en-US" sz="2000" b="1" dirty="0" smtClean="0"/>
                        <a:t>-3xy)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2x (x+7)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45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-4x (-x+2)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0" y="0"/>
          <a:ext cx="2286000" cy="688074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286000"/>
              </a:tblGrid>
              <a:tr h="4068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Вариант 2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0,4y(5y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+5)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-y(3y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-1)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1/4y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(4y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+8)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-1/9x</a:t>
                      </a:r>
                      <a:r>
                        <a:rPr lang="en-US" sz="2000" b="1" baseline="30000" dirty="0" smtClean="0"/>
                        <a:t>3</a:t>
                      </a:r>
                      <a:r>
                        <a:rPr lang="en-US" sz="2000" b="1" dirty="0" smtClean="0"/>
                        <a:t>(18-9x</a:t>
                      </a:r>
                      <a:r>
                        <a:rPr lang="en-US" sz="2000" b="1" baseline="30000" dirty="0" smtClean="0"/>
                        <a:t>3</a:t>
                      </a:r>
                      <a:r>
                        <a:rPr lang="en-US" sz="2000" b="1" dirty="0" smtClean="0"/>
                        <a:t>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3y(y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+3x+2)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(y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y(y+4)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ru-RU" sz="2000" b="1" dirty="0" smtClean="0"/>
                        <a:t>у</a:t>
                      </a:r>
                      <a:r>
                        <a:rPr lang="en-US" sz="2000" b="1" dirty="0" smtClean="0"/>
                        <a:t>+2y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(y-3)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56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-3y(x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y)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35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-2y(-y+4)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y(x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-4yx)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408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x(5+8x)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0" y="0"/>
          <a:ext cx="2286000" cy="685799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286000"/>
              </a:tblGrid>
              <a:tr h="406807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+2y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+2y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6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+9xy+6y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+4y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+2y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+3y</a:t>
                      </a:r>
                      <a:r>
                        <a:rPr lang="en-US" sz="1800" b="1" baseline="30000" dirty="0" smtClean="0"/>
                        <a:t>4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-6y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56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-3yx-3y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3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2y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-8y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8x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y-32x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408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5x+8x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50" y="-11113"/>
          <a:ext cx="2000264" cy="685443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000264"/>
              </a:tblGrid>
              <a:tr h="442990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-4</a:t>
                      </a:r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073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176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+32x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-2x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4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55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+10x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+6x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159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3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+2x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+2x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+3x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656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-6x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860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-3xy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55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-3x</a:t>
                      </a:r>
                      <a:r>
                        <a:rPr lang="en-US" sz="1800" b="1" baseline="30000" dirty="0" smtClean="0"/>
                        <a:t>5</a:t>
                      </a:r>
                      <a:r>
                        <a:rPr lang="en-US" sz="1800" b="1" dirty="0" smtClean="0"/>
                        <a:t>y+9x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+14x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848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-8x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214554"/>
            <a:ext cx="8429684" cy="240065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4700000" algn="t" rotWithShape="0">
              <a:srgbClr val="000000">
                <a:alpha val="6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/>
          </a:scene3d>
          <a:sp3d prstMaterial="translucentPowder">
            <a:bevelT w="260350" h="382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11-13 правильных ответов –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8-10 правильных ответов –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5-7 правильных ответов -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410</TotalTime>
  <Words>618</Words>
  <Application>Microsoft Office PowerPoint</Application>
  <PresentationFormat>Экран (4:3)</PresentationFormat>
  <Paragraphs>155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Умножение многочленов</vt:lpstr>
      <vt:lpstr>Задачи:</vt:lpstr>
      <vt:lpstr>«Дорогу осилит идущий, а математику мыслящий»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Работа с учебником №682 (а)- у доски            (б)-самостоятельно в             тетрадях №683 (а)- у доски            (б)- самостоятельно в             тетрадях</vt:lpstr>
      <vt:lpstr>Слайд 12</vt:lpstr>
      <vt:lpstr>Решите уравнение №697;698</vt:lpstr>
      <vt:lpstr>Решение уравнений</vt:lpstr>
      <vt:lpstr>Слайд 15</vt:lpstr>
      <vt:lpstr>Синквейн</vt:lpstr>
      <vt:lpstr>Слайд 17</vt:lpstr>
      <vt:lpstr>Спасибо за урок!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многочленов</dc:title>
  <dc:creator>татьяна</dc:creator>
  <cp:lastModifiedBy>home</cp:lastModifiedBy>
  <cp:revision>47</cp:revision>
  <dcterms:created xsi:type="dcterms:W3CDTF">2012-02-09T12:14:44Z</dcterms:created>
  <dcterms:modified xsi:type="dcterms:W3CDTF">2014-04-04T19:16:31Z</dcterms:modified>
</cp:coreProperties>
</file>