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4" r:id="rId3"/>
    <p:sldId id="257" r:id="rId4"/>
    <p:sldId id="258" r:id="rId5"/>
    <p:sldId id="259" r:id="rId6"/>
    <p:sldId id="260" r:id="rId7"/>
    <p:sldId id="261" r:id="rId8"/>
    <p:sldId id="283" r:id="rId9"/>
    <p:sldId id="264" r:id="rId10"/>
    <p:sldId id="265" r:id="rId11"/>
    <p:sldId id="266" r:id="rId12"/>
    <p:sldId id="271" r:id="rId13"/>
    <p:sldId id="267" r:id="rId14"/>
    <p:sldId id="268" r:id="rId15"/>
    <p:sldId id="279" r:id="rId16"/>
    <p:sldId id="286" r:id="rId17"/>
    <p:sldId id="288"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7" autoAdjust="0"/>
  </p:normalViewPr>
  <p:slideViewPr>
    <p:cSldViewPr>
      <p:cViewPr varScale="1">
        <p:scale>
          <a:sx n="88" d="100"/>
          <a:sy n="88" d="100"/>
        </p:scale>
        <p:origin x="-96"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28.08.2013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28.08.2013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28.08.2013</a:t>
            </a:fld>
            <a:endParaRPr lang="ru-RU"/>
          </a:p>
        </p:txBody>
      </p:sp>
      <p:sp>
        <p:nvSpPr>
          <p:cNvPr id="8" name="Номер слайда 7"/>
          <p:cNvSpPr>
            <a:spLocks noGrp="1"/>
          </p:cNvSpPr>
          <p:nvPr>
            <p:ph type="sldNum" sz="quarter" idx="11"/>
          </p:nvPr>
        </p:nvSpPr>
        <p:spPr/>
        <p:txBody>
          <a:bodyPr/>
          <a:lstStyle/>
          <a:p>
            <a:fld id="{725C68B6-61C2-468F-89AB-4B9F7531AA68}"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28.08.2013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B106E36-FD25-4E2D-B0AA-010F637433A0}" type="datetimeFigureOut">
              <a:rPr lang="ru-RU" smtClean="0"/>
              <a:pPr/>
              <a:t>28.08.2013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B106E36-FD25-4E2D-B0AA-010F637433A0}" type="datetimeFigureOut">
              <a:rPr lang="ru-RU" smtClean="0"/>
              <a:pPr/>
              <a:t>28.08.2013</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1643050"/>
            <a:ext cx="8553480" cy="2786082"/>
          </a:xfrm>
        </p:spPr>
        <p:txBody>
          <a:bodyPr>
            <a:normAutofit/>
          </a:bodyPr>
          <a:lstStyle/>
          <a:p>
            <a:r>
              <a:rPr lang="ru-RU" sz="2200" dirty="0" smtClean="0">
                <a:solidFill>
                  <a:srgbClr val="00B0F0"/>
                </a:solidFill>
                <a:latin typeface="Times New Roman" pitchFamily="18" charset="0"/>
                <a:cs typeface="Times New Roman" pitchFamily="18" charset="0"/>
              </a:rPr>
              <a:t>Задачи с практическим содержанием по теме</a:t>
            </a:r>
            <a:r>
              <a:rPr lang="ru-RU" sz="3600" dirty="0" smtClean="0">
                <a:solidFill>
                  <a:srgbClr val="00B0F0"/>
                </a:solidFill>
                <a:latin typeface="Times New Roman" pitchFamily="18" charset="0"/>
                <a:cs typeface="Times New Roman" pitchFamily="18" charset="0"/>
              </a:rPr>
              <a:t>:</a:t>
            </a:r>
            <a:r>
              <a:rPr lang="ru-RU" dirty="0" smtClean="0">
                <a:solidFill>
                  <a:srgbClr val="00B0F0"/>
                </a:solidFill>
                <a:latin typeface="Times New Roman" pitchFamily="18" charset="0"/>
                <a:cs typeface="Times New Roman" pitchFamily="18" charset="0"/>
              </a:rPr>
              <a:t/>
            </a:r>
            <a:br>
              <a:rPr lang="ru-RU" dirty="0" smtClean="0">
                <a:solidFill>
                  <a:srgbClr val="00B0F0"/>
                </a:solidFill>
                <a:latin typeface="Times New Roman" pitchFamily="18" charset="0"/>
                <a:cs typeface="Times New Roman" pitchFamily="18" charset="0"/>
              </a:rPr>
            </a:br>
            <a:r>
              <a:rPr lang="ru-RU" dirty="0" smtClean="0">
                <a:solidFill>
                  <a:srgbClr val="00B0F0"/>
                </a:solidFill>
                <a:latin typeface="Times New Roman" pitchFamily="18" charset="0"/>
                <a:cs typeface="Times New Roman" pitchFamily="18" charset="0"/>
              </a:rPr>
              <a:t> «Арифметическая  и геометрическая прогрессии»</a:t>
            </a:r>
            <a:endParaRPr lang="ru-RU" dirty="0">
              <a:solidFill>
                <a:srgbClr val="00B0F0"/>
              </a:solidFill>
              <a:latin typeface="Times New Roman" pitchFamily="18" charset="0"/>
              <a:cs typeface="Times New Roman" pitchFamily="18" charset="0"/>
            </a:endParaRPr>
          </a:p>
        </p:txBody>
      </p:sp>
      <p:sp>
        <p:nvSpPr>
          <p:cNvPr id="4" name="TextBox 3"/>
          <p:cNvSpPr txBox="1"/>
          <p:nvPr/>
        </p:nvSpPr>
        <p:spPr>
          <a:xfrm>
            <a:off x="4214810" y="5143512"/>
            <a:ext cx="4714908" cy="1631216"/>
          </a:xfrm>
          <a:prstGeom prst="rect">
            <a:avLst/>
          </a:prstGeom>
          <a:noFill/>
        </p:spPr>
        <p:txBody>
          <a:bodyPr wrap="square" rtlCol="0">
            <a:spAutoFit/>
          </a:bodyPr>
          <a:lstStyle/>
          <a:p>
            <a:pPr algn="r"/>
            <a:r>
              <a:rPr lang="ru-RU" sz="2000" b="1" dirty="0" smtClean="0">
                <a:latin typeface="Times New Roman" pitchFamily="18" charset="0"/>
                <a:cs typeface="Times New Roman" pitchFamily="18" charset="0"/>
              </a:rPr>
              <a:t>Выполнила:</a:t>
            </a:r>
          </a:p>
          <a:p>
            <a:pPr algn="r"/>
            <a:r>
              <a:rPr lang="ru-RU" sz="2000" b="1" dirty="0" err="1" smtClean="0">
                <a:latin typeface="Times New Roman" pitchFamily="18" charset="0"/>
                <a:cs typeface="Times New Roman" pitchFamily="18" charset="0"/>
              </a:rPr>
              <a:t>Патрина</a:t>
            </a:r>
            <a:r>
              <a:rPr lang="ru-RU" sz="2000" b="1" dirty="0" smtClean="0">
                <a:latin typeface="Times New Roman" pitchFamily="18" charset="0"/>
                <a:cs typeface="Times New Roman" pitchFamily="18" charset="0"/>
              </a:rPr>
              <a:t> Татьяна Николаевна, </a:t>
            </a:r>
          </a:p>
          <a:p>
            <a:pPr algn="r"/>
            <a:r>
              <a:rPr lang="ru-RU" sz="2000" b="1" dirty="0" smtClean="0">
                <a:latin typeface="Times New Roman" pitchFamily="18" charset="0"/>
                <a:cs typeface="Times New Roman" pitchFamily="18" charset="0"/>
              </a:rPr>
              <a:t>учитель математики,</a:t>
            </a:r>
          </a:p>
          <a:p>
            <a:pPr algn="r"/>
            <a:r>
              <a:rPr lang="ru-RU" sz="2000" b="1" dirty="0" smtClean="0">
                <a:latin typeface="Times New Roman" pitchFamily="18" charset="0"/>
                <a:cs typeface="Times New Roman" pitchFamily="18" charset="0"/>
              </a:rPr>
              <a:t>1 квалификационная </a:t>
            </a:r>
            <a:r>
              <a:rPr lang="ru-RU" sz="2000" b="1" dirty="0" smtClean="0">
                <a:latin typeface="Times New Roman" pitchFamily="18" charset="0"/>
                <a:cs typeface="Times New Roman" pitchFamily="18" charset="0"/>
              </a:rPr>
              <a:t>категория,</a:t>
            </a:r>
          </a:p>
          <a:p>
            <a:pPr algn="r"/>
            <a:r>
              <a:rPr lang="ru-RU" sz="2000" b="1" dirty="0" smtClean="0">
                <a:latin typeface="Times New Roman" pitchFamily="18" charset="0"/>
                <a:cs typeface="Times New Roman" pitchFamily="18" charset="0"/>
              </a:rPr>
              <a:t>МБОУ «Школа №120», г.Казань</a:t>
            </a:r>
            <a:r>
              <a:rPr lang="ru-RU" sz="2000" b="1" dirty="0" smtClean="0">
                <a:latin typeface="Times New Roman" pitchFamily="18" charset="0"/>
                <a:cs typeface="Times New Roman" pitchFamily="18" charset="0"/>
              </a:rPr>
              <a:t> </a:t>
            </a:r>
            <a:endParaRPr lang="ru-RU" sz="2000" b="1" dirty="0">
              <a:latin typeface="Times New Roman" pitchFamily="18" charset="0"/>
              <a:cs typeface="Times New Roman" pitchFamily="18" charset="0"/>
            </a:endParaRPr>
          </a:p>
        </p:txBody>
      </p:sp>
      <p:sp>
        <p:nvSpPr>
          <p:cNvPr id="5" name="Прямоугольник 4"/>
          <p:cNvSpPr/>
          <p:nvPr/>
        </p:nvSpPr>
        <p:spPr>
          <a:xfrm>
            <a:off x="142844" y="357166"/>
            <a:ext cx="9001156" cy="400110"/>
          </a:xfrm>
          <a:prstGeom prst="rect">
            <a:avLst/>
          </a:prstGeom>
        </p:spPr>
        <p:txBody>
          <a:bodyPr wrap="square">
            <a:spAutoFit/>
          </a:bodyPr>
          <a:lstStyle/>
          <a:p>
            <a:pPr algn="ctr"/>
            <a:r>
              <a:rPr lang="ru-RU" sz="2000" b="1" dirty="0" smtClean="0">
                <a:latin typeface="Times New Roman" pitchFamily="18" charset="0"/>
                <a:cs typeface="Times New Roman" pitchFamily="18" charset="0"/>
              </a:rPr>
              <a:t>Средняя школа №120  с углубленным изучением отдельных предметов </a:t>
            </a:r>
            <a:endParaRPr lang="ru-RU"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ru-RU" sz="2000" u="sng" dirty="0" smtClean="0">
                <a:solidFill>
                  <a:srgbClr val="00B0F0"/>
                </a:solidFill>
                <a:latin typeface="Times New Roman" pitchFamily="18" charset="0"/>
                <a:cs typeface="Times New Roman" pitchFamily="18" charset="0"/>
              </a:rPr>
              <a:t>Задача 1:</a:t>
            </a:r>
            <a:r>
              <a:rPr lang="ru-RU" sz="2000" dirty="0" smtClean="0">
                <a:latin typeface="Times New Roman" pitchFamily="18" charset="0"/>
                <a:cs typeface="Times New Roman" pitchFamily="18" charset="0"/>
              </a:rPr>
              <a:t> Известно, что бактерия в питательной среде через каждые полчаса делится на две. Сколько бактерий может образоваться из одной бактерии за 10 часов?</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marL="360363" indent="-3175">
              <a:lnSpc>
                <a:spcPct val="150000"/>
              </a:lnSpc>
              <a:buNone/>
            </a:pPr>
            <a:r>
              <a:rPr lang="ru-RU" sz="2000" u="sng" dirty="0" smtClean="0">
                <a:solidFill>
                  <a:srgbClr val="00B0F0"/>
                </a:solidFill>
                <a:latin typeface="Times New Roman" pitchFamily="18" charset="0"/>
                <a:cs typeface="Times New Roman" pitchFamily="18" charset="0"/>
              </a:rPr>
              <a:t>Решение:</a:t>
            </a:r>
            <a:r>
              <a:rPr lang="ru-RU" sz="2000" dirty="0" smtClean="0">
                <a:latin typeface="Times New Roman" pitchFamily="18" charset="0"/>
                <a:cs typeface="Times New Roman" pitchFamily="18" charset="0"/>
              </a:rPr>
              <a:t> Бактерия была одна, следовательно,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=1. Она делится на две, значит </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 а так как время деления полчаса, то за 10 часов произойдет 20 делений и нам нужно найти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21</a:t>
            </a:r>
          </a:p>
          <a:p>
            <a:pPr marL="360363" indent="-3175">
              <a:lnSpc>
                <a:spcPct val="150000"/>
              </a:lnSpc>
              <a:buNone/>
            </a:pPr>
            <a:r>
              <a:rPr lang="ru-RU" sz="2000" dirty="0" smtClean="0">
                <a:latin typeface="Times New Roman" pitchFamily="18" charset="0"/>
                <a:cs typeface="Times New Roman" pitchFamily="18" charset="0"/>
              </a:rPr>
              <a:t>По формуле </a:t>
            </a:r>
            <a:r>
              <a:rPr lang="ru-RU" sz="2000" i="1" dirty="0" err="1" smtClean="0">
                <a:latin typeface="Times New Roman" pitchFamily="18" charset="0"/>
                <a:cs typeface="Times New Roman" pitchFamily="18" charset="0"/>
              </a:rPr>
              <a:t>b</a:t>
            </a:r>
            <a:r>
              <a:rPr lang="ru-RU" sz="2000" i="1" baseline="-25000" dirty="0" err="1" smtClean="0">
                <a:latin typeface="Times New Roman" pitchFamily="18" charset="0"/>
                <a:cs typeface="Times New Roman" pitchFamily="18" charset="0"/>
              </a:rPr>
              <a:t>п</a:t>
            </a:r>
            <a:r>
              <a:rPr lang="ru-RU" sz="2000" i="1" dirty="0" err="1"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a:t>
            </a:r>
            <a:r>
              <a:rPr lang="en-US" sz="2000" i="1" baseline="30000" dirty="0" err="1" smtClean="0">
                <a:latin typeface="Times New Roman" pitchFamily="18" charset="0"/>
                <a:cs typeface="Times New Roman" pitchFamily="18" charset="0"/>
              </a:rPr>
              <a:t>n</a:t>
            </a:r>
            <a:r>
              <a:rPr lang="en-US" sz="2000" i="1" baseline="30000" dirty="0" smtClean="0">
                <a:latin typeface="Times New Roman" pitchFamily="18" charset="0"/>
                <a:cs typeface="Times New Roman" pitchFamily="18" charset="0"/>
              </a:rPr>
              <a:t>­</a:t>
            </a:r>
            <a:r>
              <a:rPr lang="ru-RU" sz="2000" i="1" baseline="30000" dirty="0" smtClean="0">
                <a:latin typeface="Times New Roman" pitchFamily="18" charset="0"/>
                <a:cs typeface="Times New Roman" pitchFamily="18" charset="0"/>
              </a:rPr>
              <a:t>1</a:t>
            </a:r>
            <a:endParaRPr lang="ru-RU" sz="2000" i="1" baseline="-25000" dirty="0" smtClean="0">
              <a:latin typeface="Times New Roman" pitchFamily="18" charset="0"/>
              <a:cs typeface="Times New Roman" pitchFamily="18" charset="0"/>
            </a:endParaRPr>
          </a:p>
          <a:p>
            <a:pPr marL="360363" indent="-3175">
              <a:lnSpc>
                <a:spcPct val="150000"/>
              </a:lnSpc>
              <a:buNone/>
            </a:pP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21 </a:t>
            </a:r>
            <a:r>
              <a:rPr lang="ru-RU" sz="2000" i="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1·2</a:t>
            </a:r>
            <a:r>
              <a:rPr lang="ru-RU" sz="2000" baseline="30000" dirty="0" smtClean="0">
                <a:latin typeface="Times New Roman" pitchFamily="18" charset="0"/>
                <a:cs typeface="Times New Roman" pitchFamily="18" charset="0"/>
              </a:rPr>
              <a:t>20</a:t>
            </a:r>
            <a:r>
              <a:rPr lang="ru-RU" sz="2000" dirty="0" smtClean="0">
                <a:latin typeface="Times New Roman" pitchFamily="18" charset="0"/>
                <a:cs typeface="Times New Roman" pitchFamily="18" charset="0"/>
              </a:rPr>
              <a:t> =1048576 ≈ 1,05·10</a:t>
            </a:r>
            <a:r>
              <a:rPr lang="ru-RU" sz="2000" baseline="30000" dirty="0" smtClean="0">
                <a:latin typeface="Times New Roman" pitchFamily="18" charset="0"/>
                <a:cs typeface="Times New Roman" pitchFamily="18" charset="0"/>
              </a:rPr>
              <a:t>6</a:t>
            </a:r>
            <a:r>
              <a:rPr lang="ru-RU" sz="2000" dirty="0" smtClean="0">
                <a:latin typeface="Times New Roman" pitchFamily="18" charset="0"/>
                <a:cs typeface="Times New Roman" pitchFamily="18" charset="0"/>
              </a:rPr>
              <a:t>    </a:t>
            </a:r>
          </a:p>
          <a:p>
            <a:pPr marL="360363" indent="-3175">
              <a:buNone/>
            </a:pPr>
            <a:endParaRPr lang="ru-RU" sz="2000" dirty="0" smtClean="0">
              <a:latin typeface="Times New Roman" pitchFamily="18" charset="0"/>
              <a:cs typeface="Times New Roman" pitchFamily="18" charset="0"/>
            </a:endParaRPr>
          </a:p>
          <a:p>
            <a:pPr marL="360363" indent="-3175">
              <a:buNone/>
            </a:pPr>
            <a:r>
              <a:rPr lang="ru-RU" sz="2000" u="sng" dirty="0" smtClean="0">
                <a:solidFill>
                  <a:srgbClr val="00B0F0"/>
                </a:solidFill>
                <a:latin typeface="Times New Roman" pitchFamily="18" charset="0"/>
                <a:cs typeface="Times New Roman" pitchFamily="18" charset="0"/>
              </a:rPr>
              <a:t>Ответ: 10,5·10</a:t>
            </a:r>
            <a:r>
              <a:rPr lang="ru-RU" sz="2000" u="sng" baseline="30000" dirty="0" smtClean="0">
                <a:solidFill>
                  <a:srgbClr val="00B0F0"/>
                </a:solidFill>
                <a:latin typeface="Times New Roman" pitchFamily="18" charset="0"/>
                <a:cs typeface="Times New Roman" pitchFamily="18" charset="0"/>
              </a:rPr>
              <a:t>6</a:t>
            </a:r>
            <a:endParaRPr lang="ru-RU" sz="2000" u="sng" dirty="0" smtClean="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1511288"/>
          </a:xfrm>
        </p:spPr>
        <p:txBody>
          <a:bodyPr>
            <a:noAutofit/>
          </a:bodyPr>
          <a:lstStyle/>
          <a:p>
            <a:pPr algn="just"/>
            <a:r>
              <a:rPr lang="ru-RU" sz="2000" u="sng" dirty="0" smtClean="0">
                <a:solidFill>
                  <a:srgbClr val="00B0F0"/>
                </a:solidFill>
                <a:latin typeface="Times New Roman" pitchFamily="18" charset="0"/>
                <a:cs typeface="Times New Roman" pitchFamily="18" charset="0"/>
              </a:rPr>
              <a:t>Задача 2:</a:t>
            </a:r>
            <a:r>
              <a:rPr lang="ru-RU" sz="2000" dirty="0" smtClean="0">
                <a:latin typeface="Times New Roman" pitchFamily="18" charset="0"/>
                <a:cs typeface="Times New Roman" pitchFamily="18" charset="0"/>
              </a:rPr>
              <a:t> После каждого качания поршня под колоколом воздушного насоса давление воздуха уменьшается на 0,83 начального давления. Определить, как велико будет давление воздуха под колоколом после 15 качаний, если первоначальное давление было равно 760 мм ртутного столба.</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2071679"/>
            <a:ext cx="7829576" cy="3643338"/>
          </a:xfrm>
        </p:spPr>
        <p:txBody>
          <a:bodyPr>
            <a:normAutofit/>
          </a:bodyPr>
          <a:lstStyle/>
          <a:p>
            <a:pPr marL="352425" indent="4763">
              <a:lnSpc>
                <a:spcPct val="150000"/>
              </a:lnSpc>
              <a:buNone/>
            </a:pPr>
            <a:r>
              <a:rPr lang="ru-RU" sz="2000" u="sng" dirty="0" smtClean="0">
                <a:solidFill>
                  <a:srgbClr val="00B0F0"/>
                </a:solidFill>
                <a:latin typeface="Times New Roman" pitchFamily="18" charset="0"/>
                <a:cs typeface="Times New Roman" pitchFamily="18" charset="0"/>
              </a:rPr>
              <a:t>Решение:</a:t>
            </a:r>
            <a:r>
              <a:rPr lang="ru-RU" sz="2000" dirty="0" smtClean="0">
                <a:latin typeface="Times New Roman" pitchFamily="18" charset="0"/>
                <a:cs typeface="Times New Roman" pitchFamily="18" charset="0"/>
              </a:rPr>
              <a:t> Из условия задачи получаем, что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=760; </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0,83; </a:t>
            </a:r>
            <a:r>
              <a:rPr lang="en-US" sz="2000" i="1" dirty="0" smtClean="0">
                <a:latin typeface="Times New Roman" pitchFamily="18" charset="0"/>
                <a:cs typeface="Times New Roman" pitchFamily="18" charset="0"/>
              </a:rPr>
              <a:t>n</a:t>
            </a:r>
            <a:r>
              <a:rPr lang="ru-RU" sz="2000" dirty="0" smtClean="0">
                <a:latin typeface="Times New Roman" pitchFamily="18" charset="0"/>
                <a:cs typeface="Times New Roman" pitchFamily="18" charset="0"/>
              </a:rPr>
              <a:t> = 16, а найти необходимо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16</a:t>
            </a:r>
            <a:r>
              <a:rPr lang="ru-RU" sz="2000" dirty="0" smtClean="0">
                <a:latin typeface="Times New Roman" pitchFamily="18" charset="0"/>
                <a:cs typeface="Times New Roman" pitchFamily="18" charset="0"/>
              </a:rPr>
              <a:t> . </a:t>
            </a:r>
          </a:p>
          <a:p>
            <a:pPr marL="352425" indent="4763">
              <a:lnSpc>
                <a:spcPct val="150000"/>
              </a:lnSpc>
              <a:buNone/>
            </a:pPr>
            <a:r>
              <a:rPr lang="ru-RU" sz="2000" dirty="0" smtClean="0">
                <a:latin typeface="Times New Roman" pitchFamily="18" charset="0"/>
                <a:cs typeface="Times New Roman" pitchFamily="18" charset="0"/>
              </a:rPr>
              <a:t>По формуле </a:t>
            </a:r>
            <a:r>
              <a:rPr lang="ru-RU" sz="2000" i="1" dirty="0" err="1" smtClean="0">
                <a:latin typeface="Times New Roman" pitchFamily="18" charset="0"/>
                <a:cs typeface="Times New Roman" pitchFamily="18" charset="0"/>
              </a:rPr>
              <a:t>b</a:t>
            </a:r>
            <a:r>
              <a:rPr lang="ru-RU" sz="2000" i="1" baseline="-25000" dirty="0" err="1" smtClean="0">
                <a:latin typeface="Times New Roman" pitchFamily="18" charset="0"/>
                <a:cs typeface="Times New Roman" pitchFamily="18" charset="0"/>
              </a:rPr>
              <a:t>п</a:t>
            </a:r>
            <a:r>
              <a:rPr lang="ru-RU" sz="2000" i="1" dirty="0" err="1"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a:t>
            </a:r>
            <a:r>
              <a:rPr lang="en-US" sz="2000" i="1" baseline="30000" dirty="0" err="1" smtClean="0">
                <a:latin typeface="Times New Roman" pitchFamily="18" charset="0"/>
                <a:cs typeface="Times New Roman" pitchFamily="18" charset="0"/>
              </a:rPr>
              <a:t>n</a:t>
            </a:r>
            <a:r>
              <a:rPr lang="en-US" sz="2000" i="1" baseline="30000" dirty="0" smtClean="0">
                <a:latin typeface="Times New Roman" pitchFamily="18" charset="0"/>
                <a:cs typeface="Times New Roman" pitchFamily="18" charset="0"/>
              </a:rPr>
              <a:t>­</a:t>
            </a:r>
            <a:r>
              <a:rPr lang="ru-RU" sz="2000" i="1" baseline="30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 </a:t>
            </a:r>
            <a:r>
              <a:rPr lang="ru-RU" sz="2000" dirty="0" smtClean="0">
                <a:latin typeface="Times New Roman" pitchFamily="18" charset="0"/>
                <a:cs typeface="Times New Roman" pitchFamily="18" charset="0"/>
              </a:rPr>
              <a:t>значит:</a:t>
            </a:r>
          </a:p>
          <a:p>
            <a:pPr marL="352425" indent="4763">
              <a:lnSpc>
                <a:spcPct val="150000"/>
              </a:lnSpc>
              <a:buNone/>
            </a:pPr>
            <a:r>
              <a:rPr lang="ru-RU"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16</a:t>
            </a:r>
            <a:r>
              <a:rPr lang="ru-RU" sz="2000" i="1"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760</a:t>
            </a:r>
            <a:r>
              <a:rPr lang="ru-RU" sz="2000" i="1" dirty="0" smtClean="0">
                <a:latin typeface="Times New Roman" pitchFamily="18" charset="0"/>
                <a:cs typeface="Times New Roman" pitchFamily="18" charset="0"/>
              </a:rPr>
              <a:t> ·0,83</a:t>
            </a:r>
            <a:r>
              <a:rPr lang="ru-RU" sz="2000" i="1" baseline="30000" dirty="0" smtClean="0">
                <a:latin typeface="Times New Roman" pitchFamily="18" charset="0"/>
                <a:cs typeface="Times New Roman" pitchFamily="18" charset="0"/>
              </a:rPr>
              <a:t>15</a:t>
            </a:r>
            <a:r>
              <a:rPr lang="ru-RU" sz="2000" i="1" dirty="0" smtClean="0">
                <a:latin typeface="Times New Roman" pitchFamily="18" charset="0"/>
                <a:cs typeface="Times New Roman" pitchFamily="18" charset="0"/>
              </a:rPr>
              <a:t> ≈ 46,45</a:t>
            </a:r>
          </a:p>
          <a:p>
            <a:pPr marL="352425" indent="4763">
              <a:lnSpc>
                <a:spcPct val="150000"/>
              </a:lnSpc>
              <a:buNone/>
            </a:pPr>
            <a:endParaRPr lang="ru-RU" sz="2000" i="1" dirty="0" smtClean="0">
              <a:latin typeface="Times New Roman" pitchFamily="18" charset="0"/>
              <a:cs typeface="Times New Roman" pitchFamily="18" charset="0"/>
            </a:endParaRPr>
          </a:p>
          <a:p>
            <a:pPr marL="352425" indent="4763">
              <a:lnSpc>
                <a:spcPct val="150000"/>
              </a:lnSpc>
              <a:buNone/>
            </a:pPr>
            <a:r>
              <a:rPr lang="ru-RU" sz="2000" u="sng" dirty="0" smtClean="0">
                <a:solidFill>
                  <a:srgbClr val="00B0F0"/>
                </a:solidFill>
                <a:latin typeface="Times New Roman" pitchFamily="18" charset="0"/>
                <a:cs typeface="Times New Roman" pitchFamily="18" charset="0"/>
              </a:rPr>
              <a:t>Ответ: 46,45</a:t>
            </a:r>
            <a:endParaRPr lang="ru-RU" sz="2000" u="sng" dirty="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29642" cy="1143000"/>
          </a:xfrm>
        </p:spPr>
        <p:txBody>
          <a:bodyPr>
            <a:noAutofit/>
          </a:bodyPr>
          <a:lstStyle/>
          <a:p>
            <a:pPr algn="just"/>
            <a:r>
              <a:rPr lang="ru-RU" sz="2000" u="sng" dirty="0" smtClean="0">
                <a:solidFill>
                  <a:srgbClr val="00B0F0"/>
                </a:solidFill>
                <a:latin typeface="Times New Roman" pitchFamily="18" charset="0"/>
                <a:cs typeface="Times New Roman" pitchFamily="18" charset="0"/>
              </a:rPr>
              <a:t>Задача 3:</a:t>
            </a:r>
            <a:r>
              <a:rPr lang="ru-RU" sz="2000" dirty="0" smtClean="0">
                <a:latin typeface="Times New Roman" pitchFamily="18" charset="0"/>
                <a:cs typeface="Times New Roman" pitchFamily="18" charset="0"/>
              </a:rPr>
              <a:t> Мощности пяти электромоторов составляют возрастающую геометрическую прогрессию. Мощность первого 5 кВт, а третьего 9,8 кВт. Рассчитать мощности остальных электромоторов (ответ дать в кВт).</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600200"/>
            <a:ext cx="8401080" cy="4525963"/>
          </a:xfrm>
        </p:spPr>
        <p:txBody>
          <a:bodyPr>
            <a:normAutofit/>
          </a:bodyPr>
          <a:lstStyle/>
          <a:p>
            <a:pPr marL="177800" indent="0">
              <a:buNone/>
            </a:pPr>
            <a:r>
              <a:rPr lang="ru-RU" sz="2000" u="sng" dirty="0" smtClean="0">
                <a:solidFill>
                  <a:srgbClr val="00B0F0"/>
                </a:solidFill>
                <a:latin typeface="Times New Roman" pitchFamily="18" charset="0"/>
                <a:cs typeface="Times New Roman" pitchFamily="18" charset="0"/>
              </a:rPr>
              <a:t>Решение:</a:t>
            </a:r>
            <a:r>
              <a:rPr lang="ru-RU" sz="2000" dirty="0" smtClean="0">
                <a:latin typeface="Times New Roman" pitchFamily="18" charset="0"/>
                <a:cs typeface="Times New Roman" pitchFamily="18" charset="0"/>
              </a:rPr>
              <a:t> По условию задачи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=5;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3</a:t>
            </a:r>
            <a:r>
              <a:rPr lang="ru-RU" sz="2000" dirty="0" smtClean="0">
                <a:latin typeface="Times New Roman" pitchFamily="18" charset="0"/>
                <a:cs typeface="Times New Roman" pitchFamily="18" charset="0"/>
              </a:rPr>
              <a:t>=9,8; </a:t>
            </a:r>
            <a:r>
              <a:rPr lang="en-US" sz="2000" i="1" dirty="0" smtClean="0">
                <a:latin typeface="Times New Roman" pitchFamily="18" charset="0"/>
                <a:cs typeface="Times New Roman" pitchFamily="18" charset="0"/>
              </a:rPr>
              <a:t>n</a:t>
            </a:r>
            <a:r>
              <a:rPr lang="ru-RU" sz="2000" dirty="0" smtClean="0">
                <a:latin typeface="Times New Roman" pitchFamily="18" charset="0"/>
                <a:cs typeface="Times New Roman" pitchFamily="18" charset="0"/>
              </a:rPr>
              <a:t> = 5, значит нам необходимо найти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2,</a:t>
            </a:r>
            <a:r>
              <a:rPr lang="en-US" sz="2000" i="1" dirty="0" smtClean="0">
                <a:latin typeface="Times New Roman" pitchFamily="18" charset="0"/>
                <a:cs typeface="Times New Roman" pitchFamily="18" charset="0"/>
              </a:rPr>
              <a:t> b</a:t>
            </a:r>
            <a:r>
              <a:rPr lang="ru-RU" sz="2000" i="1" baseline="-25000" dirty="0" smtClean="0">
                <a:latin typeface="Times New Roman" pitchFamily="18" charset="0"/>
                <a:cs typeface="Times New Roman" pitchFamily="18" charset="0"/>
              </a:rPr>
              <a:t>4,</a:t>
            </a:r>
            <a:r>
              <a:rPr lang="ru-RU"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5</a:t>
            </a:r>
            <a:endParaRPr lang="ru-RU" sz="2000" dirty="0" smtClean="0">
              <a:latin typeface="Times New Roman" pitchFamily="18" charset="0"/>
              <a:cs typeface="Times New Roman" pitchFamily="18" charset="0"/>
            </a:endParaRPr>
          </a:p>
          <a:p>
            <a:pPr marL="177800" indent="0">
              <a:buNone/>
            </a:pPr>
            <a:r>
              <a:rPr lang="ru-RU" sz="2000" dirty="0" smtClean="0">
                <a:latin typeface="Times New Roman" pitchFamily="18" charset="0"/>
                <a:cs typeface="Times New Roman" pitchFamily="18" charset="0"/>
              </a:rPr>
              <a:t>Для решения применим формулы:</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q</a:t>
            </a:r>
            <a:r>
              <a:rPr lang="ru-RU"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t>
            </a:r>
            <a:r>
              <a:rPr lang="en-US" sz="2000" i="1" baseline="-25000" dirty="0" err="1" smtClean="0">
                <a:latin typeface="Times New Roman" pitchFamily="18" charset="0"/>
                <a:cs typeface="Times New Roman" pitchFamily="18" charset="0"/>
              </a:rPr>
              <a:t>n</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t>
            </a:r>
            <a:r>
              <a:rPr lang="en-US" sz="2000" i="1" baseline="-25000" dirty="0" err="1" smtClean="0">
                <a:latin typeface="Times New Roman" pitchFamily="18" charset="0"/>
                <a:cs typeface="Times New Roman" pitchFamily="18" charset="0"/>
              </a:rPr>
              <a:t>n</a:t>
            </a:r>
            <a:r>
              <a:rPr lang="ru-RU" sz="2000" i="1" baseline="-25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b</a:t>
            </a:r>
            <a:r>
              <a:rPr lang="ru-RU" sz="2000" i="1" baseline="-25000" dirty="0" err="1" smtClean="0">
                <a:latin typeface="Times New Roman" pitchFamily="18" charset="0"/>
                <a:cs typeface="Times New Roman" pitchFamily="18" charset="0"/>
              </a:rPr>
              <a:t>п</a:t>
            </a:r>
            <a:r>
              <a:rPr lang="ru-RU" sz="2000" i="1" dirty="0" err="1"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a:t>
            </a:r>
            <a:r>
              <a:rPr lang="en-US" sz="2000" i="1" baseline="30000" dirty="0" err="1" smtClean="0">
                <a:latin typeface="Times New Roman" pitchFamily="18" charset="0"/>
                <a:cs typeface="Times New Roman" pitchFamily="18" charset="0"/>
              </a:rPr>
              <a:t>n</a:t>
            </a:r>
            <a:r>
              <a:rPr lang="en-US" sz="2000" i="1" baseline="30000" dirty="0" smtClean="0">
                <a:latin typeface="Times New Roman" pitchFamily="18" charset="0"/>
                <a:cs typeface="Times New Roman" pitchFamily="18" charset="0"/>
              </a:rPr>
              <a:t>­</a:t>
            </a:r>
            <a:r>
              <a:rPr lang="ru-RU" sz="2000" i="1" baseline="30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a:t>
            </a:r>
          </a:p>
          <a:p>
            <a:pPr marL="177800" indent="0">
              <a:buNone/>
            </a:pPr>
            <a:r>
              <a:rPr lang="ru-RU" sz="2000" dirty="0" smtClean="0">
                <a:latin typeface="Times New Roman" pitchFamily="18" charset="0"/>
                <a:cs typeface="Times New Roman" pitchFamily="18" charset="0"/>
              </a:rPr>
              <a:t>По условию задачи</a:t>
            </a:r>
          </a:p>
          <a:p>
            <a:pPr marL="177800" indent="0">
              <a:buNone/>
            </a:pPr>
            <a:endParaRPr lang="ru-RU" sz="2000" dirty="0" smtClean="0">
              <a:latin typeface="Times New Roman" pitchFamily="18" charset="0"/>
              <a:cs typeface="Times New Roman" pitchFamily="18" charset="0"/>
            </a:endParaRPr>
          </a:p>
          <a:p>
            <a:pPr marL="177800" indent="0">
              <a:buNone/>
            </a:pPr>
            <a:r>
              <a:rPr lang="ru-RU" sz="2000" dirty="0" smtClean="0">
                <a:latin typeface="Times New Roman" pitchFamily="18" charset="0"/>
                <a:cs typeface="Times New Roman" pitchFamily="18" charset="0"/>
              </a:rPr>
              <a:t>для того, чтобы найти остальные значения, найдем </a:t>
            </a:r>
            <a:r>
              <a:rPr lang="en-US" sz="2000" i="1" dirty="0" smtClean="0">
                <a:latin typeface="Times New Roman" pitchFamily="18" charset="0"/>
                <a:cs typeface="Times New Roman" pitchFamily="18" charset="0"/>
              </a:rPr>
              <a:t>q</a:t>
            </a:r>
            <a:r>
              <a:rPr lang="ru-RU" sz="2000" i="1" dirty="0" smtClean="0">
                <a:latin typeface="Times New Roman" pitchFamily="18" charset="0"/>
                <a:cs typeface="Times New Roman" pitchFamily="18" charset="0"/>
              </a:rPr>
              <a:t>,  </a:t>
            </a:r>
          </a:p>
          <a:p>
            <a:pPr marL="177800" indent="0">
              <a:buNone/>
            </a:pP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q</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2</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b</a:t>
            </a:r>
            <a:r>
              <a:rPr lang="ru-RU" sz="2000" i="1"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 = 7:5 = 1,4</a:t>
            </a:r>
          </a:p>
          <a:p>
            <a:pPr marL="177800" indent="0">
              <a:buNone/>
            </a:pPr>
            <a:r>
              <a:rPr lang="ru-RU"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4</a:t>
            </a:r>
            <a:r>
              <a:rPr lang="ru-RU" sz="2000" dirty="0" smtClean="0">
                <a:latin typeface="Times New Roman" pitchFamily="18" charset="0"/>
                <a:cs typeface="Times New Roman" pitchFamily="18" charset="0"/>
              </a:rPr>
              <a:t> = 9,8 ·1,4 = 13,72</a:t>
            </a:r>
          </a:p>
          <a:p>
            <a:pPr marL="177800" indent="0">
              <a:buNone/>
            </a:pP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5</a:t>
            </a:r>
            <a:r>
              <a:rPr lang="ru-RU" sz="2000" dirty="0" smtClean="0">
                <a:latin typeface="Times New Roman" pitchFamily="18" charset="0"/>
                <a:cs typeface="Times New Roman" pitchFamily="18" charset="0"/>
              </a:rPr>
              <a:t> = 13,72 ·1,4 = 19,208</a:t>
            </a:r>
          </a:p>
          <a:p>
            <a:pPr marL="177800" indent="0"/>
            <a:endParaRPr lang="ru-RU" sz="2000" dirty="0" smtClean="0"/>
          </a:p>
          <a:p>
            <a:pPr marL="177800" indent="0">
              <a:buNone/>
            </a:pPr>
            <a:r>
              <a:rPr lang="ru-RU" sz="2000" u="sng" dirty="0" smtClean="0">
                <a:solidFill>
                  <a:srgbClr val="00B0F0"/>
                </a:solidFill>
                <a:latin typeface="Times New Roman" pitchFamily="18" charset="0"/>
                <a:cs typeface="Times New Roman" pitchFamily="18" charset="0"/>
              </a:rPr>
              <a:t>Ответ: 7; 13,72; 19,208 </a:t>
            </a:r>
            <a:endParaRPr lang="ru-RU" sz="2000" u="sng" dirty="0">
              <a:solidFill>
                <a:srgbClr val="00B0F0"/>
              </a:solidFill>
              <a:latin typeface="Times New Roman" pitchFamily="18" charset="0"/>
              <a:cs typeface="Times New Roman" pitchFamily="18" charset="0"/>
            </a:endParaRPr>
          </a:p>
        </p:txBody>
      </p:sp>
      <p:pic>
        <p:nvPicPr>
          <p:cNvPr id="8"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072330" y="2285992"/>
            <a:ext cx="1803214" cy="396000"/>
          </a:xfrm>
          <a:prstGeom prst="rect">
            <a:avLst/>
          </a:prstGeom>
          <a:noFill/>
        </p:spPr>
      </p:pic>
      <p:sp>
        <p:nvSpPr>
          <p:cNvPr id="51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512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00364" y="2643182"/>
            <a:ext cx="1364787" cy="396000"/>
          </a:xfrm>
          <a:prstGeom prst="rect">
            <a:avLst/>
          </a:prstGeom>
          <a:noFill/>
        </p:spPr>
      </p:pic>
      <p:sp>
        <p:nvSpPr>
          <p:cNvPr id="5123" name="Rectangle 3"/>
          <p:cNvSpPr>
            <a:spLocks noChangeArrowheads="1"/>
          </p:cNvSpPr>
          <p:nvPr/>
        </p:nvSpPr>
        <p:spPr bwMode="auto">
          <a:xfrm>
            <a:off x="0" y="990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512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5124"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14348" y="3000372"/>
            <a:ext cx="2503287" cy="396000"/>
          </a:xfrm>
          <a:prstGeom prst="rect">
            <a:avLst/>
          </a:prstGeom>
          <a:noFill/>
        </p:spPr>
      </p:pic>
      <p:sp>
        <p:nvSpPr>
          <p:cNvPr id="5126" name="Rectangle 6"/>
          <p:cNvSpPr>
            <a:spLocks noChangeArrowheads="1"/>
          </p:cNvSpPr>
          <p:nvPr/>
        </p:nvSpPr>
        <p:spPr bwMode="auto">
          <a:xfrm>
            <a:off x="0" y="990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121"/>
                                        </p:tgtEl>
                                        <p:attrNameLst>
                                          <p:attrName>style.visibility</p:attrName>
                                        </p:attrNameLst>
                                      </p:cBhvr>
                                      <p:to>
                                        <p:strVal val="visible"/>
                                      </p:to>
                                    </p:set>
                                    <p:animEffect transition="in" filter="fade">
                                      <p:cBhvr>
                                        <p:cTn id="27" dur="2000"/>
                                        <p:tgtEl>
                                          <p:spTgt spid="51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124"/>
                                        </p:tgtEl>
                                        <p:attrNameLst>
                                          <p:attrName>style.visibility</p:attrName>
                                        </p:attrNameLst>
                                      </p:cBhvr>
                                      <p:to>
                                        <p:strVal val="visible"/>
                                      </p:to>
                                    </p:set>
                                    <p:animEffect transition="in" filter="fade">
                                      <p:cBhvr>
                                        <p:cTn id="32" dur="2000"/>
                                        <p:tgtEl>
                                          <p:spTgt spid="51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2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2000"/>
                                        <p:tgtEl>
                                          <p:spTgt spid="3">
                                            <p:txEl>
                                              <p:pRg st="6" end="6"/>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20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1143000"/>
          </a:xfrm>
        </p:spPr>
        <p:txBody>
          <a:bodyPr>
            <a:normAutofit/>
          </a:bodyPr>
          <a:lstStyle/>
          <a:p>
            <a:pPr algn="just"/>
            <a:r>
              <a:rPr lang="ru-RU" sz="2000" u="sng" dirty="0" smtClean="0">
                <a:solidFill>
                  <a:srgbClr val="00B0F0"/>
                </a:solidFill>
                <a:latin typeface="Times New Roman" pitchFamily="18" charset="0"/>
                <a:cs typeface="Times New Roman" pitchFamily="18" charset="0"/>
              </a:rPr>
              <a:t>Задача 4:</a:t>
            </a:r>
            <a:r>
              <a:rPr lang="ru-RU" sz="2000" dirty="0" smtClean="0">
                <a:latin typeface="Times New Roman" pitchFamily="18" charset="0"/>
                <a:cs typeface="Times New Roman" pitchFamily="18" charset="0"/>
              </a:rPr>
              <a:t> В сберегательный банк внесли вклад в размере 10000 рублей с доходом 2% годовых. Какую сумму выплатит банк вкладчику через 4 года? (ответ дать в рублях)</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600200"/>
            <a:ext cx="8186766" cy="4525963"/>
          </a:xfrm>
        </p:spPr>
        <p:txBody>
          <a:bodyPr>
            <a:normAutofit fontScale="92500" lnSpcReduction="20000"/>
          </a:bodyPr>
          <a:lstStyle/>
          <a:p>
            <a:pPr marL="357188" indent="0">
              <a:lnSpc>
                <a:spcPct val="150000"/>
              </a:lnSpc>
              <a:buNone/>
            </a:pPr>
            <a:r>
              <a:rPr lang="ru-RU" sz="2000" u="sng" dirty="0" smtClean="0">
                <a:solidFill>
                  <a:srgbClr val="00B0F0"/>
                </a:solidFill>
                <a:latin typeface="Times New Roman" pitchFamily="18" charset="0"/>
                <a:cs typeface="Times New Roman" pitchFamily="18" charset="0"/>
              </a:rPr>
              <a:t>Решение:</a:t>
            </a:r>
            <a:r>
              <a:rPr lang="ru-RU" sz="2000" dirty="0" smtClean="0">
                <a:latin typeface="Times New Roman" pitchFamily="18" charset="0"/>
                <a:cs typeface="Times New Roman" pitchFamily="18" charset="0"/>
              </a:rPr>
              <a:t>  За один год банк выплатит </a:t>
            </a: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b</a:t>
            </a:r>
            <a:r>
              <a:rPr lang="ru-RU" sz="2000" i="1" baseline="-25000" dirty="0" smtClean="0">
                <a:latin typeface="Times New Roman" pitchFamily="18" charset="0"/>
                <a:cs typeface="Times New Roman" pitchFamily="18" charset="0"/>
              </a:rPr>
              <a:t>1 </a:t>
            </a:r>
            <a:r>
              <a:rPr lang="en-US" sz="2000" i="1" dirty="0" smtClean="0">
                <a:latin typeface="Times New Roman" pitchFamily="18" charset="0"/>
                <a:cs typeface="Times New Roman" pitchFamily="18" charset="0"/>
              </a:rPr>
              <a:t>q=b</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(1+q)</a:t>
            </a:r>
            <a:r>
              <a:rPr lang="ru-RU" sz="2000" i="1" dirty="0" smtClean="0">
                <a:latin typeface="Times New Roman" pitchFamily="18" charset="0"/>
                <a:cs typeface="Times New Roman" pitchFamily="18" charset="0"/>
              </a:rPr>
              <a:t>,</a:t>
            </a:r>
          </a:p>
          <a:p>
            <a:pPr marL="357188" indent="0">
              <a:lnSpc>
                <a:spcPct val="150000"/>
              </a:lnSpc>
              <a:buNone/>
            </a:pPr>
            <a:r>
              <a:rPr lang="ru-RU" sz="2000" dirty="0" smtClean="0">
                <a:latin typeface="Times New Roman" pitchFamily="18" charset="0"/>
                <a:cs typeface="Times New Roman" pitchFamily="18" charset="0"/>
              </a:rPr>
              <a:t>где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вклад,</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q</a:t>
            </a:r>
            <a:r>
              <a:rPr lang="ru-RU" sz="2000" i="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процентная ставка.</a:t>
            </a:r>
          </a:p>
          <a:p>
            <a:pPr marL="357188" indent="0">
              <a:lnSpc>
                <a:spcPct val="150000"/>
              </a:lnSpc>
              <a:buNone/>
            </a:pPr>
            <a:r>
              <a:rPr lang="ru-RU" sz="2000" dirty="0" smtClean="0">
                <a:latin typeface="Times New Roman" pitchFamily="18" charset="0"/>
                <a:cs typeface="Times New Roman" pitchFamily="18" charset="0"/>
              </a:rPr>
              <a:t>За 2 года </a:t>
            </a: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2</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q</a:t>
            </a:r>
            <a:r>
              <a:rPr lang="ru-RU" sz="2000" i="1" baseline="-25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(1+q)</a:t>
            </a:r>
            <a:r>
              <a:rPr lang="ru-RU" sz="2000" i="1"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но </a:t>
            </a: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(1+q)</a:t>
            </a:r>
            <a:r>
              <a:rPr lang="ru-RU" sz="2000" dirty="0" smtClean="0">
                <a:latin typeface="Times New Roman" pitchFamily="18" charset="0"/>
                <a:cs typeface="Times New Roman" pitchFamily="18" charset="0"/>
              </a:rPr>
              <a:t>, следовательно, </a:t>
            </a: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2</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(1+q)</a:t>
            </a:r>
            <a:r>
              <a:rPr lang="ru-RU" sz="2000" i="1" baseline="30000" dirty="0" smtClean="0">
                <a:latin typeface="Times New Roman" pitchFamily="18" charset="0"/>
                <a:cs typeface="Times New Roman" pitchFamily="18" charset="0"/>
              </a:rPr>
              <a:t>2</a:t>
            </a:r>
            <a:r>
              <a:rPr lang="ru-RU" sz="2000" i="1" dirty="0" smtClean="0">
                <a:latin typeface="Times New Roman" pitchFamily="18" charset="0"/>
                <a:cs typeface="Times New Roman" pitchFamily="18" charset="0"/>
              </a:rPr>
              <a:t>. </a:t>
            </a:r>
          </a:p>
          <a:p>
            <a:pPr marL="357188" indent="0">
              <a:lnSpc>
                <a:spcPct val="150000"/>
              </a:lnSpc>
              <a:buNone/>
            </a:pPr>
            <a:r>
              <a:rPr lang="ru-RU" sz="2000" dirty="0" smtClean="0">
                <a:latin typeface="Times New Roman" pitchFamily="18" charset="0"/>
                <a:cs typeface="Times New Roman" pitchFamily="18" charset="0"/>
              </a:rPr>
              <a:t>Тогда за </a:t>
            </a:r>
            <a:r>
              <a:rPr lang="en-US" sz="2000" i="1" dirty="0" smtClean="0">
                <a:latin typeface="Times New Roman" pitchFamily="18" charset="0"/>
                <a:cs typeface="Times New Roman" pitchFamily="18" charset="0"/>
              </a:rPr>
              <a:t>n</a:t>
            </a:r>
            <a:r>
              <a:rPr lang="ru-RU" sz="2000" i="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лет</a:t>
            </a:r>
            <a:r>
              <a:rPr lang="ru-RU"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t>
            </a:r>
            <a:r>
              <a:rPr lang="en-US" sz="2000" i="1" baseline="-25000" dirty="0" err="1" smtClean="0">
                <a:latin typeface="Times New Roman" pitchFamily="18" charset="0"/>
                <a:cs typeface="Times New Roman" pitchFamily="18" charset="0"/>
              </a:rPr>
              <a:t>n</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b</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(1+q)</a:t>
            </a:r>
            <a:r>
              <a:rPr lang="en-US" sz="2000" i="1" baseline="30000" dirty="0" smtClean="0">
                <a:latin typeface="Times New Roman" pitchFamily="18" charset="0"/>
                <a:cs typeface="Times New Roman" pitchFamily="18" charset="0"/>
              </a:rPr>
              <a:t>n</a:t>
            </a:r>
            <a:endParaRPr lang="ru-RU" sz="2000" i="1" dirty="0" smtClean="0">
              <a:latin typeface="Times New Roman" pitchFamily="18" charset="0"/>
              <a:cs typeface="Times New Roman" pitchFamily="18" charset="0"/>
            </a:endParaRPr>
          </a:p>
          <a:p>
            <a:pPr marL="357188" indent="0">
              <a:lnSpc>
                <a:spcPct val="150000"/>
              </a:lnSpc>
              <a:buNone/>
            </a:pPr>
            <a:r>
              <a:rPr lang="ru-RU" sz="2000" dirty="0" smtClean="0">
                <a:latin typeface="Times New Roman" pitchFamily="18" charset="0"/>
                <a:cs typeface="Times New Roman" pitchFamily="18" charset="0"/>
              </a:rPr>
              <a:t>Найдем по этой формуле </a:t>
            </a: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4</a:t>
            </a:r>
            <a:r>
              <a:rPr lang="ru-RU" sz="2000" i="1"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4</a:t>
            </a:r>
            <a:r>
              <a:rPr lang="ru-RU" sz="20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b</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(1+q)</a:t>
            </a:r>
            <a:r>
              <a:rPr lang="ru-RU" sz="2000" i="1" baseline="30000" dirty="0" smtClean="0">
                <a:latin typeface="Times New Roman" pitchFamily="18" charset="0"/>
                <a:cs typeface="Times New Roman" pitchFamily="18" charset="0"/>
              </a:rPr>
              <a:t>4</a:t>
            </a:r>
          </a:p>
          <a:p>
            <a:pPr marL="357188" indent="0">
              <a:lnSpc>
                <a:spcPct val="150000"/>
              </a:lnSpc>
              <a:buNone/>
            </a:pPr>
            <a:r>
              <a:rPr lang="ru-RU" sz="2000" dirty="0" smtClean="0">
                <a:latin typeface="Times New Roman" pitchFamily="18" charset="0"/>
                <a:cs typeface="Times New Roman" pitchFamily="18" charset="0"/>
              </a:rPr>
              <a:t>10000·(1+2%:100%)</a:t>
            </a:r>
            <a:r>
              <a:rPr lang="ru-RU" sz="2000" baseline="30000" dirty="0" smtClean="0">
                <a:latin typeface="Times New Roman" pitchFamily="18" charset="0"/>
                <a:cs typeface="Times New Roman" pitchFamily="18" charset="0"/>
              </a:rPr>
              <a:t>4</a:t>
            </a:r>
            <a:r>
              <a:rPr lang="ru-RU" sz="2000" dirty="0" smtClean="0">
                <a:latin typeface="Times New Roman" pitchFamily="18" charset="0"/>
                <a:cs typeface="Times New Roman" pitchFamily="18" charset="0"/>
              </a:rPr>
              <a:t> = 10000 · 1,02</a:t>
            </a:r>
            <a:r>
              <a:rPr lang="ru-RU" sz="2000" i="1" baseline="30000" dirty="0" smtClean="0">
                <a:latin typeface="Times New Roman" pitchFamily="18" charset="0"/>
                <a:cs typeface="Times New Roman" pitchFamily="18" charset="0"/>
              </a:rPr>
              <a:t> </a:t>
            </a:r>
            <a:r>
              <a:rPr lang="ru-RU" sz="2000" baseline="30000" dirty="0" smtClean="0">
                <a:latin typeface="Times New Roman" pitchFamily="18" charset="0"/>
                <a:cs typeface="Times New Roman" pitchFamily="18" charset="0"/>
              </a:rPr>
              <a:t>4</a:t>
            </a:r>
            <a:r>
              <a:rPr lang="ru-RU" sz="2000" dirty="0" smtClean="0">
                <a:latin typeface="Times New Roman" pitchFamily="18" charset="0"/>
                <a:cs typeface="Times New Roman" pitchFamily="18" charset="0"/>
              </a:rPr>
              <a:t> = 10824,32</a:t>
            </a:r>
          </a:p>
          <a:p>
            <a:pPr marL="357188" indent="0">
              <a:lnSpc>
                <a:spcPct val="150000"/>
              </a:lnSpc>
              <a:buNone/>
            </a:pPr>
            <a:r>
              <a:rPr lang="ru-RU" sz="2000" dirty="0" smtClean="0">
                <a:latin typeface="Times New Roman" pitchFamily="18" charset="0"/>
                <a:cs typeface="Times New Roman" pitchFamily="18" charset="0"/>
              </a:rPr>
              <a:t>10824 руб. 32 коп.</a:t>
            </a:r>
          </a:p>
          <a:p>
            <a:pPr marL="357188" indent="0">
              <a:lnSpc>
                <a:spcPct val="150000"/>
              </a:lnSpc>
              <a:buNone/>
            </a:pPr>
            <a:endParaRPr lang="ru-RU" sz="2000" dirty="0" smtClean="0">
              <a:latin typeface="Times New Roman" pitchFamily="18" charset="0"/>
              <a:cs typeface="Times New Roman" pitchFamily="18" charset="0"/>
            </a:endParaRPr>
          </a:p>
          <a:p>
            <a:pPr marL="357188" indent="0">
              <a:lnSpc>
                <a:spcPct val="150000"/>
              </a:lnSpc>
              <a:buNone/>
            </a:pPr>
            <a:r>
              <a:rPr lang="ru-RU" sz="2000" u="sng" dirty="0" smtClean="0">
                <a:solidFill>
                  <a:srgbClr val="00B0F0"/>
                </a:solidFill>
                <a:latin typeface="Times New Roman" pitchFamily="18" charset="0"/>
                <a:cs typeface="Times New Roman" pitchFamily="18" charset="0"/>
              </a:rPr>
              <a:t>Ответ:10824,32</a:t>
            </a:r>
            <a:endParaRPr lang="ru-RU" sz="2000" u="sng" dirty="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2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0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329642" cy="1785950"/>
          </a:xfrm>
        </p:spPr>
        <p:txBody>
          <a:bodyPr>
            <a:noAutofit/>
          </a:bodyPr>
          <a:lstStyle/>
          <a:p>
            <a:pPr algn="just"/>
            <a:r>
              <a:rPr lang="ru-RU" sz="2000" u="sng" dirty="0" smtClean="0">
                <a:solidFill>
                  <a:srgbClr val="00B0F0"/>
                </a:solidFill>
                <a:latin typeface="Times New Roman" pitchFamily="18" charset="0"/>
                <a:cs typeface="Times New Roman" pitchFamily="18" charset="0"/>
              </a:rPr>
              <a:t>Задача 5:</a:t>
            </a:r>
            <a:r>
              <a:rPr lang="ru-RU" sz="2000" dirty="0" smtClean="0">
                <a:latin typeface="Times New Roman" pitchFamily="18" charset="0"/>
                <a:cs typeface="Times New Roman" pitchFamily="18" charset="0"/>
              </a:rPr>
              <a:t> Два товарища поспорили о том, что река должна покрыться льдом не ранее 20 декабря. Они условились, что если река покроется ледяным покровом раньше, то первый из них платит, а если позже, то получает за первый день 1 рубль, а за каждый последующий день в 1,5 раза больше. Река покрылась льдом 12 декабря. Сколько заплатит первый? (ответ дайте в рублях, округлив до единиц)</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357158" y="2071678"/>
            <a:ext cx="8215370" cy="4054485"/>
          </a:xfrm>
        </p:spPr>
        <p:txBody>
          <a:bodyPr>
            <a:normAutofit lnSpcReduction="10000"/>
          </a:bodyPr>
          <a:lstStyle/>
          <a:p>
            <a:pPr marL="263525" indent="4763">
              <a:lnSpc>
                <a:spcPct val="150000"/>
              </a:lnSpc>
              <a:buNone/>
            </a:pPr>
            <a:r>
              <a:rPr lang="ru-RU" sz="2000" u="sng" dirty="0" smtClean="0">
                <a:solidFill>
                  <a:srgbClr val="00B0F0"/>
                </a:solidFill>
                <a:latin typeface="Times New Roman" pitchFamily="18" charset="0"/>
                <a:cs typeface="Times New Roman" pitchFamily="18" charset="0"/>
              </a:rPr>
              <a:t>Решение:</a:t>
            </a:r>
            <a:r>
              <a:rPr lang="ru-RU" sz="2000" dirty="0" smtClean="0">
                <a:latin typeface="Times New Roman" pitchFamily="18" charset="0"/>
                <a:cs typeface="Times New Roman" pitchFamily="18" charset="0"/>
              </a:rPr>
              <a:t> 1 день-1 </a:t>
            </a:r>
            <a:r>
              <a:rPr lang="ru-RU" sz="2000" dirty="0" err="1" smtClean="0">
                <a:latin typeface="Times New Roman" pitchFamily="18" charset="0"/>
                <a:cs typeface="Times New Roman" pitchFamily="18" charset="0"/>
              </a:rPr>
              <a:t>руб</a:t>
            </a:r>
            <a:r>
              <a:rPr lang="ru-RU" sz="2000" dirty="0" smtClean="0">
                <a:latin typeface="Times New Roman" pitchFamily="18" charset="0"/>
                <a:cs typeface="Times New Roman" pitchFamily="18" charset="0"/>
              </a:rPr>
              <a:t>, 2 день-1·1,5 </a:t>
            </a:r>
            <a:r>
              <a:rPr lang="ru-RU" sz="2000" dirty="0" err="1" smtClean="0">
                <a:latin typeface="Times New Roman" pitchFamily="18" charset="0"/>
                <a:cs typeface="Times New Roman" pitchFamily="18" charset="0"/>
              </a:rPr>
              <a:t>руб</a:t>
            </a:r>
            <a:r>
              <a:rPr lang="ru-RU" sz="2000" dirty="0" smtClean="0">
                <a:latin typeface="Times New Roman" pitchFamily="18" charset="0"/>
                <a:cs typeface="Times New Roman" pitchFamily="18" charset="0"/>
              </a:rPr>
              <a:t>, 3 день-1·1,5·1,5 руб. Получаем геометрическую прогрессию, где </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=1; </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1,5. </a:t>
            </a:r>
          </a:p>
          <a:p>
            <a:pPr marL="263525" indent="4763">
              <a:lnSpc>
                <a:spcPct val="150000"/>
              </a:lnSpc>
              <a:buNone/>
            </a:pPr>
            <a:r>
              <a:rPr lang="ru-RU" sz="2000" dirty="0" smtClean="0">
                <a:latin typeface="Times New Roman" pitchFamily="18" charset="0"/>
                <a:cs typeface="Times New Roman" pitchFamily="18" charset="0"/>
              </a:rPr>
              <a:t>Соответствие дней и членов геометрической прогрессии следующее:</a:t>
            </a:r>
          </a:p>
          <a:p>
            <a:pPr marL="263525" indent="4763">
              <a:lnSpc>
                <a:spcPct val="150000"/>
              </a:lnSpc>
              <a:buNone/>
            </a:pPr>
            <a:r>
              <a:rPr lang="ru-RU" sz="2000" dirty="0" smtClean="0">
                <a:latin typeface="Times New Roman" pitchFamily="18" charset="0"/>
                <a:cs typeface="Times New Roman" pitchFamily="18" charset="0"/>
              </a:rPr>
              <a:t>12 декабря-</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 , 13 декабря-</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 ,…, 19 декабря-</a:t>
            </a:r>
            <a:r>
              <a:rPr lang="en-US" sz="2000" i="1" dirty="0" smtClean="0">
                <a:latin typeface="Times New Roman" pitchFamily="18" charset="0"/>
                <a:cs typeface="Times New Roman" pitchFamily="18" charset="0"/>
              </a:rPr>
              <a:t>b</a:t>
            </a:r>
            <a:r>
              <a:rPr lang="ru-RU" sz="2000" i="1" baseline="-25000" dirty="0" smtClean="0">
                <a:latin typeface="Times New Roman" pitchFamily="18" charset="0"/>
                <a:cs typeface="Times New Roman" pitchFamily="18" charset="0"/>
              </a:rPr>
              <a:t>8</a:t>
            </a:r>
            <a:r>
              <a:rPr lang="ru-RU" sz="2000" dirty="0" smtClean="0">
                <a:latin typeface="Times New Roman" pitchFamily="18" charset="0"/>
                <a:cs typeface="Times New Roman" pitchFamily="18" charset="0"/>
              </a:rPr>
              <a:t> . Получилось </a:t>
            </a:r>
            <a:r>
              <a:rPr lang="en-US" sz="2000" i="1" dirty="0" smtClean="0">
                <a:latin typeface="Times New Roman" pitchFamily="18" charset="0"/>
                <a:cs typeface="Times New Roman" pitchFamily="18" charset="0"/>
              </a:rPr>
              <a:t>n</a:t>
            </a:r>
            <a:r>
              <a:rPr lang="ru-RU" sz="2000" dirty="0" smtClean="0">
                <a:latin typeface="Times New Roman" pitchFamily="18" charset="0"/>
                <a:cs typeface="Times New Roman" pitchFamily="18" charset="0"/>
              </a:rPr>
              <a:t> = 8. </a:t>
            </a:r>
          </a:p>
          <a:p>
            <a:pPr marL="263525" indent="4763">
              <a:lnSpc>
                <a:spcPct val="160000"/>
              </a:lnSpc>
              <a:buNone/>
            </a:pPr>
            <a:r>
              <a:rPr lang="ru-RU" sz="2000" dirty="0" smtClean="0">
                <a:latin typeface="Times New Roman" pitchFamily="18" charset="0"/>
                <a:cs typeface="Times New Roman" pitchFamily="18" charset="0"/>
              </a:rPr>
              <a:t>Применим формулу суммы:		 </a:t>
            </a:r>
          </a:p>
          <a:p>
            <a:pPr marL="263525" indent="4763">
              <a:lnSpc>
                <a:spcPct val="150000"/>
              </a:lnSpc>
              <a:buNone/>
            </a:pPr>
            <a:r>
              <a:rPr lang="ru-RU" sz="2000" dirty="0" smtClean="0">
                <a:latin typeface="Times New Roman" pitchFamily="18" charset="0"/>
                <a:cs typeface="Times New Roman" pitchFamily="18" charset="0"/>
              </a:rPr>
              <a:t>посчитаем </a:t>
            </a: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8</a:t>
            </a:r>
            <a:r>
              <a:rPr lang="ru-RU" sz="2000" dirty="0" smtClean="0">
                <a:latin typeface="Times New Roman" pitchFamily="18" charset="0"/>
                <a:cs typeface="Times New Roman" pitchFamily="18" charset="0"/>
              </a:rPr>
              <a:t> </a:t>
            </a:r>
            <a:endParaRPr lang="ru-RU" sz="2800" i="1" baseline="-25000" dirty="0" smtClean="0">
              <a:latin typeface="Times New Roman" pitchFamily="18" charset="0"/>
              <a:cs typeface="Times New Roman" pitchFamily="18" charset="0"/>
            </a:endParaRPr>
          </a:p>
          <a:p>
            <a:pPr marL="263525" indent="4763">
              <a:buNone/>
            </a:pPr>
            <a:r>
              <a:rPr lang="en-US" sz="2000" i="1" dirty="0" smtClean="0">
                <a:latin typeface="Times New Roman" pitchFamily="18" charset="0"/>
                <a:cs typeface="Times New Roman" pitchFamily="18" charset="0"/>
              </a:rPr>
              <a:t>S</a:t>
            </a:r>
            <a:r>
              <a:rPr lang="ru-RU" sz="2000" i="1" baseline="-25000" dirty="0" smtClean="0">
                <a:latin typeface="Times New Roman" pitchFamily="18" charset="0"/>
                <a:cs typeface="Times New Roman" pitchFamily="18" charset="0"/>
              </a:rPr>
              <a:t>8 </a:t>
            </a:r>
            <a:r>
              <a:rPr lang="en-US"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(1,5</a:t>
            </a:r>
            <a:r>
              <a:rPr lang="ru-RU" sz="2000" i="1" baseline="30000" dirty="0" smtClean="0">
                <a:latin typeface="Times New Roman" pitchFamily="18" charset="0"/>
                <a:cs typeface="Times New Roman" pitchFamily="18" charset="0"/>
              </a:rPr>
              <a:t>8</a:t>
            </a:r>
            <a:r>
              <a:rPr lang="en-US" sz="2000" i="1"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  = 49,26 ≈ 49 (</a:t>
            </a:r>
            <a:r>
              <a:rPr lang="ru-RU" sz="2000" dirty="0" err="1" smtClean="0">
                <a:latin typeface="Times New Roman" pitchFamily="18" charset="0"/>
                <a:cs typeface="Times New Roman" pitchFamily="18" charset="0"/>
              </a:rPr>
              <a:t>руб</a:t>
            </a:r>
            <a:r>
              <a:rPr lang="ru-RU" sz="2000" dirty="0" smtClean="0">
                <a:latin typeface="Times New Roman" pitchFamily="18" charset="0"/>
                <a:cs typeface="Times New Roman" pitchFamily="18" charset="0"/>
              </a:rPr>
              <a:t>)</a:t>
            </a:r>
          </a:p>
          <a:p>
            <a:pPr marL="263525" indent="4763">
              <a:buNone/>
            </a:pPr>
            <a:endParaRPr lang="ru-RU" sz="2000" u="sng" dirty="0" smtClean="0">
              <a:solidFill>
                <a:srgbClr val="00B0F0"/>
              </a:solidFill>
              <a:latin typeface="Times New Roman" pitchFamily="18" charset="0"/>
              <a:cs typeface="Times New Roman" pitchFamily="18" charset="0"/>
            </a:endParaRPr>
          </a:p>
          <a:p>
            <a:pPr marL="263525" indent="4763">
              <a:buNone/>
            </a:pPr>
            <a:r>
              <a:rPr lang="ru-RU" sz="2000" u="sng" dirty="0" smtClean="0">
                <a:solidFill>
                  <a:srgbClr val="00B0F0"/>
                </a:solidFill>
                <a:latin typeface="Times New Roman" pitchFamily="18" charset="0"/>
                <a:cs typeface="Times New Roman" pitchFamily="18" charset="0"/>
              </a:rPr>
              <a:t>Ответ: 49</a:t>
            </a:r>
            <a:endParaRPr lang="ru-RU" sz="2000" u="sng" dirty="0">
              <a:solidFill>
                <a:srgbClr val="00B0F0"/>
              </a:solidFill>
              <a:latin typeface="Times New Roman" pitchFamily="18" charset="0"/>
              <a:cs typeface="Times New Roman" pitchFamily="18" charset="0"/>
            </a:endParaRPr>
          </a:p>
        </p:txBody>
      </p:sp>
      <p:pic>
        <p:nvPicPr>
          <p:cNvPr id="5"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15999" y="3996000"/>
            <a:ext cx="1350390" cy="612000"/>
          </a:xfrm>
          <a:prstGeom prst="rect">
            <a:avLst/>
          </a:prstGeom>
          <a:noFill/>
        </p:spPr>
      </p:pic>
      <p:sp>
        <p:nvSpPr>
          <p:cNvPr id="7" name="Управляющая кнопка: возврат 6">
            <a:hlinkClick r:id="rId3" action="ppaction://hlinksldjump" highlightClick="1"/>
          </p:cNvPr>
          <p:cNvSpPr/>
          <p:nvPr/>
        </p:nvSpPr>
        <p:spPr>
          <a:xfrm rot="16200000">
            <a:off x="8388000" y="6156000"/>
            <a:ext cx="399474" cy="39949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2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7467600" cy="500066"/>
          </a:xfrm>
        </p:spPr>
        <p:txBody>
          <a:bodyPr>
            <a:normAutofit/>
          </a:bodyPr>
          <a:lstStyle/>
          <a:p>
            <a:pPr algn="ctr"/>
            <a:r>
              <a:rPr lang="ru-RU" sz="2400" u="sng" dirty="0" smtClean="0">
                <a:solidFill>
                  <a:srgbClr val="00B0F0"/>
                </a:solidFill>
                <a:latin typeface="Times New Roman" pitchFamily="18" charset="0"/>
                <a:cs typeface="Times New Roman" pitchFamily="18" charset="0"/>
              </a:rPr>
              <a:t>Задачи для самостоятельного решения:</a:t>
            </a:r>
            <a:endParaRPr lang="ru-RU" sz="2400" dirty="0">
              <a:solidFill>
                <a:srgbClr val="00B0F0"/>
              </a:solidFill>
            </a:endParaRPr>
          </a:p>
        </p:txBody>
      </p:sp>
      <p:sp>
        <p:nvSpPr>
          <p:cNvPr id="3" name="Содержимое 2"/>
          <p:cNvSpPr>
            <a:spLocks noGrp="1"/>
          </p:cNvSpPr>
          <p:nvPr>
            <p:ph idx="1"/>
          </p:nvPr>
        </p:nvSpPr>
        <p:spPr>
          <a:xfrm>
            <a:off x="457200" y="714356"/>
            <a:ext cx="8258204" cy="5411807"/>
          </a:xfrm>
        </p:spPr>
        <p:txBody>
          <a:bodyPr>
            <a:normAutofit fontScale="92500" lnSpcReduction="10000"/>
          </a:bodyPr>
          <a:lstStyle/>
          <a:p>
            <a:pPr marL="0" indent="361950" algn="just">
              <a:buFont typeface="+mj-lt"/>
              <a:buAutoNum type="arabicPeriod"/>
              <a:tabLst>
                <a:tab pos="0" algn="l"/>
              </a:tabLst>
            </a:pPr>
            <a:r>
              <a:rPr lang="ru-RU" sz="2000" dirty="0" smtClean="0">
                <a:latin typeface="Times New Roman" pitchFamily="18" charset="0"/>
                <a:cs typeface="Times New Roman" pitchFamily="18" charset="0"/>
              </a:rPr>
              <a:t>Какое количество древесины будет на участке через 6 лет, если первоначальное количество древесины было 40000 м³, при условии, что ежегодный прирост древесины составляет 10%? </a:t>
            </a:r>
          </a:p>
          <a:p>
            <a:pPr marL="0" indent="361950" algn="r">
              <a:buNone/>
              <a:tabLst>
                <a:tab pos="0" algn="l"/>
              </a:tabLst>
            </a:pPr>
            <a:r>
              <a:rPr lang="ru-RU" sz="2000" dirty="0" smtClean="0">
                <a:solidFill>
                  <a:srgbClr val="00B0F0"/>
                </a:solidFill>
                <a:latin typeface="Times New Roman" pitchFamily="18" charset="0"/>
                <a:cs typeface="Times New Roman" pitchFamily="18" charset="0"/>
              </a:rPr>
              <a:t>Ответ: 70,8 </a:t>
            </a:r>
            <a:r>
              <a:rPr lang="ru-RU" sz="2000" dirty="0" err="1" smtClean="0">
                <a:solidFill>
                  <a:srgbClr val="00B0F0"/>
                </a:solidFill>
                <a:latin typeface="Times New Roman" pitchFamily="18" charset="0"/>
                <a:cs typeface="Times New Roman" pitchFamily="18" charset="0"/>
              </a:rPr>
              <a:t>тыс</a:t>
            </a:r>
            <a:r>
              <a:rPr lang="ru-RU" sz="2000" dirty="0" smtClean="0">
                <a:solidFill>
                  <a:srgbClr val="00B0F0"/>
                </a:solidFill>
                <a:latin typeface="Times New Roman" pitchFamily="18" charset="0"/>
                <a:cs typeface="Times New Roman" pitchFamily="18" charset="0"/>
              </a:rPr>
              <a:t> м³</a:t>
            </a:r>
          </a:p>
          <a:p>
            <a:pPr marL="0" indent="361950" algn="just">
              <a:buFont typeface="+mj-lt"/>
              <a:buAutoNum type="arabicPeriod" startAt="2"/>
              <a:tabLst>
                <a:tab pos="0" algn="l"/>
              </a:tabLst>
            </a:pPr>
            <a:r>
              <a:rPr lang="ru-RU" sz="2000" dirty="0" smtClean="0">
                <a:latin typeface="Times New Roman" pitchFamily="18" charset="0"/>
                <a:cs typeface="Times New Roman" pitchFamily="18" charset="0"/>
              </a:rPr>
              <a:t>Бактерия, попав в живой организм, к концу 20-й минуты делится на две, а каждая из них к концу следующих 20 минут вновь делится на две и т.д. Найти число бактерий, образовавшихся из одной бактерии к концу суток.</a:t>
            </a:r>
          </a:p>
          <a:p>
            <a:pPr marL="0" indent="361950" algn="r">
              <a:buNone/>
              <a:tabLst>
                <a:tab pos="0" algn="l"/>
              </a:tabLst>
            </a:pPr>
            <a:r>
              <a:rPr lang="ru-RU" sz="2000" dirty="0" smtClean="0">
                <a:latin typeface="Times New Roman" pitchFamily="18" charset="0"/>
                <a:cs typeface="Times New Roman" pitchFamily="18" charset="0"/>
              </a:rPr>
              <a:t> </a:t>
            </a:r>
            <a:r>
              <a:rPr lang="ru-RU" sz="2000" dirty="0" smtClean="0">
                <a:solidFill>
                  <a:srgbClr val="00B0F0"/>
                </a:solidFill>
                <a:latin typeface="Times New Roman" pitchFamily="18" charset="0"/>
                <a:cs typeface="Times New Roman" pitchFamily="18" charset="0"/>
              </a:rPr>
              <a:t>Ответ:2</a:t>
            </a:r>
            <a:r>
              <a:rPr lang="ru-RU" sz="2000" baseline="30000" dirty="0" smtClean="0">
                <a:solidFill>
                  <a:srgbClr val="00B0F0"/>
                </a:solidFill>
                <a:latin typeface="Times New Roman" pitchFamily="18" charset="0"/>
                <a:cs typeface="Times New Roman" pitchFamily="18" charset="0"/>
              </a:rPr>
              <a:t>72</a:t>
            </a:r>
            <a:endParaRPr lang="ru-RU" sz="2000" dirty="0" smtClean="0">
              <a:solidFill>
                <a:srgbClr val="00B0F0"/>
              </a:solidFill>
              <a:latin typeface="Times New Roman" pitchFamily="18" charset="0"/>
              <a:cs typeface="Times New Roman" pitchFamily="18" charset="0"/>
            </a:endParaRPr>
          </a:p>
          <a:p>
            <a:pPr marL="0" indent="361950" algn="just">
              <a:buFont typeface="+mj-lt"/>
              <a:buAutoNum type="arabicPeriod" startAt="3"/>
              <a:tabLst>
                <a:tab pos="0" algn="l"/>
              </a:tabLst>
            </a:pPr>
            <a:r>
              <a:rPr lang="ru-RU" sz="2000" dirty="0" smtClean="0">
                <a:latin typeface="Times New Roman" pitchFamily="18" charset="0"/>
                <a:cs typeface="Times New Roman" pitchFamily="18" charset="0"/>
              </a:rPr>
              <a:t>Клиенту в банке предлагают сделать вклад на условии 2% в месяц. Какая сумма будет на счету через: а) два месяца, б) полугодие, в) десять лет, если первоначальная сумма вклада равнялась 100 тыс. руб (ответ дайте в рублях, округляя до сотых). </a:t>
            </a:r>
          </a:p>
          <a:p>
            <a:pPr marL="0" indent="361950" algn="r">
              <a:buNone/>
              <a:tabLst>
                <a:tab pos="0" algn="l"/>
              </a:tabLst>
            </a:pPr>
            <a:r>
              <a:rPr lang="ru-RU" sz="2000" dirty="0" smtClean="0">
                <a:solidFill>
                  <a:srgbClr val="00B0F0"/>
                </a:solidFill>
                <a:latin typeface="Times New Roman" pitchFamily="18" charset="0"/>
                <a:cs typeface="Times New Roman" pitchFamily="18" charset="0"/>
              </a:rPr>
              <a:t>Ответ: а) 104040; б) 112616,24; в)1076516,3</a:t>
            </a:r>
          </a:p>
          <a:p>
            <a:pPr marL="0" indent="361950" algn="just">
              <a:buFont typeface="+mj-lt"/>
              <a:buAutoNum type="arabicPeriod" startAt="4"/>
              <a:tabLst>
                <a:tab pos="0" algn="l"/>
              </a:tabLst>
            </a:pPr>
            <a:endParaRPr lang="ru-RU" sz="2000" dirty="0" smtClean="0">
              <a:latin typeface="Times New Roman" pitchFamily="18" charset="0"/>
              <a:cs typeface="Times New Roman" pitchFamily="18" charset="0"/>
            </a:endParaRPr>
          </a:p>
          <a:p>
            <a:pPr marL="0" indent="361950" algn="just">
              <a:buFont typeface="+mj-lt"/>
              <a:buAutoNum type="arabicPeriod" startAt="4"/>
              <a:tabLst>
                <a:tab pos="0" algn="l"/>
              </a:tabLst>
            </a:pPr>
            <a:r>
              <a:rPr lang="ru-RU" sz="2000" dirty="0" smtClean="0">
                <a:latin typeface="Times New Roman" pitchFamily="18" charset="0"/>
                <a:cs typeface="Times New Roman" pitchFamily="18" charset="0"/>
              </a:rPr>
              <a:t>Длина, ширина и высота прямоугольного параллелепипеда образуют геометрическую прогрессию. Объём параллелепипеда равен 216 м³, а сумма длин всех его ребер равна 104 м. Найдите измерения параллелепипеда.</a:t>
            </a:r>
          </a:p>
          <a:p>
            <a:pPr marL="0" indent="361950" algn="r">
              <a:buNone/>
              <a:tabLst>
                <a:tab pos="0" algn="l"/>
              </a:tabLst>
            </a:pPr>
            <a:r>
              <a:rPr lang="ru-RU" sz="2000" dirty="0" smtClean="0">
                <a:solidFill>
                  <a:srgbClr val="00B0F0"/>
                </a:solidFill>
                <a:latin typeface="Times New Roman" pitchFamily="18" charset="0"/>
                <a:cs typeface="Times New Roman" pitchFamily="18" charset="0"/>
              </a:rPr>
              <a:t>Ответ:2 м, 6м, 18 м </a:t>
            </a:r>
          </a:p>
          <a:p>
            <a:pPr marL="0" indent="361950" algn="just">
              <a:buNone/>
              <a:tabLst>
                <a:tab pos="0" algn="l"/>
              </a:tabLst>
            </a:pPr>
            <a:endParaRPr lang="ru-RU" sz="2000" dirty="0" smtClean="0">
              <a:latin typeface="Times New Roman" pitchFamily="18" charset="0"/>
              <a:cs typeface="Times New Roman" pitchFamily="18" charset="0"/>
            </a:endParaRPr>
          </a:p>
          <a:p>
            <a:endParaRPr lang="ru-RU" sz="2000" dirty="0"/>
          </a:p>
        </p:txBody>
      </p:sp>
      <p:sp>
        <p:nvSpPr>
          <p:cNvPr id="5" name="Управляющая кнопка: возврат 4">
            <a:hlinkClick r:id="rId2" action="ppaction://hlinksldjump" highlightClick="1"/>
          </p:cNvPr>
          <p:cNvSpPr/>
          <p:nvPr/>
        </p:nvSpPr>
        <p:spPr>
          <a:xfrm rot="16200000">
            <a:off x="8388000" y="6156000"/>
            <a:ext cx="399474" cy="39949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58204" cy="357190"/>
          </a:xfrm>
        </p:spPr>
        <p:txBody>
          <a:bodyPr>
            <a:normAutofit fontScale="90000"/>
          </a:bodyPr>
          <a:lstStyle/>
          <a:p>
            <a:pPr algn="ctr"/>
            <a:r>
              <a:rPr lang="ru-RU" sz="2400" dirty="0" smtClean="0">
                <a:solidFill>
                  <a:srgbClr val="00B0F0"/>
                </a:solidFill>
                <a:latin typeface="Times New Roman" pitchFamily="18" charset="0"/>
                <a:cs typeface="Times New Roman" pitchFamily="18" charset="0"/>
              </a:rPr>
              <a:t>Занимательные задачи на применение формул прогрессий</a:t>
            </a:r>
            <a:endParaRPr lang="ru-RU" sz="2400" dirty="0">
              <a:solidFill>
                <a:srgbClr val="00B0F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642918"/>
            <a:ext cx="8401080" cy="5715040"/>
          </a:xfrm>
        </p:spPr>
        <p:txBody>
          <a:bodyPr>
            <a:normAutofit fontScale="92500" lnSpcReduction="20000"/>
          </a:bodyPr>
          <a:lstStyle/>
          <a:p>
            <a:pPr marL="3175" indent="358775" algn="just">
              <a:buFont typeface="+mj-lt"/>
              <a:buAutoNum type="arabicPeriod"/>
            </a:pPr>
            <a:r>
              <a:rPr lang="ru-RU" sz="1900" dirty="0" smtClean="0">
                <a:latin typeface="Times New Roman" pitchFamily="18" charset="0"/>
                <a:cs typeface="Times New Roman" pitchFamily="18" charset="0"/>
              </a:rPr>
              <a:t>Однажды богач заключил выгодную, как ему казалось, сделку с человеком, который целый месяц ежедневно должен был приносить по 100 тысяч руб., а взамен в первый день месяца богач должен был отдать 1 коп., во второй - 2 коп., в третий - 4 коп., в четвертый - 8 коп. и т.д. в течение 30 дней. Сколько денег получил богач и сколько он отдал? Кто выиграл от сделки?</a:t>
            </a:r>
          </a:p>
          <a:p>
            <a:pPr marL="3175" indent="358775" algn="r">
              <a:buNone/>
            </a:pPr>
            <a:r>
              <a:rPr lang="ru-RU" sz="1900" dirty="0" smtClean="0">
                <a:solidFill>
                  <a:srgbClr val="00B0F0"/>
                </a:solidFill>
                <a:latin typeface="Times New Roman" pitchFamily="18" charset="0"/>
                <a:cs typeface="Times New Roman" pitchFamily="18" charset="0"/>
              </a:rPr>
              <a:t>Ответ: получил 3·10</a:t>
            </a:r>
            <a:r>
              <a:rPr lang="ru-RU" sz="1900" baseline="30000" dirty="0" smtClean="0">
                <a:solidFill>
                  <a:srgbClr val="00B0F0"/>
                </a:solidFill>
                <a:latin typeface="Times New Roman" pitchFamily="18" charset="0"/>
                <a:cs typeface="Times New Roman" pitchFamily="18" charset="0"/>
              </a:rPr>
              <a:t>6</a:t>
            </a:r>
            <a:r>
              <a:rPr lang="ru-RU" sz="1900" dirty="0" smtClean="0">
                <a:solidFill>
                  <a:srgbClr val="00B0F0"/>
                </a:solidFill>
                <a:latin typeface="Times New Roman" pitchFamily="18" charset="0"/>
                <a:cs typeface="Times New Roman" pitchFamily="18" charset="0"/>
              </a:rPr>
              <a:t> руб., отдал примерно 10</a:t>
            </a:r>
            <a:r>
              <a:rPr lang="ru-RU" sz="1900" baseline="30000" dirty="0" smtClean="0">
                <a:solidFill>
                  <a:srgbClr val="00B0F0"/>
                </a:solidFill>
                <a:latin typeface="Times New Roman" pitchFamily="18" charset="0"/>
                <a:cs typeface="Times New Roman" pitchFamily="18" charset="0"/>
              </a:rPr>
              <a:t>7</a:t>
            </a:r>
            <a:r>
              <a:rPr lang="ru-RU" sz="1900" dirty="0" smtClean="0">
                <a:solidFill>
                  <a:srgbClr val="00B0F0"/>
                </a:solidFill>
                <a:latin typeface="Times New Roman" pitchFamily="18" charset="0"/>
                <a:cs typeface="Times New Roman" pitchFamily="18" charset="0"/>
              </a:rPr>
              <a:t> руб., богач проиграл</a:t>
            </a:r>
          </a:p>
          <a:p>
            <a:pPr marL="0" indent="361950" algn="just">
              <a:buFont typeface="+mj-lt"/>
              <a:buAutoNum type="arabicPeriod" startAt="2"/>
              <a:tabLst>
                <a:tab pos="0" algn="l"/>
              </a:tabLst>
            </a:pPr>
            <a:r>
              <a:rPr lang="ru-RU" sz="1900" dirty="0" smtClean="0">
                <a:latin typeface="Times New Roman" pitchFamily="18" charset="0"/>
                <a:cs typeface="Times New Roman" pitchFamily="18" charset="0"/>
              </a:rPr>
              <a:t>У каждого из нас двое родителей, 4 дедушек и бабушек, 8 прадедушек и прабабушек, 16 прапрадедушек и прапрабабушек. Считая три поколения на каждые 100 лет, посчитайте, сколько у вас было предков 3000 лет тому назад. Подумайте, почему полученный вами верный математический ответ нереален.</a:t>
            </a:r>
          </a:p>
          <a:p>
            <a:pPr marL="0" indent="361950" algn="r">
              <a:buNone/>
              <a:tabLst>
                <a:tab pos="0" algn="l"/>
              </a:tabLst>
            </a:pPr>
            <a:r>
              <a:rPr lang="ru-RU" sz="1900" dirty="0" smtClean="0">
                <a:solidFill>
                  <a:srgbClr val="00B0F0"/>
                </a:solidFill>
                <a:latin typeface="Times New Roman" pitchFamily="18" charset="0"/>
                <a:cs typeface="Times New Roman" pitchFamily="18" charset="0"/>
              </a:rPr>
              <a:t>Ответ:2</a:t>
            </a:r>
            <a:r>
              <a:rPr lang="ru-RU" sz="1900" baseline="30000" dirty="0" smtClean="0">
                <a:solidFill>
                  <a:srgbClr val="00B0F0"/>
                </a:solidFill>
                <a:latin typeface="Times New Roman" pitchFamily="18" charset="0"/>
                <a:cs typeface="Times New Roman" pitchFamily="18" charset="0"/>
              </a:rPr>
              <a:t>9000</a:t>
            </a:r>
          </a:p>
          <a:p>
            <a:pPr marL="0" indent="361950" algn="just">
              <a:buFont typeface="+mj-lt"/>
              <a:buAutoNum type="arabicPeriod" startAt="3"/>
              <a:tabLst>
                <a:tab pos="0" algn="l"/>
              </a:tabLst>
            </a:pPr>
            <a:r>
              <a:rPr lang="ru-RU" sz="1900" dirty="0" smtClean="0">
                <a:latin typeface="Times New Roman" pitchFamily="18" charset="0"/>
                <a:cs typeface="Times New Roman" pitchFamily="18" charset="0"/>
              </a:rPr>
              <a:t>Больной принимает лекарство по следующей схеме: в первый день он принимает 5 капель, а в каждый следующий день – на 5 капель больше, чем в предыдущий. Дойдя до нормы 40 капель в день, он 3 дня пьёт по 40 капель, а потом ежедневно уменьшает прием на 5 капель, доведя его до 5 капель в последний день. Сколько пузырьков лекарства нужно купить больному, если в каждом содержится 20 мл лекарства (что составляет 200 капель)?</a:t>
            </a:r>
          </a:p>
          <a:p>
            <a:pPr marL="0" indent="361950" algn="r">
              <a:buNone/>
              <a:tabLst>
                <a:tab pos="0" algn="l"/>
              </a:tabLst>
            </a:pPr>
            <a:r>
              <a:rPr lang="ru-RU" sz="1900" dirty="0" smtClean="0">
                <a:solidFill>
                  <a:srgbClr val="00B0F0"/>
                </a:solidFill>
                <a:latin typeface="Times New Roman" pitchFamily="18" charset="0"/>
                <a:cs typeface="Times New Roman" pitchFamily="18" charset="0"/>
              </a:rPr>
              <a:t>Ответ: 2 пузырька</a:t>
            </a:r>
          </a:p>
          <a:p>
            <a:pPr marL="0" indent="361950" algn="just">
              <a:buFont typeface="+mj-lt"/>
              <a:buAutoNum type="arabicPeriod" startAt="4"/>
              <a:tabLst>
                <a:tab pos="0" algn="l"/>
              </a:tabLst>
            </a:pPr>
            <a:r>
              <a:rPr lang="ru-RU" sz="1900" dirty="0" smtClean="0">
                <a:latin typeface="Times New Roman" pitchFamily="18" charset="0"/>
                <a:cs typeface="Times New Roman" pitchFamily="18" charset="0"/>
              </a:rPr>
              <a:t>Улитка ползет вверх по дереву, начиная от его основания. За первую минуту она проползла 30 см, а за каждую следующую минуту – на 5 см больше, чем за предыдущую. За какое время улитка достигнет вершины дерева высотой 5,25 м?</a:t>
            </a:r>
          </a:p>
          <a:p>
            <a:pPr marL="0" indent="361950" algn="r">
              <a:buNone/>
              <a:tabLst>
                <a:tab pos="0" algn="l"/>
              </a:tabLst>
            </a:pPr>
            <a:r>
              <a:rPr lang="ru-RU" sz="1900" dirty="0" smtClean="0">
                <a:solidFill>
                  <a:srgbClr val="00B0F0"/>
                </a:solidFill>
                <a:latin typeface="Times New Roman" pitchFamily="18" charset="0"/>
                <a:cs typeface="Times New Roman" pitchFamily="18" charset="0"/>
              </a:rPr>
              <a:t>Ответ: 10 минут  </a:t>
            </a:r>
          </a:p>
        </p:txBody>
      </p:sp>
      <p:sp>
        <p:nvSpPr>
          <p:cNvPr id="5" name="Управляющая кнопка: возврат 4">
            <a:hlinkClick r:id="rId2" action="ppaction://hlinksldjump" highlightClick="1"/>
          </p:cNvPr>
          <p:cNvSpPr/>
          <p:nvPr/>
        </p:nvSpPr>
        <p:spPr>
          <a:xfrm rot="16200000">
            <a:off x="8388000" y="6156000"/>
            <a:ext cx="399474" cy="39949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58204" cy="357190"/>
          </a:xfrm>
        </p:spPr>
        <p:txBody>
          <a:bodyPr>
            <a:normAutofit fontScale="90000"/>
          </a:bodyPr>
          <a:lstStyle/>
          <a:p>
            <a:pPr algn="ctr"/>
            <a:r>
              <a:rPr lang="ru-RU" sz="2400" dirty="0" smtClean="0">
                <a:solidFill>
                  <a:srgbClr val="00B0F0"/>
                </a:solidFill>
                <a:latin typeface="Times New Roman" pitchFamily="18" charset="0"/>
                <a:cs typeface="Times New Roman" pitchFamily="18" charset="0"/>
              </a:rPr>
              <a:t>Используемая литература</a:t>
            </a:r>
            <a:endParaRPr lang="ru-RU" sz="2400" dirty="0">
              <a:solidFill>
                <a:srgbClr val="00B0F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642918"/>
            <a:ext cx="8401080" cy="5715040"/>
          </a:xfrm>
        </p:spPr>
        <p:txBody>
          <a:bodyPr>
            <a:normAutofit/>
          </a:bodyPr>
          <a:lstStyle/>
          <a:p>
            <a:pPr lvl="0">
              <a:buFont typeface="+mj-lt"/>
              <a:buAutoNum type="arabicPeriod"/>
            </a:pPr>
            <a:r>
              <a:rPr lang="ru-RU" sz="1800" dirty="0" err="1" smtClean="0"/>
              <a:t>П.Т.Апанасов</a:t>
            </a:r>
            <a:r>
              <a:rPr lang="ru-RU" sz="1800" dirty="0" smtClean="0"/>
              <a:t>, </a:t>
            </a:r>
            <a:r>
              <a:rPr lang="ru-RU" sz="1800" dirty="0" err="1" smtClean="0"/>
              <a:t>Н.П.Апанасов</a:t>
            </a:r>
            <a:r>
              <a:rPr lang="ru-RU" sz="1800" dirty="0" smtClean="0"/>
              <a:t> «Сборник математических задач с практическим содержанием», М. «Просвещение», 1987 г.</a:t>
            </a:r>
          </a:p>
          <a:p>
            <a:pPr marL="0" indent="361950" algn="just">
              <a:buFont typeface="+mj-lt"/>
              <a:buAutoNum type="arabicPeriod" startAt="2"/>
              <a:tabLst>
                <a:tab pos="0" algn="l"/>
              </a:tabLst>
            </a:pPr>
            <a:r>
              <a:rPr lang="ru-RU" sz="1800" dirty="0" smtClean="0"/>
              <a:t>Л.И. </a:t>
            </a:r>
            <a:r>
              <a:rPr lang="ru-RU" sz="1800" dirty="0" err="1" smtClean="0"/>
              <a:t>Звавич</a:t>
            </a:r>
            <a:r>
              <a:rPr lang="ru-RU" sz="1800" dirty="0" smtClean="0"/>
              <a:t>, А.Р. </a:t>
            </a:r>
            <a:r>
              <a:rPr lang="ru-RU" sz="1800" dirty="0" err="1" smtClean="0"/>
              <a:t>Рязановкий</a:t>
            </a:r>
            <a:r>
              <a:rPr lang="ru-RU" sz="1800" dirty="0" smtClean="0"/>
              <a:t>. Алгебра 9 класс. Задачник для классов с углубленным изучением математики. – М.: Мнемозина, 2006</a:t>
            </a:r>
            <a:r>
              <a:rPr lang="ru-RU" sz="1800" dirty="0" smtClean="0"/>
              <a:t>.</a:t>
            </a:r>
            <a:endParaRPr lang="ru-RU" sz="1800" baseline="30000" dirty="0" smtClean="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smtClean="0">
                <a:solidFill>
                  <a:srgbClr val="00B0F0"/>
                </a:solidFill>
                <a:latin typeface="Times New Roman" pitchFamily="18" charset="0"/>
                <a:cs typeface="Times New Roman" pitchFamily="18" charset="0"/>
              </a:rPr>
              <a:t>Содержание:</a:t>
            </a:r>
            <a:endParaRPr lang="ru-RU" sz="2800" dirty="0">
              <a:solidFill>
                <a:srgbClr val="00B0F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ru-RU" sz="3200" dirty="0" smtClean="0">
                <a:latin typeface="Times New Roman" pitchFamily="18" charset="0"/>
                <a:cs typeface="Times New Roman" pitchFamily="18" charset="0"/>
              </a:rPr>
              <a:t>Арифметическая прогрессия</a:t>
            </a:r>
          </a:p>
          <a:p>
            <a:pPr lvl="1"/>
            <a:r>
              <a:rPr lang="ru-RU" sz="2800" dirty="0" smtClean="0">
                <a:latin typeface="Times New Roman" pitchFamily="18" charset="0"/>
                <a:cs typeface="Times New Roman" pitchFamily="18" charset="0"/>
                <a:hlinkClick r:id="rId2" action="ppaction://hlinksldjump"/>
              </a:rPr>
              <a:t>Теория</a:t>
            </a:r>
            <a:endParaRPr lang="ru-RU" sz="2800" dirty="0" smtClean="0">
              <a:latin typeface="Times New Roman" pitchFamily="18" charset="0"/>
              <a:cs typeface="Times New Roman" pitchFamily="18" charset="0"/>
            </a:endParaRPr>
          </a:p>
          <a:p>
            <a:pPr lvl="1"/>
            <a:r>
              <a:rPr lang="ru-RU" sz="2800" dirty="0" smtClean="0">
                <a:latin typeface="Times New Roman" pitchFamily="18" charset="0"/>
                <a:cs typeface="Times New Roman" pitchFamily="18" charset="0"/>
                <a:hlinkClick r:id="rId3" action="ppaction://hlinksldjump"/>
              </a:rPr>
              <a:t>Задачи для самостоятельного решения</a:t>
            </a:r>
            <a:endParaRPr lang="ru-RU" sz="2800" dirty="0" smtClean="0">
              <a:latin typeface="Times New Roman" pitchFamily="18" charset="0"/>
              <a:cs typeface="Times New Roman" pitchFamily="18" charset="0"/>
            </a:endParaRPr>
          </a:p>
          <a:p>
            <a:r>
              <a:rPr lang="ru-RU" sz="3200" dirty="0" smtClean="0">
                <a:latin typeface="Times New Roman" pitchFamily="18" charset="0"/>
                <a:cs typeface="Times New Roman" pitchFamily="18" charset="0"/>
              </a:rPr>
              <a:t>Геометрическая прогрессия</a:t>
            </a:r>
          </a:p>
          <a:p>
            <a:pPr lvl="1"/>
            <a:r>
              <a:rPr lang="ru-RU" sz="2800" dirty="0" smtClean="0">
                <a:latin typeface="Times New Roman" pitchFamily="18" charset="0"/>
                <a:cs typeface="Times New Roman" pitchFamily="18" charset="0"/>
                <a:hlinkClick r:id="rId4" action="ppaction://hlinksldjump"/>
              </a:rPr>
              <a:t>Теория</a:t>
            </a:r>
            <a:endParaRPr lang="ru-RU" sz="2800" dirty="0" smtClean="0">
              <a:latin typeface="Times New Roman" pitchFamily="18" charset="0"/>
              <a:cs typeface="Times New Roman" pitchFamily="18" charset="0"/>
            </a:endParaRPr>
          </a:p>
          <a:p>
            <a:pPr lvl="1"/>
            <a:r>
              <a:rPr lang="ru-RU" sz="2800" dirty="0" smtClean="0">
                <a:latin typeface="Times New Roman" pitchFamily="18" charset="0"/>
                <a:cs typeface="Times New Roman" pitchFamily="18" charset="0"/>
                <a:hlinkClick r:id="rId5" action="ppaction://hlinksldjump"/>
              </a:rPr>
              <a:t>Задачи для самостоятельного решения</a:t>
            </a:r>
            <a:endParaRPr lang="ru-RU" sz="3200" dirty="0" smtClean="0">
              <a:latin typeface="Times New Roman" pitchFamily="18" charset="0"/>
              <a:cs typeface="Times New Roman" pitchFamily="18" charset="0"/>
            </a:endParaRPr>
          </a:p>
          <a:p>
            <a:r>
              <a:rPr lang="ru-RU" sz="3200" dirty="0" smtClean="0">
                <a:latin typeface="Times New Roman" pitchFamily="18" charset="0"/>
                <a:cs typeface="Times New Roman" pitchFamily="18" charset="0"/>
                <a:hlinkClick r:id="rId6" action="ppaction://hlinksldjump"/>
              </a:rPr>
              <a:t>Занимательные задачи на применение </a:t>
            </a:r>
            <a:r>
              <a:rPr lang="ru-RU" sz="2800" dirty="0" smtClean="0">
                <a:latin typeface="Times New Roman" pitchFamily="18" charset="0"/>
                <a:cs typeface="Times New Roman" pitchFamily="18" charset="0"/>
                <a:hlinkClick r:id="rId6" action="ppaction://hlinksldjump"/>
              </a:rPr>
              <a:t>формул прогрессий</a:t>
            </a:r>
            <a:endParaRPr lang="ru-RU"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357166"/>
            <a:ext cx="8686800" cy="857256"/>
          </a:xfrm>
        </p:spPr>
        <p:txBody>
          <a:bodyPr>
            <a:normAutofit/>
          </a:bodyPr>
          <a:lstStyle/>
          <a:p>
            <a:pPr algn="ctr"/>
            <a:r>
              <a:rPr lang="ru-RU" sz="2800" dirty="0" smtClean="0">
                <a:solidFill>
                  <a:srgbClr val="00B0F0"/>
                </a:solidFill>
                <a:latin typeface="Times New Roman" pitchFamily="18" charset="0"/>
                <a:cs typeface="Times New Roman" pitchFamily="18" charset="0"/>
              </a:rPr>
              <a:t>Арифметическая прогрессия:</a:t>
            </a:r>
            <a:endParaRPr lang="ru-RU" sz="2800" dirty="0">
              <a:solidFill>
                <a:srgbClr val="00B0F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600200"/>
            <a:ext cx="7901014" cy="4900634"/>
          </a:xfrm>
        </p:spPr>
        <p:txBody>
          <a:bodyPr>
            <a:normAutofit/>
          </a:bodyPr>
          <a:lstStyle/>
          <a:p>
            <a:pPr algn="just">
              <a:lnSpc>
                <a:spcPct val="110000"/>
              </a:lnSpc>
            </a:pPr>
            <a:r>
              <a:rPr lang="ru-RU" sz="2200" dirty="0" smtClean="0">
                <a:latin typeface="Times New Roman" pitchFamily="18" charset="0"/>
                <a:cs typeface="Times New Roman" pitchFamily="18" charset="0"/>
              </a:rPr>
              <a:t>Арифметической прогрессией называется ряд чисел, в котором каждое число, начиная со второго, равняется предыдущему, сложенному с одним и тем же постоянным числом</a:t>
            </a:r>
          </a:p>
          <a:p>
            <a:r>
              <a:rPr lang="ru-RU" sz="2200" dirty="0" smtClean="0">
                <a:latin typeface="Times New Roman" pitchFamily="18" charset="0"/>
                <a:cs typeface="Times New Roman" pitchFamily="18" charset="0"/>
              </a:rPr>
              <a:t>Формула </a:t>
            </a:r>
            <a:r>
              <a:rPr lang="ru-RU" sz="2200" i="1" dirty="0" err="1" smtClean="0">
                <a:latin typeface="Times New Roman" pitchFamily="18" charset="0"/>
                <a:cs typeface="Times New Roman" pitchFamily="18" charset="0"/>
              </a:rPr>
              <a:t>п</a:t>
            </a:r>
            <a:r>
              <a:rPr lang="ru-RU" sz="2200" i="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 го члена:		</a:t>
            </a:r>
            <a:r>
              <a:rPr lang="ru-RU" sz="2200" b="1" i="1" dirty="0" err="1" smtClean="0">
                <a:latin typeface="Times New Roman" pitchFamily="18" charset="0"/>
                <a:cs typeface="Times New Roman" pitchFamily="18" charset="0"/>
              </a:rPr>
              <a:t>а</a:t>
            </a:r>
            <a:r>
              <a:rPr lang="ru-RU" sz="2200" b="1" i="1" baseline="-25000" dirty="0" err="1" smtClean="0">
                <a:latin typeface="Times New Roman" pitchFamily="18" charset="0"/>
                <a:cs typeface="Times New Roman" pitchFamily="18" charset="0"/>
              </a:rPr>
              <a:t>п</a:t>
            </a:r>
            <a:r>
              <a:rPr lang="ru-RU" sz="2200" b="1" i="1" dirty="0" err="1" smtClean="0">
                <a:latin typeface="Times New Roman" pitchFamily="18" charset="0"/>
                <a:cs typeface="Times New Roman" pitchFamily="18" charset="0"/>
              </a:rPr>
              <a:t>=</a:t>
            </a:r>
            <a:r>
              <a:rPr lang="ru-RU" sz="2200" b="1" i="1" dirty="0" smtClean="0">
                <a:latin typeface="Times New Roman" pitchFamily="18" charset="0"/>
                <a:cs typeface="Times New Roman" pitchFamily="18" charset="0"/>
              </a:rPr>
              <a:t> а</a:t>
            </a:r>
            <a:r>
              <a:rPr lang="ru-RU" sz="2200" b="1" i="1" baseline="-25000" dirty="0" smtClean="0">
                <a:latin typeface="Times New Roman" pitchFamily="18" charset="0"/>
                <a:cs typeface="Times New Roman" pitchFamily="18" charset="0"/>
              </a:rPr>
              <a:t>1</a:t>
            </a:r>
            <a:r>
              <a:rPr lang="ru-RU" sz="2200" b="1" i="1" dirty="0" smtClean="0">
                <a:latin typeface="Times New Roman" pitchFamily="18" charset="0"/>
                <a:cs typeface="Times New Roman" pitchFamily="18" charset="0"/>
              </a:rPr>
              <a:t>+</a:t>
            </a:r>
            <a:r>
              <a:rPr lang="en-US" sz="2200" b="1" i="1" dirty="0" smtClean="0">
                <a:latin typeface="Times New Roman" pitchFamily="18" charset="0"/>
                <a:cs typeface="Times New Roman" pitchFamily="18" charset="0"/>
              </a:rPr>
              <a:t> d</a:t>
            </a:r>
            <a:r>
              <a:rPr lang="ru-RU" sz="2200" b="1" i="1" dirty="0" smtClean="0">
                <a:latin typeface="Times New Roman" pitchFamily="18" charset="0"/>
                <a:cs typeface="Times New Roman" pitchFamily="18" charset="0"/>
              </a:rPr>
              <a:t>(п-1) </a:t>
            </a:r>
          </a:p>
          <a:p>
            <a:pPr>
              <a:buNone/>
            </a:pPr>
            <a:r>
              <a:rPr lang="ru-RU"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 d</a:t>
            </a:r>
            <a:r>
              <a:rPr lang="ru-RU" sz="2200" dirty="0" smtClean="0">
                <a:latin typeface="Times New Roman" pitchFamily="18" charset="0"/>
                <a:cs typeface="Times New Roman" pitchFamily="18" charset="0"/>
              </a:rPr>
              <a:t>- разность арифметической прогрессии: </a:t>
            </a:r>
            <a:r>
              <a:rPr lang="en-US" sz="2200" b="1" i="1" dirty="0" smtClean="0">
                <a:latin typeface="Times New Roman" pitchFamily="18" charset="0"/>
                <a:cs typeface="Times New Roman" pitchFamily="18" charset="0"/>
              </a:rPr>
              <a:t>d</a:t>
            </a:r>
            <a:r>
              <a:rPr lang="ru-RU" sz="2200" b="1" i="1" dirty="0" smtClean="0">
                <a:latin typeface="Times New Roman" pitchFamily="18" charset="0"/>
                <a:cs typeface="Times New Roman" pitchFamily="18" charset="0"/>
              </a:rPr>
              <a:t>= а</a:t>
            </a:r>
            <a:r>
              <a:rPr lang="ru-RU" sz="2200" b="1" i="1" baseline="-25000" dirty="0" smtClean="0">
                <a:latin typeface="Times New Roman" pitchFamily="18" charset="0"/>
                <a:cs typeface="Times New Roman" pitchFamily="18" charset="0"/>
              </a:rPr>
              <a:t>п+1</a:t>
            </a:r>
            <a:r>
              <a:rPr lang="ru-RU" sz="2200" b="1" i="1" dirty="0" smtClean="0">
                <a:latin typeface="Times New Roman" pitchFamily="18" charset="0"/>
                <a:cs typeface="Times New Roman" pitchFamily="18" charset="0"/>
              </a:rPr>
              <a:t> - </a:t>
            </a:r>
            <a:r>
              <a:rPr lang="ru-RU" sz="2200" b="1" i="1" dirty="0" err="1" smtClean="0">
                <a:latin typeface="Times New Roman" pitchFamily="18" charset="0"/>
                <a:cs typeface="Times New Roman" pitchFamily="18" charset="0"/>
              </a:rPr>
              <a:t>а</a:t>
            </a:r>
            <a:r>
              <a:rPr lang="ru-RU" sz="2200" b="1" i="1" baseline="-25000" dirty="0" err="1" smtClean="0">
                <a:latin typeface="Times New Roman" pitchFamily="18" charset="0"/>
                <a:cs typeface="Times New Roman" pitchFamily="18" charset="0"/>
              </a:rPr>
              <a:t>п</a:t>
            </a:r>
            <a:r>
              <a:rPr lang="ru-RU" sz="2200" b="1" i="1" dirty="0" smtClean="0">
                <a:latin typeface="Times New Roman" pitchFamily="18" charset="0"/>
                <a:cs typeface="Times New Roman" pitchFamily="18" charset="0"/>
              </a:rPr>
              <a:t> </a:t>
            </a:r>
          </a:p>
          <a:p>
            <a:pPr>
              <a:lnSpc>
                <a:spcPct val="170000"/>
              </a:lnSpc>
            </a:pPr>
            <a:r>
              <a:rPr lang="ru-RU" sz="2200" dirty="0" smtClean="0">
                <a:latin typeface="Times New Roman" pitchFamily="18" charset="0"/>
                <a:cs typeface="Times New Roman" pitchFamily="18" charset="0"/>
              </a:rPr>
              <a:t>Характеристическое свойство:	</a:t>
            </a:r>
            <a:r>
              <a:rPr lang="ru-RU" sz="2200" b="1" i="1" dirty="0" err="1" smtClean="0">
                <a:latin typeface="Times New Roman" pitchFamily="18" charset="0"/>
                <a:cs typeface="Times New Roman" pitchFamily="18" charset="0"/>
              </a:rPr>
              <a:t>а</a:t>
            </a:r>
            <a:r>
              <a:rPr lang="ru-RU" sz="2200" b="1" i="1" baseline="-25000" dirty="0" err="1" smtClean="0">
                <a:latin typeface="Times New Roman" pitchFamily="18" charset="0"/>
                <a:cs typeface="Times New Roman" pitchFamily="18" charset="0"/>
              </a:rPr>
              <a:t>п</a:t>
            </a:r>
            <a:r>
              <a:rPr lang="ru-RU" sz="2200" b="1" i="1" baseline="-25000" dirty="0" smtClean="0">
                <a:latin typeface="Times New Roman" pitchFamily="18" charset="0"/>
                <a:cs typeface="Times New Roman" pitchFamily="18" charset="0"/>
              </a:rPr>
              <a:t> </a:t>
            </a:r>
            <a:r>
              <a:rPr lang="ru-RU" sz="2200" b="1" i="1" dirty="0" smtClean="0">
                <a:latin typeface="Times New Roman" pitchFamily="18" charset="0"/>
                <a:cs typeface="Times New Roman" pitchFamily="18" charset="0"/>
              </a:rPr>
              <a:t>= (а</a:t>
            </a:r>
            <a:r>
              <a:rPr lang="ru-RU" sz="2200" b="1" i="1" baseline="-25000" dirty="0" smtClean="0">
                <a:latin typeface="Times New Roman" pitchFamily="18" charset="0"/>
                <a:cs typeface="Times New Roman" pitchFamily="18" charset="0"/>
              </a:rPr>
              <a:t>п-1</a:t>
            </a:r>
            <a:r>
              <a:rPr lang="ru-RU" sz="2200" b="1" i="1" dirty="0" smtClean="0">
                <a:latin typeface="Times New Roman" pitchFamily="18" charset="0"/>
                <a:cs typeface="Times New Roman" pitchFamily="18" charset="0"/>
              </a:rPr>
              <a:t> + а</a:t>
            </a:r>
            <a:r>
              <a:rPr lang="ru-RU" sz="2200" b="1" i="1" baseline="-25000" dirty="0" smtClean="0">
                <a:latin typeface="Times New Roman" pitchFamily="18" charset="0"/>
                <a:cs typeface="Times New Roman" pitchFamily="18" charset="0"/>
              </a:rPr>
              <a:t>п+1</a:t>
            </a:r>
            <a:r>
              <a:rPr lang="ru-RU" sz="2200" b="1" i="1" dirty="0" smtClean="0">
                <a:latin typeface="Times New Roman" pitchFamily="18" charset="0"/>
                <a:cs typeface="Times New Roman" pitchFamily="18" charset="0"/>
              </a:rPr>
              <a:t> ): 2</a:t>
            </a:r>
          </a:p>
          <a:p>
            <a:pPr>
              <a:lnSpc>
                <a:spcPct val="170000"/>
              </a:lnSpc>
            </a:pPr>
            <a:r>
              <a:rPr lang="ru-RU" sz="2200" dirty="0" smtClean="0">
                <a:latin typeface="Times New Roman" pitchFamily="18" charset="0"/>
                <a:cs typeface="Times New Roman" pitchFamily="18" charset="0"/>
              </a:rPr>
              <a:t>Формулы суммы </a:t>
            </a:r>
            <a:r>
              <a:rPr lang="ru-RU" sz="2200" i="1" dirty="0" err="1" smtClean="0">
                <a:latin typeface="Times New Roman" pitchFamily="18" charset="0"/>
                <a:cs typeface="Times New Roman" pitchFamily="18" charset="0"/>
              </a:rPr>
              <a:t>п</a:t>
            </a:r>
            <a:r>
              <a:rPr lang="ru-RU" sz="2200" i="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первых членов:</a:t>
            </a:r>
            <a:r>
              <a:rPr lang="ru-RU" sz="2200" i="1" baseline="-25000" dirty="0" smtClean="0">
                <a:latin typeface="Times New Roman" pitchFamily="18" charset="0"/>
                <a:cs typeface="Times New Roman" pitchFamily="18" charset="0"/>
              </a:rPr>
              <a:t>	</a:t>
            </a:r>
            <a:r>
              <a:rPr lang="ru-RU" sz="2200" dirty="0" smtClean="0"/>
              <a:t> </a:t>
            </a:r>
            <a:r>
              <a:rPr lang="ru-RU" sz="2200" i="1" baseline="-25000" dirty="0" smtClean="0">
                <a:latin typeface="Times New Roman" pitchFamily="18" charset="0"/>
                <a:cs typeface="Times New Roman" pitchFamily="18" charset="0"/>
              </a:rPr>
              <a:t>	</a:t>
            </a:r>
            <a:endParaRPr lang="ru-RU" sz="2200" dirty="0" smtClean="0"/>
          </a:p>
          <a:p>
            <a:pPr>
              <a:lnSpc>
                <a:spcPct val="150000"/>
              </a:lnSpc>
              <a:buNone/>
            </a:pPr>
            <a:r>
              <a:rPr lang="ru-RU" sz="2200" i="1" dirty="0" smtClean="0">
                <a:latin typeface="Times New Roman" pitchFamily="18" charset="0"/>
                <a:cs typeface="Times New Roman" pitchFamily="18" charset="0"/>
              </a:rPr>
              <a:t>	</a:t>
            </a:r>
          </a:p>
          <a:p>
            <a:pPr>
              <a:lnSpc>
                <a:spcPct val="150000"/>
              </a:lnSpc>
              <a:buNone/>
            </a:pPr>
            <a:endParaRPr lang="ru-RU" sz="2400" i="1" baseline="30000" dirty="0" smtClean="0">
              <a:latin typeface="Times New Roman" pitchFamily="18" charset="0"/>
              <a:cs typeface="Times New Roman" pitchFamily="18" charset="0"/>
            </a:endParaRPr>
          </a:p>
          <a:p>
            <a:pPr>
              <a:lnSpc>
                <a:spcPct val="150000"/>
              </a:lnSpc>
              <a:buNone/>
            </a:pPr>
            <a:endParaRPr lang="ru-RU" sz="3000" baseline="30000" dirty="0">
              <a:latin typeface="Times New Roman" pitchFamily="18" charset="0"/>
              <a:cs typeface="Times New Roman" pitchFamily="18" charset="0"/>
            </a:endParaRPr>
          </a:p>
        </p:txBody>
      </p:sp>
      <p:sp>
        <p:nvSpPr>
          <p:cNvPr id="153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5363" name="Rectangle 3"/>
          <p:cNvSpPr>
            <a:spLocks noChangeArrowheads="1"/>
          </p:cNvSpPr>
          <p:nvPr/>
        </p:nvSpPr>
        <p:spPr bwMode="auto">
          <a:xfrm>
            <a:off x="0" y="1209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536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5367"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5368" name="Rectangle 8"/>
          <p:cNvSpPr>
            <a:spLocks noChangeArrowheads="1"/>
          </p:cNvSpPr>
          <p:nvPr/>
        </p:nvSpPr>
        <p:spPr bwMode="auto">
          <a:xfrm>
            <a:off x="0" y="1209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537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536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57818" y="4643446"/>
            <a:ext cx="2269271" cy="684000"/>
          </a:xfrm>
          <a:prstGeom prst="rect">
            <a:avLst/>
          </a:prstGeom>
          <a:noFill/>
        </p:spPr>
      </p:pic>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357818" y="5429264"/>
            <a:ext cx="2554698" cy="684000"/>
          </a:xfrm>
          <a:prstGeom prst="rect">
            <a:avLst/>
          </a:prstGeom>
          <a:noFill/>
        </p:spPr>
      </p:pic>
      <p:sp>
        <p:nvSpPr>
          <p:cNvPr id="15" name="Управляющая кнопка: возврат 14">
            <a:hlinkClick r:id="rId4" action="ppaction://hlinksldjump" highlightClick="1"/>
          </p:cNvPr>
          <p:cNvSpPr/>
          <p:nvPr/>
        </p:nvSpPr>
        <p:spPr>
          <a:xfrm rot="16200000">
            <a:off x="8388000" y="6156000"/>
            <a:ext cx="399474" cy="39949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357166"/>
            <a:ext cx="8410604" cy="1071570"/>
          </a:xfrm>
        </p:spPr>
        <p:txBody>
          <a:bodyPr>
            <a:noAutofit/>
          </a:bodyPr>
          <a:lstStyle/>
          <a:p>
            <a:pPr algn="just"/>
            <a:r>
              <a:rPr lang="ru-RU" sz="2000" u="sng" dirty="0" smtClean="0">
                <a:solidFill>
                  <a:srgbClr val="00B0F0"/>
                </a:solidFill>
                <a:latin typeface="Times New Roman" pitchFamily="18" charset="0"/>
                <a:cs typeface="Times New Roman" pitchFamily="18" charset="0"/>
              </a:rPr>
              <a:t>Задача 1:</a:t>
            </a:r>
            <a:r>
              <a:rPr lang="ru-RU" sz="2000" dirty="0" smtClean="0">
                <a:latin typeface="Times New Roman" pitchFamily="18" charset="0"/>
                <a:cs typeface="Times New Roman" pitchFamily="18" charset="0"/>
              </a:rPr>
              <a:t> Диаметры пяти шкивов, насаженных на общий вал, образуют арифметическую прогрессию. Найти диаметры шкивов, если сумма первого и третьего составляет 268 мм, а второго и четвертого - 316 мм.</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785926"/>
            <a:ext cx="8472518" cy="4340237"/>
          </a:xfrm>
        </p:spPr>
        <p:txBody>
          <a:bodyPr>
            <a:normAutofit fontScale="92500"/>
          </a:bodyPr>
          <a:lstStyle/>
          <a:p>
            <a:pPr marL="358775" indent="-1588" algn="just">
              <a:buNone/>
            </a:pPr>
            <a:r>
              <a:rPr lang="ru-RU" sz="2000" u="sng" dirty="0" smtClean="0">
                <a:solidFill>
                  <a:srgbClr val="00B0F0"/>
                </a:solidFill>
                <a:latin typeface="Times New Roman" pitchFamily="18" charset="0"/>
                <a:cs typeface="Times New Roman" pitchFamily="18" charset="0"/>
              </a:rPr>
              <a:t>Решение:</a:t>
            </a:r>
            <a:r>
              <a:rPr lang="ru-RU" sz="2000" dirty="0" smtClean="0">
                <a:latin typeface="Times New Roman" pitchFamily="18" charset="0"/>
                <a:cs typeface="Times New Roman" pitchFamily="18" charset="0"/>
              </a:rPr>
              <a:t> По условию задачи </a:t>
            </a:r>
            <a:r>
              <a:rPr lang="ru-RU" sz="2000" i="1" dirty="0" smtClean="0">
                <a:latin typeface="Times New Roman" pitchFamily="18" charset="0"/>
                <a:cs typeface="Times New Roman" pitchFamily="18" charset="0"/>
              </a:rPr>
              <a:t>а</a:t>
            </a:r>
            <a:r>
              <a:rPr lang="ru-RU" sz="2000" i="1"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 а</a:t>
            </a:r>
            <a:r>
              <a:rPr lang="ru-RU" sz="2000" i="1" baseline="-25000" dirty="0" smtClean="0">
                <a:latin typeface="Times New Roman" pitchFamily="18" charset="0"/>
                <a:cs typeface="Times New Roman" pitchFamily="18" charset="0"/>
              </a:rPr>
              <a:t>3</a:t>
            </a:r>
            <a:r>
              <a:rPr lang="ru-RU" sz="2000" dirty="0" smtClean="0">
                <a:latin typeface="Times New Roman" pitchFamily="18" charset="0"/>
                <a:cs typeface="Times New Roman" pitchFamily="18" charset="0"/>
              </a:rPr>
              <a:t> = 268; </a:t>
            </a:r>
            <a:r>
              <a:rPr lang="ru-RU" sz="2000" i="1" dirty="0" smtClean="0">
                <a:latin typeface="Times New Roman" pitchFamily="18" charset="0"/>
                <a:cs typeface="Times New Roman" pitchFamily="18" charset="0"/>
              </a:rPr>
              <a:t>а</a:t>
            </a:r>
            <a:r>
              <a:rPr lang="ru-RU" sz="2000" i="1" baseline="-25000"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 а</a:t>
            </a:r>
            <a:r>
              <a:rPr lang="ru-RU" sz="2000" i="1" baseline="-25000" dirty="0" smtClean="0">
                <a:latin typeface="Times New Roman" pitchFamily="18" charset="0"/>
                <a:cs typeface="Times New Roman" pitchFamily="18" charset="0"/>
              </a:rPr>
              <a:t>4</a:t>
            </a:r>
            <a:r>
              <a:rPr lang="ru-RU" sz="2000" dirty="0" smtClean="0">
                <a:latin typeface="Times New Roman" pitchFamily="18" charset="0"/>
                <a:cs typeface="Times New Roman" pitchFamily="18" charset="0"/>
              </a:rPr>
              <a:t> = 316, найти требуется </a:t>
            </a:r>
            <a:r>
              <a:rPr lang="ru-RU" sz="2000" i="1" dirty="0" smtClean="0">
                <a:latin typeface="Times New Roman" pitchFamily="18" charset="0"/>
                <a:cs typeface="Times New Roman" pitchFamily="18" charset="0"/>
              </a:rPr>
              <a:t>а</a:t>
            </a:r>
            <a:r>
              <a:rPr lang="ru-RU" sz="2000" i="1" baseline="-25000" dirty="0" smtClean="0">
                <a:latin typeface="Times New Roman" pitchFamily="18" charset="0"/>
                <a:cs typeface="Times New Roman" pitchFamily="18" charset="0"/>
              </a:rPr>
              <a:t>1,</a:t>
            </a:r>
            <a:r>
              <a:rPr lang="ru-RU" sz="2000" i="1" dirty="0" smtClean="0">
                <a:latin typeface="Times New Roman" pitchFamily="18" charset="0"/>
                <a:cs typeface="Times New Roman" pitchFamily="18" charset="0"/>
              </a:rPr>
              <a:t> а</a:t>
            </a:r>
            <a:r>
              <a:rPr lang="ru-RU" sz="2000" i="1" baseline="-25000"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а</a:t>
            </a:r>
            <a:r>
              <a:rPr lang="ru-RU" sz="2000" i="1" baseline="-25000" dirty="0" smtClean="0">
                <a:latin typeface="Times New Roman" pitchFamily="18" charset="0"/>
                <a:cs typeface="Times New Roman" pitchFamily="18" charset="0"/>
              </a:rPr>
              <a:t>3,</a:t>
            </a:r>
            <a:r>
              <a:rPr lang="ru-RU" sz="2000" i="1" dirty="0" smtClean="0">
                <a:latin typeface="Times New Roman" pitchFamily="18" charset="0"/>
                <a:cs typeface="Times New Roman" pitchFamily="18" charset="0"/>
              </a:rPr>
              <a:t> а</a:t>
            </a:r>
            <a:r>
              <a:rPr lang="ru-RU" sz="2000" i="1" baseline="-25000" dirty="0" smtClean="0">
                <a:latin typeface="Times New Roman" pitchFamily="18" charset="0"/>
                <a:cs typeface="Times New Roman" pitchFamily="18" charset="0"/>
              </a:rPr>
              <a:t>4,</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а</a:t>
            </a:r>
            <a:r>
              <a:rPr lang="ru-RU" sz="2000" i="1" baseline="-25000" dirty="0" smtClean="0">
                <a:latin typeface="Times New Roman" pitchFamily="18" charset="0"/>
                <a:cs typeface="Times New Roman" pitchFamily="18" charset="0"/>
              </a:rPr>
              <a:t>5</a:t>
            </a:r>
            <a:r>
              <a:rPr lang="ru-RU" sz="2000" dirty="0" smtClean="0">
                <a:latin typeface="Times New Roman" pitchFamily="18" charset="0"/>
                <a:cs typeface="Times New Roman" pitchFamily="18" charset="0"/>
              </a:rPr>
              <a:t> </a:t>
            </a:r>
          </a:p>
          <a:p>
            <a:pPr marL="1588" indent="360363" algn="just">
              <a:buNone/>
            </a:pPr>
            <a:r>
              <a:rPr lang="ru-RU" sz="2000" dirty="0" smtClean="0">
                <a:latin typeface="Times New Roman" pitchFamily="18" charset="0"/>
                <a:cs typeface="Times New Roman" pitchFamily="18" charset="0"/>
              </a:rPr>
              <a:t>Составим  и решим систему уравнений, используя формулу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a:t>
            </a:r>
            <a:r>
              <a:rPr lang="ru-RU" sz="2000" i="1" baseline="-25000" dirty="0" err="1" smtClean="0">
                <a:latin typeface="Times New Roman" pitchFamily="18" charset="0"/>
                <a:cs typeface="Times New Roman" pitchFamily="18" charset="0"/>
              </a:rPr>
              <a:t>п</a:t>
            </a:r>
            <a:r>
              <a:rPr lang="ru-RU" sz="2000" i="1" baseline="-25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а</a:t>
            </a:r>
            <a:r>
              <a:rPr lang="ru-RU" sz="2000"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d</a:t>
            </a:r>
            <a:r>
              <a:rPr lang="ru-RU" sz="2000"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п</a:t>
            </a:r>
            <a:r>
              <a:rPr lang="ru-RU" sz="2000" dirty="0" smtClean="0">
                <a:latin typeface="Times New Roman" pitchFamily="18" charset="0"/>
                <a:cs typeface="Times New Roman" pitchFamily="18" charset="0"/>
              </a:rPr>
              <a:t>-1) </a:t>
            </a:r>
            <a:endParaRPr lang="ru-RU" sz="2000" u="sng" dirty="0" smtClean="0">
              <a:latin typeface="Times New Roman" pitchFamily="18" charset="0"/>
              <a:cs typeface="Times New Roman" pitchFamily="18" charset="0"/>
            </a:endParaRPr>
          </a:p>
          <a:p>
            <a:pPr marL="358775" indent="-1588" algn="just">
              <a:buNone/>
            </a:pPr>
            <a:r>
              <a:rPr lang="ru-RU" sz="2000" dirty="0" smtClean="0">
                <a:latin typeface="Times New Roman" pitchFamily="18" charset="0"/>
                <a:cs typeface="Times New Roman" pitchFamily="18" charset="0"/>
              </a:rPr>
              <a:t>			    </a:t>
            </a:r>
          </a:p>
          <a:p>
            <a:pPr marL="358775" indent="-1588" algn="just">
              <a:buNone/>
            </a:pPr>
            <a:r>
              <a:rPr lang="ru-RU" sz="2000" dirty="0" smtClean="0">
                <a:latin typeface="Times New Roman" pitchFamily="18" charset="0"/>
                <a:cs typeface="Times New Roman" pitchFamily="18" charset="0"/>
              </a:rPr>
              <a:t>			    			       </a:t>
            </a:r>
          </a:p>
          <a:p>
            <a:pPr marL="358775" indent="-1588" algn="just">
              <a:buNone/>
            </a:pPr>
            <a:endParaRPr lang="ru-RU" sz="2000" dirty="0" smtClean="0">
              <a:latin typeface="Times New Roman" pitchFamily="18" charset="0"/>
              <a:cs typeface="Times New Roman" pitchFamily="18" charset="0"/>
            </a:endParaRPr>
          </a:p>
          <a:p>
            <a:pPr marL="358775" indent="-1588" algn="just">
              <a:buNone/>
            </a:pPr>
            <a:r>
              <a:rPr lang="ru-RU" sz="2000" dirty="0" smtClean="0">
                <a:latin typeface="Times New Roman" pitchFamily="18" charset="0"/>
                <a:cs typeface="Times New Roman" pitchFamily="18" charset="0"/>
              </a:rPr>
              <a:t>		       </a:t>
            </a:r>
          </a:p>
          <a:p>
            <a:pPr marL="358775" indent="-1588" algn="just">
              <a:buNone/>
            </a:pPr>
            <a:endParaRPr lang="ru-RU" sz="1200" dirty="0" smtClean="0">
              <a:latin typeface="Times New Roman" pitchFamily="18" charset="0"/>
              <a:cs typeface="Times New Roman" pitchFamily="18" charset="0"/>
            </a:endParaRPr>
          </a:p>
          <a:p>
            <a:pPr marL="358775" indent="-1588" algn="just">
              <a:buNone/>
            </a:pPr>
            <a:r>
              <a:rPr lang="ru-RU" sz="2000" dirty="0" smtClean="0">
                <a:latin typeface="Times New Roman" pitchFamily="18" charset="0"/>
                <a:cs typeface="Times New Roman" pitchFamily="18" charset="0"/>
              </a:rPr>
              <a:t>Подставив полученные значения в формулу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a:t>
            </a:r>
            <a:r>
              <a:rPr lang="ru-RU" sz="2000" i="1" baseline="-25000" dirty="0" err="1" smtClean="0">
                <a:latin typeface="Times New Roman" pitchFamily="18" charset="0"/>
                <a:cs typeface="Times New Roman" pitchFamily="18" charset="0"/>
              </a:rPr>
              <a:t>п</a:t>
            </a:r>
            <a:r>
              <a:rPr lang="ru-RU" sz="2000" i="1" baseline="-25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а</a:t>
            </a:r>
            <a:r>
              <a:rPr lang="ru-RU" sz="2000"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d</a:t>
            </a:r>
            <a:r>
              <a:rPr lang="ru-RU" sz="2000"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п</a:t>
            </a:r>
            <a:r>
              <a:rPr lang="ru-RU" sz="2000" dirty="0" smtClean="0">
                <a:latin typeface="Times New Roman" pitchFamily="18" charset="0"/>
                <a:cs typeface="Times New Roman" pitchFamily="18" charset="0"/>
              </a:rPr>
              <a:t>-1), найдем остальные значения</a:t>
            </a:r>
          </a:p>
          <a:p>
            <a:pPr marL="1588" indent="360363" algn="just">
              <a:buNone/>
            </a:pPr>
            <a:r>
              <a:rPr lang="ru-RU" sz="2000" i="1" dirty="0" smtClean="0">
                <a:latin typeface="Times New Roman" pitchFamily="18" charset="0"/>
                <a:cs typeface="Times New Roman" pitchFamily="18" charset="0"/>
              </a:rPr>
              <a:t>а</a:t>
            </a:r>
            <a:r>
              <a:rPr lang="ru-RU" sz="2000" i="1" baseline="-25000"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 = 134, </a:t>
            </a:r>
            <a:r>
              <a:rPr lang="ru-RU" sz="2000" i="1" dirty="0" smtClean="0">
                <a:latin typeface="Times New Roman" pitchFamily="18" charset="0"/>
                <a:cs typeface="Times New Roman" pitchFamily="18" charset="0"/>
              </a:rPr>
              <a:t>а</a:t>
            </a:r>
            <a:r>
              <a:rPr lang="ru-RU" sz="2000" i="1" baseline="-25000" dirty="0" smtClean="0">
                <a:latin typeface="Times New Roman" pitchFamily="18" charset="0"/>
                <a:cs typeface="Times New Roman" pitchFamily="18" charset="0"/>
              </a:rPr>
              <a:t>3</a:t>
            </a:r>
            <a:r>
              <a:rPr lang="ru-RU" sz="2000" dirty="0" smtClean="0">
                <a:latin typeface="Times New Roman" pitchFamily="18" charset="0"/>
                <a:cs typeface="Times New Roman" pitchFamily="18" charset="0"/>
              </a:rPr>
              <a:t> = 158,</a:t>
            </a:r>
            <a:r>
              <a:rPr lang="ru-RU" sz="2000" i="1" dirty="0" smtClean="0">
                <a:latin typeface="Times New Roman" pitchFamily="18" charset="0"/>
                <a:cs typeface="Times New Roman" pitchFamily="18" charset="0"/>
              </a:rPr>
              <a:t> а</a:t>
            </a:r>
            <a:r>
              <a:rPr lang="ru-RU" sz="2000" i="1" baseline="-25000" dirty="0" smtClean="0">
                <a:latin typeface="Times New Roman" pitchFamily="18" charset="0"/>
                <a:cs typeface="Times New Roman" pitchFamily="18" charset="0"/>
              </a:rPr>
              <a:t>4</a:t>
            </a:r>
            <a:r>
              <a:rPr lang="ru-RU" sz="2000" dirty="0" smtClean="0">
                <a:latin typeface="Times New Roman" pitchFamily="18" charset="0"/>
                <a:cs typeface="Times New Roman" pitchFamily="18" charset="0"/>
              </a:rPr>
              <a:t> = 182, </a:t>
            </a:r>
            <a:r>
              <a:rPr lang="ru-RU" sz="2000" i="1" dirty="0" smtClean="0">
                <a:latin typeface="Times New Roman" pitchFamily="18" charset="0"/>
                <a:cs typeface="Times New Roman" pitchFamily="18" charset="0"/>
              </a:rPr>
              <a:t>а</a:t>
            </a:r>
            <a:r>
              <a:rPr lang="ru-RU" sz="2000" i="1" baseline="-25000" dirty="0" smtClean="0">
                <a:latin typeface="Times New Roman" pitchFamily="18" charset="0"/>
                <a:cs typeface="Times New Roman" pitchFamily="18" charset="0"/>
              </a:rPr>
              <a:t>5</a:t>
            </a:r>
            <a:r>
              <a:rPr lang="ru-RU" sz="2000" i="1" dirty="0" smtClean="0">
                <a:latin typeface="Times New Roman" pitchFamily="18" charset="0"/>
                <a:cs typeface="Times New Roman" pitchFamily="18" charset="0"/>
              </a:rPr>
              <a:t> = </a:t>
            </a:r>
            <a:r>
              <a:rPr lang="ru-RU" sz="2000" dirty="0" smtClean="0">
                <a:latin typeface="Times New Roman" pitchFamily="18" charset="0"/>
                <a:cs typeface="Times New Roman" pitchFamily="18" charset="0"/>
              </a:rPr>
              <a:t>206</a:t>
            </a:r>
          </a:p>
          <a:p>
            <a:pPr marL="1588" indent="360363" algn="just">
              <a:buNone/>
            </a:pPr>
            <a:endParaRPr lang="ru-RU" sz="2000" i="1" dirty="0" smtClean="0">
              <a:latin typeface="Times New Roman" pitchFamily="18" charset="0"/>
              <a:cs typeface="Times New Roman" pitchFamily="18" charset="0"/>
            </a:endParaRPr>
          </a:p>
          <a:p>
            <a:pPr marL="1588" indent="360363" algn="just">
              <a:buNone/>
            </a:pPr>
            <a:r>
              <a:rPr lang="ru-RU" sz="2000" u="sng" dirty="0" smtClean="0">
                <a:solidFill>
                  <a:srgbClr val="00B0F0"/>
                </a:solidFill>
                <a:latin typeface="Times New Roman" pitchFamily="18" charset="0"/>
                <a:cs typeface="Times New Roman" pitchFamily="18" charset="0"/>
              </a:rPr>
              <a:t>Ответ: 110, 134, 158, 182, 206</a:t>
            </a:r>
            <a:endParaRPr lang="ru-RU" sz="2000" u="sng" dirty="0">
              <a:solidFill>
                <a:srgbClr val="00B0F0"/>
              </a:solidFill>
            </a:endParaRPr>
          </a:p>
        </p:txBody>
      </p:sp>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43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4339" name="Rectangle 3"/>
          <p:cNvSpPr>
            <a:spLocks noChangeArrowheads="1"/>
          </p:cNvSpPr>
          <p:nvPr/>
        </p:nvSpPr>
        <p:spPr bwMode="auto">
          <a:xfrm>
            <a:off x="22860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434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4342" name="Rectangle 6"/>
          <p:cNvSpPr>
            <a:spLocks noChangeArrowheads="1"/>
          </p:cNvSpPr>
          <p:nvPr/>
        </p:nvSpPr>
        <p:spPr bwMode="auto">
          <a:xfrm>
            <a:off x="22860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434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4345" name="Rectangle 9"/>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434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4348" name="Rectangle 12"/>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435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5"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7" name="Rectangle 5"/>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8"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1" name="Picture 8"/>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57224" y="2857496"/>
            <a:ext cx="1847688" cy="576000"/>
          </a:xfrm>
          <a:prstGeom prst="rect">
            <a:avLst/>
          </a:prstGeom>
          <a:noFill/>
        </p:spPr>
      </p:pic>
      <p:sp>
        <p:nvSpPr>
          <p:cNvPr id="12" name="Rectangle 10"/>
          <p:cNvSpPr>
            <a:spLocks noChangeArrowheads="1"/>
          </p:cNvSpPr>
          <p:nvPr/>
        </p:nvSpPr>
        <p:spPr bwMode="auto">
          <a:xfrm>
            <a:off x="22860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3"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4" name="Picture 1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57488" y="2857496"/>
            <a:ext cx="2695384" cy="576000"/>
          </a:xfrm>
          <a:prstGeom prst="rect">
            <a:avLst/>
          </a:prstGeom>
          <a:noFill/>
        </p:spPr>
      </p:pic>
      <p:sp>
        <p:nvSpPr>
          <p:cNvPr id="15" name="Rectangle 13"/>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4351"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6" name="Picture 1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786446" y="2857496"/>
            <a:ext cx="2038152" cy="576000"/>
          </a:xfrm>
          <a:prstGeom prst="rect">
            <a:avLst/>
          </a:prstGeom>
          <a:noFill/>
        </p:spPr>
      </p:pic>
      <p:sp>
        <p:nvSpPr>
          <p:cNvPr id="14353"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4352" name="Picture 1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57224" y="3500438"/>
            <a:ext cx="1192564" cy="576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352"/>
                                        </p:tgtEl>
                                        <p:attrNameLst>
                                          <p:attrName>style.visibility</p:attrName>
                                        </p:attrNameLst>
                                      </p:cBhvr>
                                      <p:to>
                                        <p:strVal val="visible"/>
                                      </p:to>
                                    </p:set>
                                    <p:animEffect transition="in" filter="fade">
                                      <p:cBhvr>
                                        <p:cTn id="32" dur="2000"/>
                                        <p:tgtEl>
                                          <p:spTgt spid="1435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1439850"/>
          </a:xfrm>
        </p:spPr>
        <p:txBody>
          <a:bodyPr>
            <a:normAutofit/>
          </a:bodyPr>
          <a:lstStyle/>
          <a:p>
            <a:pPr algn="just"/>
            <a:r>
              <a:rPr lang="ru-RU" sz="2000" u="sng" dirty="0" smtClean="0">
                <a:solidFill>
                  <a:srgbClr val="00B0F0"/>
                </a:solidFill>
                <a:latin typeface="Times New Roman" pitchFamily="18" charset="0"/>
                <a:cs typeface="Times New Roman" pitchFamily="18" charset="0"/>
              </a:rPr>
              <a:t>Задача 2:</a:t>
            </a:r>
            <a:r>
              <a:rPr lang="ru-RU" sz="2000" dirty="0" smtClean="0">
                <a:latin typeface="Times New Roman" pitchFamily="18" charset="0"/>
                <a:cs typeface="Times New Roman" pitchFamily="18" charset="0"/>
              </a:rPr>
              <a:t> За изготовление и установку первого железобетонного кольца колодца заплатили 100 </a:t>
            </a:r>
            <a:r>
              <a:rPr lang="ru-RU" sz="2000" dirty="0" err="1" smtClean="0">
                <a:latin typeface="Times New Roman" pitchFamily="18" charset="0"/>
                <a:cs typeface="Times New Roman" pitchFamily="18" charset="0"/>
              </a:rPr>
              <a:t>уе</a:t>
            </a:r>
            <a:r>
              <a:rPr lang="ru-RU" sz="2000" dirty="0" smtClean="0">
                <a:latin typeface="Times New Roman" pitchFamily="18" charset="0"/>
                <a:cs typeface="Times New Roman" pitchFamily="18" charset="0"/>
              </a:rPr>
              <a:t>., а за каждое следующее кольцо платили на 20 </a:t>
            </a:r>
            <a:r>
              <a:rPr lang="ru-RU" sz="2000" dirty="0" err="1" smtClean="0">
                <a:latin typeface="Times New Roman" pitchFamily="18" charset="0"/>
                <a:cs typeface="Times New Roman" pitchFamily="18" charset="0"/>
              </a:rPr>
              <a:t>уе</a:t>
            </a:r>
            <a:r>
              <a:rPr lang="ru-RU" sz="2000" dirty="0" smtClean="0">
                <a:latin typeface="Times New Roman" pitchFamily="18" charset="0"/>
                <a:cs typeface="Times New Roman" pitchFamily="18" charset="0"/>
              </a:rPr>
              <a:t>. больше, чем за предыдущее. Средняя стоимость одного кольца и его установки оказалась равной 220 </a:t>
            </a:r>
            <a:r>
              <a:rPr lang="ru-RU" sz="2000" dirty="0" err="1" smtClean="0">
                <a:latin typeface="Times New Roman" pitchFamily="18" charset="0"/>
                <a:cs typeface="Times New Roman" pitchFamily="18" charset="0"/>
              </a:rPr>
              <a:t>уе</a:t>
            </a:r>
            <a:r>
              <a:rPr lang="ru-RU" sz="2000" dirty="0" smtClean="0">
                <a:latin typeface="Times New Roman" pitchFamily="18" charset="0"/>
                <a:cs typeface="Times New Roman" pitchFamily="18" charset="0"/>
              </a:rPr>
              <a:t>. Сколько колец было установлено?</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928802"/>
            <a:ext cx="8115328" cy="4197361"/>
          </a:xfrm>
        </p:spPr>
        <p:txBody>
          <a:bodyPr>
            <a:normAutofit/>
          </a:bodyPr>
          <a:lstStyle/>
          <a:p>
            <a:pPr marL="357188" indent="0">
              <a:buNone/>
            </a:pPr>
            <a:r>
              <a:rPr lang="ru-RU" sz="2000" u="sng" dirty="0" smtClean="0">
                <a:solidFill>
                  <a:srgbClr val="00B0F0"/>
                </a:solidFill>
                <a:latin typeface="Times New Roman" pitchFamily="18" charset="0"/>
                <a:cs typeface="Times New Roman" pitchFamily="18" charset="0"/>
              </a:rPr>
              <a:t>Решение:</a:t>
            </a:r>
            <a:r>
              <a:rPr lang="ru-RU" sz="2000" dirty="0" smtClean="0">
                <a:latin typeface="Times New Roman" pitchFamily="18" charset="0"/>
                <a:cs typeface="Times New Roman" pitchFamily="18" charset="0"/>
              </a:rPr>
              <a:t> По условию задачи </a:t>
            </a:r>
            <a:r>
              <a:rPr lang="ru-RU" sz="2000" i="1" dirty="0" smtClean="0">
                <a:latin typeface="Times New Roman" pitchFamily="18" charset="0"/>
                <a:cs typeface="Times New Roman" pitchFamily="18" charset="0"/>
              </a:rPr>
              <a:t>а</a:t>
            </a:r>
            <a:r>
              <a:rPr lang="ru-RU" sz="2000" i="1"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 = 100, </a:t>
            </a:r>
            <a:r>
              <a:rPr lang="en-US" sz="2000" i="1" dirty="0" smtClean="0">
                <a:latin typeface="Times New Roman" pitchFamily="18" charset="0"/>
                <a:cs typeface="Times New Roman" pitchFamily="18" charset="0"/>
              </a:rPr>
              <a:t>d</a:t>
            </a:r>
            <a:r>
              <a:rPr lang="ru-RU" sz="2000" dirty="0" smtClean="0">
                <a:latin typeface="Times New Roman" pitchFamily="18" charset="0"/>
                <a:cs typeface="Times New Roman" pitchFamily="18" charset="0"/>
              </a:rPr>
              <a:t> = 20, </a:t>
            </a:r>
            <a:r>
              <a:rPr lang="en-US" sz="2000" i="1" dirty="0" err="1" smtClean="0">
                <a:latin typeface="Times New Roman" pitchFamily="18" charset="0"/>
                <a:cs typeface="Times New Roman" pitchFamily="18" charset="0"/>
              </a:rPr>
              <a:t>S</a:t>
            </a:r>
            <a:r>
              <a:rPr lang="en-US" sz="2000" i="1" baseline="-25000" dirty="0" err="1" smtClean="0">
                <a:latin typeface="Times New Roman" pitchFamily="18" charset="0"/>
                <a:cs typeface="Times New Roman" pitchFamily="18" charset="0"/>
              </a:rPr>
              <a:t>n</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n</a:t>
            </a:r>
            <a:r>
              <a:rPr lang="ru-RU" sz="2000" dirty="0" smtClean="0">
                <a:latin typeface="Times New Roman" pitchFamily="18" charset="0"/>
                <a:cs typeface="Times New Roman" pitchFamily="18" charset="0"/>
              </a:rPr>
              <a:t> = 220, а найти требуется </a:t>
            </a:r>
            <a:r>
              <a:rPr lang="en-US" sz="2000" i="1" dirty="0" smtClean="0">
                <a:latin typeface="Times New Roman" pitchFamily="18" charset="0"/>
                <a:cs typeface="Times New Roman" pitchFamily="18" charset="0"/>
              </a:rPr>
              <a:t>n</a:t>
            </a:r>
            <a:r>
              <a:rPr lang="ru-RU" sz="2000" i="1" dirty="0" smtClean="0">
                <a:latin typeface="Times New Roman" pitchFamily="18" charset="0"/>
                <a:cs typeface="Times New Roman" pitchFamily="18" charset="0"/>
              </a:rPr>
              <a:t>. </a:t>
            </a:r>
          </a:p>
          <a:p>
            <a:pPr marL="357188" indent="0">
              <a:buNone/>
            </a:pPr>
            <a:r>
              <a:rPr lang="ru-RU" sz="2000" dirty="0" smtClean="0">
                <a:latin typeface="Times New Roman" pitchFamily="18" charset="0"/>
                <a:cs typeface="Times New Roman" pitchFamily="18" charset="0"/>
              </a:rPr>
              <a:t>По формуле:			       </a:t>
            </a:r>
            <a:endParaRPr lang="ru-RU" sz="2000" i="1" dirty="0" smtClean="0">
              <a:latin typeface="Times New Roman" pitchFamily="18" charset="0"/>
              <a:cs typeface="Times New Roman" pitchFamily="18" charset="0"/>
            </a:endParaRPr>
          </a:p>
          <a:p>
            <a:pPr marL="357188" indent="0">
              <a:buNone/>
            </a:pPr>
            <a:r>
              <a:rPr lang="ru-RU" sz="2000" dirty="0" smtClean="0">
                <a:latin typeface="Times New Roman" pitchFamily="18" charset="0"/>
                <a:cs typeface="Times New Roman" pitchFamily="18" charset="0"/>
              </a:rPr>
              <a:t>значит</a:t>
            </a:r>
            <a:r>
              <a:rPr lang="ru-RU"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t>
            </a:r>
            <a:r>
              <a:rPr lang="en-US" sz="2000" i="1" baseline="-25000" dirty="0" err="1" smtClean="0">
                <a:latin typeface="Times New Roman" pitchFamily="18" charset="0"/>
                <a:cs typeface="Times New Roman" pitchFamily="18" charset="0"/>
              </a:rPr>
              <a:t>n</a:t>
            </a:r>
            <a:r>
              <a:rPr lang="en-US" sz="2000" i="1"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n</a:t>
            </a:r>
            <a:r>
              <a:rPr lang="ru-RU" sz="2000" i="1" dirty="0" smtClean="0">
                <a:latin typeface="Times New Roman" pitchFamily="18" charset="0"/>
                <a:cs typeface="Times New Roman" pitchFamily="18" charset="0"/>
              </a:rPr>
              <a:t> = (</a:t>
            </a:r>
            <a:r>
              <a:rPr lang="ru-RU" sz="2000" dirty="0" smtClean="0">
                <a:latin typeface="Times New Roman" pitchFamily="18" charset="0"/>
                <a:cs typeface="Times New Roman" pitchFamily="18" charset="0"/>
              </a:rPr>
              <a:t>2</a:t>
            </a:r>
            <a:r>
              <a:rPr lang="ru-RU" sz="2000" i="1" dirty="0" smtClean="0">
                <a:latin typeface="Times New Roman" pitchFamily="18" charset="0"/>
                <a:cs typeface="Times New Roman" pitchFamily="18" charset="0"/>
              </a:rPr>
              <a:t>а</a:t>
            </a:r>
            <a:r>
              <a:rPr lang="ru-RU" sz="2000"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d</a:t>
            </a:r>
            <a:r>
              <a:rPr lang="ru-RU" sz="2000"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п</a:t>
            </a:r>
            <a:r>
              <a:rPr lang="ru-RU" sz="2000" dirty="0" smtClean="0">
                <a:latin typeface="Times New Roman" pitchFamily="18" charset="0"/>
                <a:cs typeface="Times New Roman" pitchFamily="18" charset="0"/>
              </a:rPr>
              <a:t>-1)):2 </a:t>
            </a:r>
            <a:endParaRPr lang="ru-RU" sz="2000" i="1" dirty="0" smtClean="0">
              <a:latin typeface="Times New Roman" pitchFamily="18" charset="0"/>
              <a:cs typeface="Times New Roman" pitchFamily="18" charset="0"/>
            </a:endParaRPr>
          </a:p>
          <a:p>
            <a:pPr marL="357188" indent="0">
              <a:buNone/>
            </a:pPr>
            <a:endParaRPr lang="ru-RU" sz="2000" dirty="0" smtClean="0">
              <a:latin typeface="Times New Roman" pitchFamily="18" charset="0"/>
              <a:cs typeface="Times New Roman" pitchFamily="18" charset="0"/>
            </a:endParaRPr>
          </a:p>
          <a:p>
            <a:pPr marL="357188" indent="0">
              <a:buNone/>
            </a:pPr>
            <a:r>
              <a:rPr lang="ru-RU" sz="2000" dirty="0" smtClean="0">
                <a:latin typeface="Times New Roman" pitchFamily="18" charset="0"/>
                <a:cs typeface="Times New Roman" pitchFamily="18" charset="0"/>
              </a:rPr>
              <a:t>220 = (2·100 + 2(</a:t>
            </a:r>
            <a:r>
              <a:rPr lang="ru-RU" sz="2000" i="1" dirty="0" smtClean="0">
                <a:latin typeface="Times New Roman" pitchFamily="18" charset="0"/>
                <a:cs typeface="Times New Roman" pitchFamily="18" charset="0"/>
              </a:rPr>
              <a:t>п</a:t>
            </a:r>
            <a:r>
              <a:rPr lang="ru-RU" sz="2000" dirty="0" smtClean="0">
                <a:latin typeface="Times New Roman" pitchFamily="18" charset="0"/>
                <a:cs typeface="Times New Roman" pitchFamily="18" charset="0"/>
              </a:rPr>
              <a:t>-1)):2</a:t>
            </a:r>
          </a:p>
          <a:p>
            <a:pPr marL="357188" indent="0">
              <a:buNone/>
            </a:pPr>
            <a:r>
              <a:rPr lang="ru-RU" sz="2000" dirty="0" smtClean="0">
                <a:latin typeface="Times New Roman" pitchFamily="18" charset="0"/>
                <a:cs typeface="Times New Roman" pitchFamily="18" charset="0"/>
              </a:rPr>
              <a:t>440 = 200 + 2</a:t>
            </a:r>
            <a:r>
              <a:rPr lang="ru-RU" sz="2000" i="1" dirty="0" smtClean="0">
                <a:latin typeface="Times New Roman" pitchFamily="18" charset="0"/>
                <a:cs typeface="Times New Roman" pitchFamily="18" charset="0"/>
              </a:rPr>
              <a:t>п – 2</a:t>
            </a:r>
          </a:p>
          <a:p>
            <a:pPr marL="357188" indent="0">
              <a:buNone/>
            </a:pPr>
            <a:r>
              <a:rPr lang="ru-RU" sz="2000" i="1" dirty="0" err="1" smtClean="0">
                <a:latin typeface="Times New Roman" pitchFamily="18" charset="0"/>
                <a:cs typeface="Times New Roman" pitchFamily="18" charset="0"/>
              </a:rPr>
              <a:t>п</a:t>
            </a:r>
            <a:r>
              <a:rPr lang="ru-RU" sz="2000" i="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13</a:t>
            </a:r>
          </a:p>
          <a:p>
            <a:pPr marL="357188" indent="0">
              <a:buNone/>
            </a:pPr>
            <a:endParaRPr lang="ru-RU" sz="2000" u="sng" dirty="0" smtClean="0">
              <a:latin typeface="Times New Roman" pitchFamily="18" charset="0"/>
              <a:cs typeface="Times New Roman" pitchFamily="18" charset="0"/>
            </a:endParaRPr>
          </a:p>
          <a:p>
            <a:pPr marL="357188" indent="0">
              <a:buNone/>
            </a:pPr>
            <a:r>
              <a:rPr lang="ru-RU" sz="2000" u="sng" dirty="0" smtClean="0">
                <a:solidFill>
                  <a:srgbClr val="00B0F0"/>
                </a:solidFill>
                <a:latin typeface="Times New Roman" pitchFamily="18" charset="0"/>
                <a:cs typeface="Times New Roman" pitchFamily="18" charset="0"/>
              </a:rPr>
              <a:t>Ответ: 13</a:t>
            </a:r>
          </a:p>
          <a:p>
            <a:pPr>
              <a:buNone/>
            </a:pPr>
            <a:endParaRPr lang="ru-RU" sz="2000" dirty="0" smtClean="0">
              <a:latin typeface="Times New Roman" pitchFamily="18" charset="0"/>
              <a:cs typeface="Times New Roman" pitchFamily="18" charset="0"/>
            </a:endParaRPr>
          </a:p>
          <a:p>
            <a:pPr>
              <a:buNone/>
            </a:pPr>
            <a:endParaRPr lang="ru-RU" sz="2000" dirty="0">
              <a:latin typeface="Times New Roman" pitchFamily="18" charset="0"/>
              <a:cs typeface="Times New Roman" pitchFamily="18" charset="0"/>
            </a:endParaRPr>
          </a:p>
        </p:txBody>
      </p:sp>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331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3317" name="Rectangle 5"/>
          <p:cNvSpPr>
            <a:spLocks noChangeArrowheads="1"/>
          </p:cNvSpPr>
          <p:nvPr/>
        </p:nvSpPr>
        <p:spPr bwMode="auto">
          <a:xfrm>
            <a:off x="0" y="1209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331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3318"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22" y="2500306"/>
            <a:ext cx="2222680" cy="576000"/>
          </a:xfrm>
          <a:prstGeom prst="rect">
            <a:avLst/>
          </a:prstGeom>
          <a:noFill/>
        </p:spPr>
      </p:pic>
      <p:sp>
        <p:nvSpPr>
          <p:cNvPr id="13320" name="Rectangle 8"/>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8"/>
                                        </p:tgtEl>
                                        <p:attrNameLst>
                                          <p:attrName>style.visibility</p:attrName>
                                        </p:attrNameLst>
                                      </p:cBhvr>
                                      <p:to>
                                        <p:strVal val="visible"/>
                                      </p:to>
                                    </p:set>
                                    <p:animEffect transition="in" filter="fade">
                                      <p:cBhvr>
                                        <p:cTn id="17" dur="2000"/>
                                        <p:tgtEl>
                                          <p:spTgt spid="133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1225536"/>
          </a:xfrm>
        </p:spPr>
        <p:txBody>
          <a:bodyPr>
            <a:normAutofit/>
          </a:bodyPr>
          <a:lstStyle/>
          <a:p>
            <a:pPr algn="just"/>
            <a:r>
              <a:rPr lang="ru-RU" sz="2000" u="sng" dirty="0" smtClean="0">
                <a:solidFill>
                  <a:srgbClr val="00B0F0"/>
                </a:solidFill>
                <a:latin typeface="Times New Roman" pitchFamily="18" charset="0"/>
                <a:cs typeface="Times New Roman" pitchFamily="18" charset="0"/>
              </a:rPr>
              <a:t>Задача 3:</a:t>
            </a:r>
            <a:r>
              <a:rPr lang="ru-RU" sz="2000" dirty="0" smtClean="0">
                <a:latin typeface="Times New Roman" pitchFamily="18" charset="0"/>
                <a:cs typeface="Times New Roman" pitchFamily="18" charset="0"/>
              </a:rPr>
              <a:t> За первый день было вспахано 100 га пашни, а в каждый последующий	 день - на 3 га больше, чем в предыдущий. Найти, сколько гектаров пашни было вспахано за 19 дней.</a:t>
            </a:r>
            <a:endParaRPr lang="ru-RU" sz="2000" dirty="0"/>
          </a:p>
        </p:txBody>
      </p:sp>
      <p:sp>
        <p:nvSpPr>
          <p:cNvPr id="3" name="Содержимое 2"/>
          <p:cNvSpPr>
            <a:spLocks noGrp="1"/>
          </p:cNvSpPr>
          <p:nvPr>
            <p:ph idx="1"/>
          </p:nvPr>
        </p:nvSpPr>
        <p:spPr>
          <a:xfrm>
            <a:off x="457200" y="1714488"/>
            <a:ext cx="7467600" cy="4411675"/>
          </a:xfrm>
        </p:spPr>
        <p:txBody>
          <a:bodyPr>
            <a:normAutofit/>
          </a:bodyPr>
          <a:lstStyle/>
          <a:p>
            <a:pPr marL="361950" indent="0">
              <a:buNone/>
            </a:pPr>
            <a:r>
              <a:rPr lang="ru-RU" sz="2000" u="sng" dirty="0" smtClean="0">
                <a:solidFill>
                  <a:srgbClr val="00B0F0"/>
                </a:solidFill>
                <a:latin typeface="Times New Roman" pitchFamily="18" charset="0"/>
                <a:cs typeface="Times New Roman" pitchFamily="18" charset="0"/>
              </a:rPr>
              <a:t>Решение:</a:t>
            </a:r>
            <a:r>
              <a:rPr lang="ru-RU" sz="2000" dirty="0" smtClean="0">
                <a:latin typeface="Times New Roman" pitchFamily="18" charset="0"/>
                <a:cs typeface="Times New Roman" pitchFamily="18" charset="0"/>
              </a:rPr>
              <a:t> По условию задачи </a:t>
            </a:r>
            <a:r>
              <a:rPr lang="ru-RU" sz="2000" i="1" dirty="0" smtClean="0">
                <a:latin typeface="Times New Roman" pitchFamily="18" charset="0"/>
                <a:cs typeface="Times New Roman" pitchFamily="18" charset="0"/>
              </a:rPr>
              <a:t>а</a:t>
            </a:r>
            <a:r>
              <a:rPr lang="ru-RU" sz="2000" i="1" baseline="-25000" dirty="0" smtClean="0">
                <a:latin typeface="Times New Roman" pitchFamily="18" charset="0"/>
                <a:cs typeface="Times New Roman" pitchFamily="18" charset="0"/>
              </a:rPr>
              <a:t>1</a:t>
            </a:r>
            <a:r>
              <a:rPr lang="ru-RU" sz="2000" dirty="0" smtClean="0">
                <a:latin typeface="Times New Roman" pitchFamily="18" charset="0"/>
                <a:cs typeface="Times New Roman" pitchFamily="18" charset="0"/>
              </a:rPr>
              <a:t> = 100, </a:t>
            </a:r>
            <a:r>
              <a:rPr lang="en-US" sz="2000" i="1" dirty="0" smtClean="0">
                <a:latin typeface="Times New Roman" pitchFamily="18" charset="0"/>
                <a:cs typeface="Times New Roman" pitchFamily="18" charset="0"/>
              </a:rPr>
              <a:t>d</a:t>
            </a:r>
            <a:r>
              <a:rPr lang="ru-RU" sz="2000" dirty="0" smtClean="0">
                <a:latin typeface="Times New Roman" pitchFamily="18" charset="0"/>
                <a:cs typeface="Times New Roman" pitchFamily="18" charset="0"/>
              </a:rPr>
              <a:t> = 3, </a:t>
            </a:r>
            <a:r>
              <a:rPr lang="en-US" sz="2000" i="1" dirty="0" smtClean="0">
                <a:latin typeface="Times New Roman" pitchFamily="18" charset="0"/>
                <a:cs typeface="Times New Roman" pitchFamily="18" charset="0"/>
              </a:rPr>
              <a:t>n</a:t>
            </a:r>
            <a:r>
              <a:rPr lang="ru-RU" sz="2000" dirty="0" smtClean="0">
                <a:latin typeface="Times New Roman" pitchFamily="18" charset="0"/>
                <a:cs typeface="Times New Roman" pitchFamily="18" charset="0"/>
              </a:rPr>
              <a:t> = 19, значит найти требуется </a:t>
            </a:r>
            <a:r>
              <a:rPr lang="en-US" sz="2000" dirty="0" smtClean="0">
                <a:latin typeface="Times New Roman" pitchFamily="18" charset="0"/>
                <a:cs typeface="Times New Roman" pitchFamily="18" charset="0"/>
              </a:rPr>
              <a:t>S</a:t>
            </a:r>
            <a:r>
              <a:rPr lang="ru-RU" sz="2000" baseline="-25000" dirty="0" smtClean="0">
                <a:latin typeface="Times New Roman" pitchFamily="18" charset="0"/>
                <a:cs typeface="Times New Roman" pitchFamily="18" charset="0"/>
              </a:rPr>
              <a:t>19.</a:t>
            </a:r>
            <a:r>
              <a:rPr lang="ru-RU" sz="2000" dirty="0" smtClean="0">
                <a:latin typeface="Times New Roman" pitchFamily="18" charset="0"/>
                <a:cs typeface="Times New Roman" pitchFamily="18" charset="0"/>
              </a:rPr>
              <a:t> </a:t>
            </a:r>
          </a:p>
          <a:p>
            <a:pPr marL="361950" indent="0">
              <a:lnSpc>
                <a:spcPct val="200000"/>
              </a:lnSpc>
              <a:buNone/>
            </a:pPr>
            <a:r>
              <a:rPr lang="ru-RU" sz="2000" dirty="0" smtClean="0">
                <a:latin typeface="Times New Roman" pitchFamily="18" charset="0"/>
                <a:cs typeface="Times New Roman" pitchFamily="18" charset="0"/>
              </a:rPr>
              <a:t>По формуле:    </a:t>
            </a:r>
          </a:p>
          <a:p>
            <a:pPr marL="361950" indent="0">
              <a:buNone/>
            </a:pPr>
            <a:endParaRPr lang="ru-RU" sz="3200" i="1" baseline="-25000" dirty="0" smtClean="0">
              <a:latin typeface="Times New Roman" pitchFamily="18" charset="0"/>
              <a:cs typeface="Times New Roman" pitchFamily="18" charset="0"/>
            </a:endParaRPr>
          </a:p>
          <a:p>
            <a:pPr marL="419100" indent="-57150">
              <a:buNone/>
            </a:pPr>
            <a:endParaRPr lang="ru-RU" sz="2000" dirty="0" smtClean="0">
              <a:latin typeface="Times New Roman" pitchFamily="18" charset="0"/>
              <a:cs typeface="Times New Roman" pitchFamily="18" charset="0"/>
            </a:endParaRPr>
          </a:p>
          <a:p>
            <a:pPr marL="419100" indent="-57150">
              <a:buNone/>
            </a:pPr>
            <a:endParaRPr lang="ru-RU" sz="2000" u="sng" dirty="0" smtClean="0">
              <a:solidFill>
                <a:srgbClr val="00B0F0"/>
              </a:solidFill>
              <a:latin typeface="Times New Roman" pitchFamily="18" charset="0"/>
              <a:cs typeface="Times New Roman" pitchFamily="18" charset="0"/>
            </a:endParaRPr>
          </a:p>
          <a:p>
            <a:pPr marL="419100" indent="-57150">
              <a:buNone/>
            </a:pPr>
            <a:endParaRPr lang="ru-RU" sz="2000" u="sng" dirty="0" smtClean="0">
              <a:solidFill>
                <a:srgbClr val="00B0F0"/>
              </a:solidFill>
              <a:latin typeface="Times New Roman" pitchFamily="18" charset="0"/>
              <a:cs typeface="Times New Roman" pitchFamily="18" charset="0"/>
            </a:endParaRPr>
          </a:p>
          <a:p>
            <a:pPr marL="419100" indent="-57150">
              <a:buNone/>
            </a:pPr>
            <a:r>
              <a:rPr lang="ru-RU" sz="2000" u="sng" dirty="0" smtClean="0">
                <a:solidFill>
                  <a:srgbClr val="00B0F0"/>
                </a:solidFill>
                <a:latin typeface="Times New Roman" pitchFamily="18" charset="0"/>
                <a:cs typeface="Times New Roman" pitchFamily="18" charset="0"/>
              </a:rPr>
              <a:t>Ответ: 2413</a:t>
            </a:r>
            <a:endParaRPr lang="ru-RU" sz="2000" u="sng" dirty="0">
              <a:solidFill>
                <a:srgbClr val="00B0F0"/>
              </a:solidFill>
              <a:latin typeface="Times New Roman" pitchFamily="18" charset="0"/>
              <a:cs typeface="Times New Roman" pitchFamily="18" charset="0"/>
            </a:endParaRPr>
          </a:p>
        </p:txBody>
      </p:sp>
      <p:sp>
        <p:nvSpPr>
          <p:cNvPr id="122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228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428860" y="2520000"/>
            <a:ext cx="2222680" cy="576000"/>
          </a:xfrm>
          <a:prstGeom prst="rect">
            <a:avLst/>
          </a:prstGeom>
          <a:noFill/>
        </p:spPr>
      </p:pic>
      <p:sp>
        <p:nvSpPr>
          <p:cNvPr id="12291" name="Rectangle 3"/>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229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2292"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57224" y="3357562"/>
            <a:ext cx="3632187" cy="576000"/>
          </a:xfrm>
          <a:prstGeom prst="rect">
            <a:avLst/>
          </a:prstGeom>
          <a:noFill/>
        </p:spPr>
      </p:pic>
      <p:sp>
        <p:nvSpPr>
          <p:cNvPr id="12294" name="Rectangle 6"/>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289"/>
                                        </p:tgtEl>
                                        <p:attrNameLst>
                                          <p:attrName>style.visibility</p:attrName>
                                        </p:attrNameLst>
                                      </p:cBhvr>
                                      <p:to>
                                        <p:strVal val="visible"/>
                                      </p:to>
                                    </p:set>
                                    <p:animEffect transition="in" filter="fade">
                                      <p:cBhvr>
                                        <p:cTn id="17" dur="2000"/>
                                        <p:tgtEl>
                                          <p:spTgt spid="1228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292"/>
                                        </p:tgtEl>
                                        <p:attrNameLst>
                                          <p:attrName>style.visibility</p:attrName>
                                        </p:attrNameLst>
                                      </p:cBhvr>
                                      <p:to>
                                        <p:strVal val="visible"/>
                                      </p:to>
                                    </p:set>
                                    <p:animEffect transition="in" filter="fade">
                                      <p:cBhvr>
                                        <p:cTn id="22" dur="2000"/>
                                        <p:tgtEl>
                                          <p:spTgt spid="1229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29642" cy="1582726"/>
          </a:xfrm>
        </p:spPr>
        <p:txBody>
          <a:bodyPr>
            <a:noAutofit/>
          </a:bodyPr>
          <a:lstStyle/>
          <a:p>
            <a:pPr algn="just"/>
            <a:r>
              <a:rPr lang="ru-RU" sz="2000" u="sng" dirty="0" smtClean="0">
                <a:solidFill>
                  <a:srgbClr val="00B0F0"/>
                </a:solidFill>
                <a:latin typeface="Times New Roman" pitchFamily="18" charset="0"/>
                <a:cs typeface="Times New Roman" pitchFamily="18" charset="0"/>
              </a:rPr>
              <a:t>Задача 4:</a:t>
            </a:r>
            <a:r>
              <a:rPr lang="ru-RU" sz="2000" dirty="0" smtClean="0">
                <a:latin typeface="Times New Roman" pitchFamily="18" charset="0"/>
                <a:cs typeface="Times New Roman" pitchFamily="18" charset="0"/>
              </a:rPr>
              <a:t> Два тела, находясь на расстоянии 153 м друг от друга, начали двигаться одновременно навстречу друг другу. Первое тело движется со скоростью 10 м/с, второе в первую секунду прошло 3 м, а в каждую последующую - на 5 м больше, чем в предыдущую. Через сколько секунд тела встретятся?</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857364"/>
            <a:ext cx="8572560" cy="4786346"/>
          </a:xfrm>
        </p:spPr>
        <p:txBody>
          <a:bodyPr>
            <a:normAutofit fontScale="92500"/>
          </a:bodyPr>
          <a:lstStyle/>
          <a:p>
            <a:pPr marL="177800" indent="0">
              <a:buNone/>
            </a:pPr>
            <a:r>
              <a:rPr lang="ru-RU" sz="2200" u="sng" dirty="0" smtClean="0">
                <a:solidFill>
                  <a:srgbClr val="00B0F0"/>
                </a:solidFill>
                <a:latin typeface="Times New Roman" pitchFamily="18" charset="0"/>
                <a:cs typeface="Times New Roman" pitchFamily="18" charset="0"/>
              </a:rPr>
              <a:t>Решение</a:t>
            </a:r>
            <a:r>
              <a:rPr lang="ru-RU" sz="2200" dirty="0" smtClean="0">
                <a:solidFill>
                  <a:srgbClr val="00B0F0"/>
                </a:solidFill>
                <a:latin typeface="Times New Roman" pitchFamily="18" charset="0"/>
                <a:cs typeface="Times New Roman" pitchFamily="18" charset="0"/>
              </a:rPr>
              <a:t>:</a:t>
            </a:r>
            <a:r>
              <a:rPr lang="ru-RU" sz="2200" dirty="0" smtClean="0">
                <a:latin typeface="Times New Roman" pitchFamily="18" charset="0"/>
                <a:cs typeface="Times New Roman" pitchFamily="18" charset="0"/>
              </a:rPr>
              <a:t> Первое тело движется равномерно, и поэтому путь, пройденный этим телом, вычисляется по формуле: </a:t>
            </a:r>
            <a:r>
              <a:rPr lang="en-US" sz="2200" i="1" dirty="0" smtClean="0">
                <a:latin typeface="Times New Roman" pitchFamily="18" charset="0"/>
                <a:cs typeface="Times New Roman" pitchFamily="18" charset="0"/>
              </a:rPr>
              <a:t>S=</a:t>
            </a:r>
            <a:r>
              <a:rPr lang="en-US" sz="2200" i="1" dirty="0" err="1" smtClean="0">
                <a:latin typeface="Times New Roman" pitchFamily="18" charset="0"/>
                <a:cs typeface="Times New Roman" pitchFamily="18" charset="0"/>
              </a:rPr>
              <a:t>V·t</a:t>
            </a:r>
            <a:r>
              <a:rPr lang="ru-RU" sz="2200" i="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Движение второго тела подчиняется законам арифметической прогрессии где </a:t>
            </a:r>
            <a:r>
              <a:rPr lang="ru-RU" sz="2200" i="1" dirty="0" smtClean="0">
                <a:latin typeface="Times New Roman" pitchFamily="18" charset="0"/>
                <a:cs typeface="Times New Roman" pitchFamily="18" charset="0"/>
              </a:rPr>
              <a:t>а</a:t>
            </a:r>
            <a:r>
              <a:rPr lang="ru-RU" sz="2200" i="1" baseline="-25000" dirty="0" smtClean="0">
                <a:latin typeface="Times New Roman" pitchFamily="18" charset="0"/>
                <a:cs typeface="Times New Roman" pitchFamily="18" charset="0"/>
              </a:rPr>
              <a:t>1</a:t>
            </a:r>
            <a:r>
              <a:rPr lang="ru-RU" sz="2200" dirty="0" smtClean="0">
                <a:latin typeface="Times New Roman" pitchFamily="18" charset="0"/>
                <a:cs typeface="Times New Roman" pitchFamily="18" charset="0"/>
              </a:rPr>
              <a:t> = 3, </a:t>
            </a:r>
            <a:r>
              <a:rPr lang="en-US" sz="2200" i="1" dirty="0" smtClean="0">
                <a:latin typeface="Times New Roman" pitchFamily="18" charset="0"/>
                <a:cs typeface="Times New Roman" pitchFamily="18" charset="0"/>
              </a:rPr>
              <a:t>d</a:t>
            </a:r>
            <a:r>
              <a:rPr lang="ru-RU" sz="2200" dirty="0" smtClean="0">
                <a:latin typeface="Times New Roman" pitchFamily="18" charset="0"/>
                <a:cs typeface="Times New Roman" pitchFamily="18" charset="0"/>
              </a:rPr>
              <a:t> = 5 </a:t>
            </a:r>
          </a:p>
          <a:p>
            <a:pPr marL="177800" indent="0">
              <a:lnSpc>
                <a:spcPct val="210000"/>
              </a:lnSpc>
              <a:buNone/>
            </a:pPr>
            <a:r>
              <a:rPr lang="ru-RU" sz="2200" dirty="0" smtClean="0">
                <a:latin typeface="Times New Roman" pitchFamily="18" charset="0"/>
                <a:cs typeface="Times New Roman" pitchFamily="18" charset="0"/>
              </a:rPr>
              <a:t>Поэтому			</a:t>
            </a:r>
          </a:p>
          <a:p>
            <a:pPr marL="177800" indent="0">
              <a:lnSpc>
                <a:spcPct val="120000"/>
              </a:lnSpc>
              <a:buNone/>
            </a:pPr>
            <a:r>
              <a:rPr lang="ru-RU" sz="2200" dirty="0" smtClean="0">
                <a:latin typeface="Times New Roman" pitchFamily="18" charset="0"/>
                <a:cs typeface="Times New Roman" pitchFamily="18" charset="0"/>
              </a:rPr>
              <a:t>необходимо найти </a:t>
            </a:r>
            <a:r>
              <a:rPr lang="en-US" sz="2200" i="1" dirty="0" smtClean="0">
                <a:latin typeface="Times New Roman" pitchFamily="18" charset="0"/>
                <a:cs typeface="Times New Roman" pitchFamily="18" charset="0"/>
              </a:rPr>
              <a:t>t</a:t>
            </a:r>
            <a:r>
              <a:rPr lang="ru-RU" sz="2200" i="1" dirty="0" smtClean="0">
                <a:latin typeface="Times New Roman" pitchFamily="18" charset="0"/>
                <a:cs typeface="Times New Roman" pitchFamily="18" charset="0"/>
              </a:rPr>
              <a:t>.</a:t>
            </a:r>
            <a:endParaRPr lang="ru-RU" sz="2200" dirty="0" smtClean="0">
              <a:latin typeface="Times New Roman" pitchFamily="18" charset="0"/>
              <a:cs typeface="Times New Roman" pitchFamily="18" charset="0"/>
            </a:endParaRPr>
          </a:p>
          <a:p>
            <a:pPr marL="177800" indent="0">
              <a:lnSpc>
                <a:spcPct val="120000"/>
              </a:lnSpc>
              <a:buNone/>
            </a:pPr>
            <a:r>
              <a:rPr lang="ru-RU" sz="2200" dirty="0" smtClean="0">
                <a:latin typeface="Times New Roman" pitchFamily="18" charset="0"/>
                <a:cs typeface="Times New Roman" pitchFamily="18" charset="0"/>
              </a:rPr>
              <a:t>Из условия задачи получаем уравнение: </a:t>
            </a:r>
          </a:p>
          <a:p>
            <a:pPr marL="177800" indent="0">
              <a:buNone/>
            </a:pPr>
            <a:r>
              <a:rPr lang="ru-RU" sz="2200" dirty="0" smtClean="0">
                <a:latin typeface="Times New Roman" pitchFamily="18" charset="0"/>
                <a:cs typeface="Times New Roman" pitchFamily="18" charset="0"/>
              </a:rPr>
              <a:t>5</a:t>
            </a:r>
            <a:r>
              <a:rPr lang="en-US" sz="2200" i="1" dirty="0" smtClean="0">
                <a:latin typeface="Times New Roman" pitchFamily="18" charset="0"/>
                <a:cs typeface="Times New Roman" pitchFamily="18" charset="0"/>
              </a:rPr>
              <a:t>t</a:t>
            </a:r>
            <a:r>
              <a:rPr lang="ru-RU" sz="2200" i="1" baseline="30000" dirty="0" smtClean="0">
                <a:latin typeface="Times New Roman" pitchFamily="18" charset="0"/>
                <a:cs typeface="Times New Roman" pitchFamily="18" charset="0"/>
              </a:rPr>
              <a:t>2</a:t>
            </a:r>
            <a:r>
              <a:rPr lang="ru-RU" sz="2200" i="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+ 21</a:t>
            </a:r>
            <a:r>
              <a:rPr lang="en-US" sz="2200" i="1" dirty="0" smtClean="0">
                <a:latin typeface="Times New Roman" pitchFamily="18" charset="0"/>
                <a:cs typeface="Times New Roman" pitchFamily="18" charset="0"/>
              </a:rPr>
              <a:t>t</a:t>
            </a:r>
            <a:r>
              <a:rPr lang="ru-RU" sz="2200" i="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-153 =0    </a:t>
            </a:r>
          </a:p>
          <a:p>
            <a:pPr marL="177800" indent="0">
              <a:buNone/>
            </a:pPr>
            <a:r>
              <a:rPr lang="en-US" sz="2200" i="1" dirty="0" smtClean="0">
                <a:latin typeface="Times New Roman" pitchFamily="18" charset="0"/>
                <a:cs typeface="Times New Roman" pitchFamily="18" charset="0"/>
              </a:rPr>
              <a:t>t</a:t>
            </a:r>
            <a:r>
              <a:rPr lang="ru-RU" sz="2200" i="1" baseline="-25000" dirty="0" smtClean="0">
                <a:latin typeface="Times New Roman" pitchFamily="18" charset="0"/>
                <a:cs typeface="Times New Roman" pitchFamily="18" charset="0"/>
              </a:rPr>
              <a:t>1</a:t>
            </a:r>
            <a:r>
              <a:rPr lang="ru-RU" sz="2200" dirty="0" smtClean="0">
                <a:latin typeface="Times New Roman" pitchFamily="18" charset="0"/>
                <a:cs typeface="Times New Roman" pitchFamily="18" charset="0"/>
              </a:rPr>
              <a:t>=6, </a:t>
            </a:r>
            <a:r>
              <a:rPr lang="en-US" sz="2200" i="1" dirty="0" smtClean="0">
                <a:latin typeface="Times New Roman" pitchFamily="18" charset="0"/>
                <a:cs typeface="Times New Roman" pitchFamily="18" charset="0"/>
              </a:rPr>
              <a:t>t</a:t>
            </a:r>
            <a:r>
              <a:rPr lang="ru-RU" sz="2200" i="1" baseline="-25000" dirty="0" smtClean="0">
                <a:latin typeface="Times New Roman" pitchFamily="18" charset="0"/>
                <a:cs typeface="Times New Roman" pitchFamily="18" charset="0"/>
              </a:rPr>
              <a:t>2</a:t>
            </a:r>
            <a:r>
              <a:rPr lang="ru-RU" sz="2200" dirty="0" smtClean="0">
                <a:latin typeface="Times New Roman" pitchFamily="18" charset="0"/>
                <a:cs typeface="Times New Roman" pitchFamily="18" charset="0"/>
              </a:rPr>
              <a:t>= -10,2</a:t>
            </a:r>
          </a:p>
          <a:p>
            <a:pPr marL="177800" indent="0">
              <a:buNone/>
            </a:pPr>
            <a:r>
              <a:rPr lang="ru-RU" sz="2200" dirty="0" smtClean="0">
                <a:latin typeface="Times New Roman" pitchFamily="18" charset="0"/>
                <a:cs typeface="Times New Roman" pitchFamily="18" charset="0"/>
              </a:rPr>
              <a:t>Второй корень не удовлетворяет условию </a:t>
            </a:r>
            <a:r>
              <a:rPr lang="en-US" sz="2200" i="1" dirty="0" smtClean="0">
                <a:latin typeface="Times New Roman" pitchFamily="18" charset="0"/>
                <a:cs typeface="Times New Roman" pitchFamily="18" charset="0"/>
              </a:rPr>
              <a:t>t</a:t>
            </a:r>
            <a:r>
              <a:rPr lang="ru-RU" sz="2200" dirty="0" smtClean="0">
                <a:latin typeface="Times New Roman" pitchFamily="18" charset="0"/>
                <a:cs typeface="Times New Roman" pitchFamily="18" charset="0"/>
                <a:sym typeface="Symbol"/>
              </a:rPr>
              <a:t></a:t>
            </a:r>
            <a:r>
              <a:rPr lang="ru-RU" sz="2200" i="1" dirty="0" smtClean="0">
                <a:latin typeface="Times New Roman" pitchFamily="18" charset="0"/>
                <a:cs typeface="Times New Roman" pitchFamily="18" charset="0"/>
                <a:sym typeface="Symbol"/>
              </a:rPr>
              <a:t></a:t>
            </a:r>
            <a:r>
              <a:rPr lang="ru-RU" sz="2200" dirty="0" smtClean="0">
                <a:latin typeface="Times New Roman" pitchFamily="18" charset="0"/>
                <a:cs typeface="Times New Roman" pitchFamily="18" charset="0"/>
                <a:sym typeface="Symbol"/>
              </a:rPr>
              <a:t> </a:t>
            </a:r>
          </a:p>
          <a:p>
            <a:pPr marL="177800" indent="0">
              <a:buNone/>
            </a:pPr>
            <a:endParaRPr lang="ru-RU" sz="2400" u="sng" dirty="0" smtClean="0">
              <a:solidFill>
                <a:srgbClr val="00B0F0"/>
              </a:solidFill>
              <a:latin typeface="Times New Roman" pitchFamily="18" charset="0"/>
              <a:cs typeface="Times New Roman" pitchFamily="18" charset="0"/>
              <a:sym typeface="Symbol"/>
            </a:endParaRPr>
          </a:p>
          <a:p>
            <a:pPr marL="177800" indent="0">
              <a:buNone/>
            </a:pPr>
            <a:r>
              <a:rPr lang="ru-RU" sz="2400" u="sng" dirty="0" smtClean="0">
                <a:solidFill>
                  <a:srgbClr val="00B0F0"/>
                </a:solidFill>
                <a:latin typeface="Times New Roman" pitchFamily="18" charset="0"/>
                <a:cs typeface="Times New Roman" pitchFamily="18" charset="0"/>
                <a:sym typeface="Symbol"/>
              </a:rPr>
              <a:t>Ответ: 6</a:t>
            </a:r>
            <a:endParaRPr lang="ru-RU" sz="2400" u="sng" dirty="0">
              <a:solidFill>
                <a:srgbClr val="00B0F0"/>
              </a:solidFill>
              <a:latin typeface="Times New Roman" pitchFamily="18" charset="0"/>
              <a:cs typeface="Times New Roman" pitchFamily="18" charset="0"/>
            </a:endParaRPr>
          </a:p>
        </p:txBody>
      </p:sp>
      <p:sp>
        <p:nvSpPr>
          <p:cNvPr id="112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267" name="Rectangle 3"/>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126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1268"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85918" y="3000372"/>
            <a:ext cx="1985507" cy="576000"/>
          </a:xfrm>
          <a:prstGeom prst="rect">
            <a:avLst/>
          </a:prstGeom>
          <a:noFill/>
        </p:spPr>
      </p:pic>
      <p:sp>
        <p:nvSpPr>
          <p:cNvPr id="11270" name="Rectangle 6"/>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127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273" name="Rectangle 9"/>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127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1276" name="Rectangle 12"/>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127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1277" name="Picture 1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72066" y="3929066"/>
            <a:ext cx="3557647" cy="576000"/>
          </a:xfrm>
          <a:prstGeom prst="rect">
            <a:avLst/>
          </a:prstGeom>
          <a:noFill/>
        </p:spPr>
      </p:pic>
      <p:sp>
        <p:nvSpPr>
          <p:cNvPr id="11279" name="Rectangle 15"/>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8" name="Управляющая кнопка: возврат 17">
            <a:hlinkClick r:id="rId4" action="ppaction://hlinksldjump" highlightClick="1"/>
          </p:cNvPr>
          <p:cNvSpPr/>
          <p:nvPr/>
        </p:nvSpPr>
        <p:spPr>
          <a:xfrm rot="16200000">
            <a:off x="8388000" y="6156000"/>
            <a:ext cx="399474" cy="39949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268"/>
                                        </p:tgtEl>
                                        <p:attrNameLst>
                                          <p:attrName>style.visibility</p:attrName>
                                        </p:attrNameLst>
                                      </p:cBhvr>
                                      <p:to>
                                        <p:strVal val="visible"/>
                                      </p:to>
                                    </p:set>
                                    <p:animEffect transition="in" filter="fade">
                                      <p:cBhvr>
                                        <p:cTn id="17" dur="2000"/>
                                        <p:tgtEl>
                                          <p:spTgt spid="1126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277"/>
                                        </p:tgtEl>
                                        <p:attrNameLst>
                                          <p:attrName>style.visibility</p:attrName>
                                        </p:attrNameLst>
                                      </p:cBhvr>
                                      <p:to>
                                        <p:strVal val="visible"/>
                                      </p:to>
                                    </p:set>
                                    <p:animEffect transition="in" filter="fade">
                                      <p:cBhvr>
                                        <p:cTn id="32" dur="2000"/>
                                        <p:tgtEl>
                                          <p:spTgt spid="1127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2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20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11156"/>
          </a:xfrm>
        </p:spPr>
        <p:txBody>
          <a:bodyPr>
            <a:normAutofit/>
          </a:bodyPr>
          <a:lstStyle/>
          <a:p>
            <a:pPr algn="ctr"/>
            <a:r>
              <a:rPr lang="ru-RU" sz="2400" u="sng" dirty="0" smtClean="0">
                <a:solidFill>
                  <a:srgbClr val="00B0F0"/>
                </a:solidFill>
                <a:latin typeface="Times New Roman" pitchFamily="18" charset="0"/>
                <a:cs typeface="Times New Roman" pitchFamily="18" charset="0"/>
              </a:rPr>
              <a:t>Задачи для самостоятельного решения:</a:t>
            </a:r>
            <a:endParaRPr lang="ru-RU" sz="2400" u="sng" dirty="0">
              <a:solidFill>
                <a:srgbClr val="00B0F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785794"/>
            <a:ext cx="8472518" cy="5340369"/>
          </a:xfrm>
        </p:spPr>
        <p:txBody>
          <a:bodyPr>
            <a:normAutofit lnSpcReduction="10000"/>
          </a:bodyPr>
          <a:lstStyle/>
          <a:p>
            <a:pPr marL="0" indent="361950" algn="just">
              <a:buFont typeface="+mj-lt"/>
              <a:buAutoNum type="arabicPeriod"/>
            </a:pPr>
            <a:r>
              <a:rPr lang="ru-RU" sz="2000" dirty="0" smtClean="0">
                <a:latin typeface="Times New Roman" pitchFamily="18" charset="0"/>
                <a:cs typeface="Times New Roman" pitchFamily="18" charset="0"/>
              </a:rPr>
              <a:t>За изготовление и установку первого железобетонного кольца заплатили 100 </a:t>
            </a:r>
            <a:r>
              <a:rPr lang="ru-RU" sz="2000" dirty="0" err="1" smtClean="0">
                <a:latin typeface="Times New Roman" pitchFamily="18" charset="0"/>
                <a:cs typeface="Times New Roman" pitchFamily="18" charset="0"/>
              </a:rPr>
              <a:t>уе</a:t>
            </a:r>
            <a:r>
              <a:rPr lang="ru-RU" sz="2000" dirty="0" smtClean="0">
                <a:latin typeface="Times New Roman" pitchFamily="18" charset="0"/>
                <a:cs typeface="Times New Roman" pitchFamily="18" charset="0"/>
              </a:rPr>
              <a:t>., а за каждое следующее кольцо платили на 20 </a:t>
            </a:r>
            <a:r>
              <a:rPr lang="ru-RU" sz="2000" dirty="0" err="1" smtClean="0">
                <a:latin typeface="Times New Roman" pitchFamily="18" charset="0"/>
                <a:cs typeface="Times New Roman" pitchFamily="18" charset="0"/>
              </a:rPr>
              <a:t>уе</a:t>
            </a:r>
            <a:r>
              <a:rPr lang="ru-RU" sz="2000" dirty="0" smtClean="0">
                <a:latin typeface="Times New Roman" pitchFamily="18" charset="0"/>
                <a:cs typeface="Times New Roman" pitchFamily="18" charset="0"/>
              </a:rPr>
              <a:t>. больше, чем за предыдущее. На постройку колодца израсходовали 9 колец. Какова стоимость колодца? </a:t>
            </a:r>
          </a:p>
          <a:p>
            <a:pPr marL="0" indent="361950" algn="r">
              <a:buNone/>
            </a:pPr>
            <a:r>
              <a:rPr lang="ru-RU" sz="2000" dirty="0" smtClean="0">
                <a:solidFill>
                  <a:srgbClr val="00B0F0"/>
                </a:solidFill>
                <a:latin typeface="Times New Roman" pitchFamily="18" charset="0"/>
                <a:cs typeface="Times New Roman" pitchFamily="18" charset="0"/>
              </a:rPr>
              <a:t>                                                        Ответ:1620</a:t>
            </a:r>
          </a:p>
          <a:p>
            <a:pPr marL="0" indent="361950" algn="just">
              <a:buFont typeface="+mj-lt"/>
              <a:buAutoNum type="arabicPeriod" startAt="2"/>
            </a:pPr>
            <a:r>
              <a:rPr lang="ru-RU" sz="2000" dirty="0" smtClean="0">
                <a:latin typeface="Times New Roman" pitchFamily="18" charset="0"/>
                <a:cs typeface="Times New Roman" pitchFamily="18" charset="0"/>
              </a:rPr>
              <a:t>За рытье колодца оплачивается за первый метр глубины 150 </a:t>
            </a:r>
            <a:r>
              <a:rPr lang="ru-RU" sz="2000" dirty="0" err="1" smtClean="0">
                <a:latin typeface="Times New Roman" pitchFamily="18" charset="0"/>
                <a:cs typeface="Times New Roman" pitchFamily="18" charset="0"/>
              </a:rPr>
              <a:t>уе</a:t>
            </a:r>
            <a:r>
              <a:rPr lang="ru-RU" sz="2000" dirty="0" smtClean="0">
                <a:latin typeface="Times New Roman" pitchFamily="18" charset="0"/>
                <a:cs typeface="Times New Roman" pitchFamily="18" charset="0"/>
              </a:rPr>
              <a:t>., а за каждый следующий – на 10 </a:t>
            </a:r>
            <a:r>
              <a:rPr lang="ru-RU" sz="2000" dirty="0" err="1" smtClean="0">
                <a:latin typeface="Times New Roman" pitchFamily="18" charset="0"/>
                <a:cs typeface="Times New Roman" pitchFamily="18" charset="0"/>
              </a:rPr>
              <a:t>уе</a:t>
            </a:r>
            <a:r>
              <a:rPr lang="ru-RU" sz="2000" dirty="0" smtClean="0">
                <a:latin typeface="Times New Roman" pitchFamily="18" charset="0"/>
                <a:cs typeface="Times New Roman" pitchFamily="18" charset="0"/>
              </a:rPr>
              <a:t>. больше, чем за предыдущий. Вычислить стоимость работы, если глубина колодца составила 10 м.</a:t>
            </a:r>
          </a:p>
          <a:p>
            <a:pPr marL="0" indent="361950" algn="r">
              <a:buNone/>
            </a:pPr>
            <a:r>
              <a:rPr lang="ru-RU" sz="2000" dirty="0" smtClean="0">
                <a:latin typeface="Times New Roman" pitchFamily="18" charset="0"/>
                <a:cs typeface="Times New Roman" pitchFamily="18" charset="0"/>
              </a:rPr>
              <a:t> </a:t>
            </a:r>
            <a:r>
              <a:rPr lang="ru-RU" sz="2000" dirty="0" smtClean="0">
                <a:solidFill>
                  <a:srgbClr val="00B0F0"/>
                </a:solidFill>
                <a:latin typeface="Times New Roman" pitchFamily="18" charset="0"/>
                <a:cs typeface="Times New Roman" pitchFamily="18" charset="0"/>
              </a:rPr>
              <a:t>Ответ:1950</a:t>
            </a:r>
          </a:p>
          <a:p>
            <a:pPr marL="0" indent="361950" algn="just">
              <a:buFont typeface="+mj-lt"/>
              <a:buAutoNum type="arabicPeriod" startAt="3"/>
            </a:pPr>
            <a:r>
              <a:rPr lang="ru-RU" sz="2000" dirty="0" smtClean="0">
                <a:latin typeface="Times New Roman" pitchFamily="18" charset="0"/>
                <a:cs typeface="Times New Roman" pitchFamily="18" charset="0"/>
              </a:rPr>
              <a:t>Шар, катящийся по желобу, в первую секунду проходит 0,6 м, а путь, пройденный в каждую следующую секунду, увеличивается на 0,6 м. Сколько секунд будет двигаться шар по шестиметровому желобу? </a:t>
            </a:r>
          </a:p>
          <a:p>
            <a:pPr marL="0" indent="361950" algn="r">
              <a:buNone/>
            </a:pPr>
            <a:r>
              <a:rPr lang="ru-RU" sz="2000" dirty="0" smtClean="0">
                <a:solidFill>
                  <a:srgbClr val="00B0F0"/>
                </a:solidFill>
                <a:latin typeface="Times New Roman" pitchFamily="18" charset="0"/>
                <a:cs typeface="Times New Roman" pitchFamily="18" charset="0"/>
              </a:rPr>
              <a:t>Ответ:4</a:t>
            </a:r>
          </a:p>
          <a:p>
            <a:pPr marL="0" indent="361950" algn="just">
              <a:buFont typeface="+mj-lt"/>
              <a:buAutoNum type="arabicPeriod" startAt="4"/>
            </a:pPr>
            <a:r>
              <a:rPr lang="ru-RU" sz="2000" dirty="0" smtClean="0">
                <a:latin typeface="Times New Roman" pitchFamily="18" charset="0"/>
                <a:cs typeface="Times New Roman" pitchFamily="18" charset="0"/>
              </a:rPr>
              <a:t>Турист, двигаясь по пересеченной местности, за первый час пути прошел 800 в, а за каждый следующий час проходил на 25 м меньше, чем за предыдущий. Сколько времени он потратил на путь, равный 5700 м? </a:t>
            </a:r>
          </a:p>
          <a:p>
            <a:pPr marL="0" indent="361950" algn="r">
              <a:buNone/>
            </a:pPr>
            <a:r>
              <a:rPr lang="ru-RU" sz="2000" dirty="0" smtClean="0">
                <a:solidFill>
                  <a:srgbClr val="00B0F0"/>
                </a:solidFill>
                <a:latin typeface="Times New Roman" pitchFamily="18" charset="0"/>
                <a:cs typeface="Times New Roman" pitchFamily="18" charset="0"/>
              </a:rPr>
              <a:t>Ответ: 8</a:t>
            </a:r>
          </a:p>
          <a:p>
            <a:pPr marL="0" indent="361950" algn="just">
              <a:buFont typeface="+mj-lt"/>
              <a:buAutoNum type="arabicPeriod"/>
            </a:pPr>
            <a:endParaRPr lang="ru-RU" sz="2000" dirty="0">
              <a:latin typeface="Times New Roman" pitchFamily="18" charset="0"/>
              <a:cs typeface="Times New Roman" pitchFamily="18" charset="0"/>
            </a:endParaRPr>
          </a:p>
        </p:txBody>
      </p:sp>
      <p:sp>
        <p:nvSpPr>
          <p:cNvPr id="5" name="Управляющая кнопка: возврат 4">
            <a:hlinkClick r:id="rId2" action="ppaction://hlinksldjump" highlightClick="1"/>
          </p:cNvPr>
          <p:cNvSpPr/>
          <p:nvPr/>
        </p:nvSpPr>
        <p:spPr>
          <a:xfrm rot="16200000">
            <a:off x="8388000" y="6156000"/>
            <a:ext cx="399474" cy="39949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smtClean="0">
                <a:solidFill>
                  <a:srgbClr val="00B0F0"/>
                </a:solidFill>
                <a:latin typeface="Times New Roman" pitchFamily="18" charset="0"/>
                <a:cs typeface="Times New Roman" pitchFamily="18" charset="0"/>
              </a:rPr>
              <a:t>Геометрическая прогрессия:</a:t>
            </a:r>
            <a:endParaRPr lang="ru-RU" sz="2800" dirty="0">
              <a:solidFill>
                <a:srgbClr val="00B0F0"/>
              </a:solidFill>
            </a:endParaRPr>
          </a:p>
        </p:txBody>
      </p:sp>
      <p:sp>
        <p:nvSpPr>
          <p:cNvPr id="3" name="Содержимое 2"/>
          <p:cNvSpPr>
            <a:spLocks noGrp="1"/>
          </p:cNvSpPr>
          <p:nvPr>
            <p:ph idx="1"/>
          </p:nvPr>
        </p:nvSpPr>
        <p:spPr>
          <a:xfrm>
            <a:off x="457200" y="1600200"/>
            <a:ext cx="8115328" cy="4900634"/>
          </a:xfrm>
        </p:spPr>
        <p:txBody>
          <a:bodyPr>
            <a:normAutofit fontScale="77500" lnSpcReduction="20000"/>
          </a:bodyPr>
          <a:lstStyle/>
          <a:p>
            <a:pPr algn="just">
              <a:lnSpc>
                <a:spcPct val="120000"/>
              </a:lnSpc>
            </a:pPr>
            <a:r>
              <a:rPr lang="ru-RU" sz="2800" dirty="0" smtClean="0">
                <a:latin typeface="Times New Roman" pitchFamily="18" charset="0"/>
                <a:cs typeface="Times New Roman" pitchFamily="18" charset="0"/>
              </a:rPr>
              <a:t>Геометрическая прогрессия - это ряд чисел, каждое из которых получается из предыдущего умножением его на некоторое постоянное для этого ряда число </a:t>
            </a:r>
          </a:p>
          <a:p>
            <a:pPr>
              <a:lnSpc>
                <a:spcPct val="170000"/>
              </a:lnSpc>
            </a:pPr>
            <a:r>
              <a:rPr lang="ru-RU" sz="2800" dirty="0" smtClean="0">
                <a:latin typeface="Times New Roman" pitchFamily="18" charset="0"/>
                <a:cs typeface="Times New Roman" pitchFamily="18" charset="0"/>
              </a:rPr>
              <a:t>Формула </a:t>
            </a:r>
            <a:r>
              <a:rPr lang="ru-RU" sz="2800" i="1" dirty="0" err="1" smtClean="0">
                <a:latin typeface="Times New Roman" pitchFamily="18" charset="0"/>
                <a:cs typeface="Times New Roman" pitchFamily="18" charset="0"/>
              </a:rPr>
              <a:t>п</a:t>
            </a:r>
            <a:r>
              <a:rPr lang="ru-RU" sz="2800" i="1"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 го члена:		</a:t>
            </a:r>
            <a:r>
              <a:rPr lang="ru-RU" sz="2800" b="1" i="1" dirty="0" err="1" smtClean="0">
                <a:latin typeface="Times New Roman" pitchFamily="18" charset="0"/>
                <a:cs typeface="Times New Roman" pitchFamily="18" charset="0"/>
              </a:rPr>
              <a:t>b</a:t>
            </a:r>
            <a:r>
              <a:rPr lang="ru-RU" sz="2800" b="1" i="1" baseline="-25000" dirty="0" err="1" smtClean="0">
                <a:latin typeface="Times New Roman" pitchFamily="18" charset="0"/>
                <a:cs typeface="Times New Roman" pitchFamily="18" charset="0"/>
              </a:rPr>
              <a:t>п</a:t>
            </a:r>
            <a:r>
              <a:rPr lang="ru-RU" sz="2800" b="1" i="1" dirty="0" err="1" smtClean="0">
                <a:latin typeface="Times New Roman" pitchFamily="18" charset="0"/>
                <a:cs typeface="Times New Roman" pitchFamily="18" charset="0"/>
              </a:rPr>
              <a:t>=</a:t>
            </a:r>
            <a:r>
              <a:rPr lang="ru-RU" sz="2800" b="1" i="1"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b</a:t>
            </a:r>
            <a:r>
              <a:rPr lang="ru-RU" sz="2800" b="1" i="1" baseline="-25000" dirty="0" smtClean="0">
                <a:latin typeface="Times New Roman" pitchFamily="18" charset="0"/>
                <a:cs typeface="Times New Roman" pitchFamily="18" charset="0"/>
              </a:rPr>
              <a:t>1</a:t>
            </a:r>
            <a:r>
              <a:rPr lang="ru-RU"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q</a:t>
            </a:r>
            <a:r>
              <a:rPr lang="en-US" sz="2800" b="1" i="1" baseline="30000" dirty="0" err="1" smtClean="0">
                <a:latin typeface="Times New Roman" pitchFamily="18" charset="0"/>
                <a:cs typeface="Times New Roman" pitchFamily="18" charset="0"/>
              </a:rPr>
              <a:t>n</a:t>
            </a:r>
            <a:r>
              <a:rPr lang="en-US" sz="2800" b="1" i="1" baseline="30000" dirty="0" smtClean="0">
                <a:latin typeface="Times New Roman" pitchFamily="18" charset="0"/>
                <a:cs typeface="Times New Roman" pitchFamily="18" charset="0"/>
              </a:rPr>
              <a:t>­</a:t>
            </a:r>
            <a:r>
              <a:rPr lang="ru-RU" sz="2800" b="1" i="1" baseline="30000" dirty="0" smtClean="0">
                <a:latin typeface="Times New Roman" pitchFamily="18" charset="0"/>
                <a:cs typeface="Times New Roman" pitchFamily="18" charset="0"/>
              </a:rPr>
              <a:t>1</a:t>
            </a:r>
            <a:r>
              <a:rPr lang="ru-RU" sz="2800" b="1" i="1" dirty="0" smtClean="0">
                <a:latin typeface="Times New Roman" pitchFamily="18" charset="0"/>
                <a:cs typeface="Times New Roman" pitchFamily="18" charset="0"/>
              </a:rPr>
              <a:t> </a:t>
            </a:r>
          </a:p>
          <a:p>
            <a:pPr>
              <a:lnSpc>
                <a:spcPct val="170000"/>
              </a:lnSpc>
              <a:buNone/>
            </a:pPr>
            <a:r>
              <a:rPr lang="ru-RU" sz="2800" i="1"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q</a:t>
            </a:r>
            <a:r>
              <a:rPr lang="ru-RU" sz="2800" i="1"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знаменатель геометрической прогрессии: </a:t>
            </a:r>
            <a:r>
              <a:rPr lang="en-US" sz="2800" b="1" i="1" dirty="0" smtClean="0">
                <a:latin typeface="Times New Roman" pitchFamily="18" charset="0"/>
                <a:cs typeface="Times New Roman" pitchFamily="18" charset="0"/>
              </a:rPr>
              <a:t>q</a:t>
            </a:r>
            <a:r>
              <a:rPr lang="ru-RU"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b</a:t>
            </a:r>
            <a:r>
              <a:rPr lang="en-US" sz="2800" b="1" i="1" baseline="-25000" dirty="0" err="1" smtClean="0">
                <a:latin typeface="Times New Roman" pitchFamily="18" charset="0"/>
                <a:cs typeface="Times New Roman" pitchFamily="18" charset="0"/>
              </a:rPr>
              <a:t>n</a:t>
            </a:r>
            <a:r>
              <a:rPr lang="ru-RU" sz="2800" b="1" i="1" baseline="-25000" dirty="0" smtClean="0">
                <a:latin typeface="Times New Roman" pitchFamily="18" charset="0"/>
                <a:cs typeface="Times New Roman" pitchFamily="18" charset="0"/>
              </a:rPr>
              <a:t>+1</a:t>
            </a:r>
            <a:r>
              <a:rPr lang="ru-RU" sz="2800" b="1" i="1"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b</a:t>
            </a:r>
            <a:r>
              <a:rPr lang="en-US" sz="2800" b="1" i="1" baseline="-25000" dirty="0" err="1" smtClean="0">
                <a:latin typeface="Times New Roman" pitchFamily="18" charset="0"/>
                <a:cs typeface="Times New Roman" pitchFamily="18" charset="0"/>
              </a:rPr>
              <a:t>n</a:t>
            </a:r>
            <a:r>
              <a:rPr lang="ru-RU" sz="2800" b="1" i="1" baseline="-25000" dirty="0" smtClean="0">
                <a:latin typeface="Times New Roman" pitchFamily="18" charset="0"/>
                <a:cs typeface="Times New Roman" pitchFamily="18" charset="0"/>
              </a:rPr>
              <a:t> </a:t>
            </a:r>
          </a:p>
          <a:p>
            <a:pPr>
              <a:lnSpc>
                <a:spcPct val="210000"/>
              </a:lnSpc>
            </a:pPr>
            <a:r>
              <a:rPr lang="ru-RU" sz="2800" dirty="0" smtClean="0">
                <a:latin typeface="Times New Roman" pitchFamily="18" charset="0"/>
                <a:cs typeface="Times New Roman" pitchFamily="18" charset="0"/>
              </a:rPr>
              <a:t>Характеристическое свойство:	</a:t>
            </a:r>
            <a:endParaRPr lang="ru-RU" sz="2800" i="1" dirty="0" smtClean="0">
              <a:latin typeface="Times New Roman" pitchFamily="18" charset="0"/>
              <a:cs typeface="Times New Roman" pitchFamily="18" charset="0"/>
            </a:endParaRPr>
          </a:p>
          <a:p>
            <a:pPr>
              <a:lnSpc>
                <a:spcPct val="210000"/>
              </a:lnSpc>
            </a:pPr>
            <a:r>
              <a:rPr lang="ru-RU" sz="2800" dirty="0" smtClean="0">
                <a:latin typeface="Times New Roman" pitchFamily="18" charset="0"/>
                <a:cs typeface="Times New Roman" pitchFamily="18" charset="0"/>
              </a:rPr>
              <a:t>Формулы суммы  </a:t>
            </a:r>
            <a:r>
              <a:rPr lang="ru-RU" sz="2800" i="1" dirty="0" err="1" smtClean="0">
                <a:latin typeface="Times New Roman" pitchFamily="18" charset="0"/>
                <a:cs typeface="Times New Roman" pitchFamily="18" charset="0"/>
              </a:rPr>
              <a:t>п</a:t>
            </a:r>
            <a:r>
              <a:rPr lang="ru-RU" sz="2800" i="1" dirty="0" smtClean="0">
                <a:latin typeface="Times New Roman" pitchFamily="18" charset="0"/>
                <a:cs typeface="Times New Roman" pitchFamily="18" charset="0"/>
              </a:rPr>
              <a:t> - </a:t>
            </a:r>
            <a:r>
              <a:rPr lang="ru-RU" sz="2800" dirty="0" smtClean="0">
                <a:latin typeface="Times New Roman" pitchFamily="18" charset="0"/>
                <a:cs typeface="Times New Roman" pitchFamily="18" charset="0"/>
              </a:rPr>
              <a:t>первых членов:</a:t>
            </a:r>
          </a:p>
          <a:p>
            <a:pPr>
              <a:lnSpc>
                <a:spcPct val="210000"/>
              </a:lnSpc>
              <a:buNone/>
            </a:pPr>
            <a:endParaRPr lang="ru-RU" sz="26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
        <p:nvSpPr>
          <p:cNvPr id="81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81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57818" y="4572008"/>
            <a:ext cx="1750304" cy="756000"/>
          </a:xfrm>
          <a:prstGeom prst="rect">
            <a:avLst/>
          </a:prstGeom>
          <a:noFill/>
        </p:spPr>
      </p:pic>
      <p:sp>
        <p:nvSpPr>
          <p:cNvPr id="8195" name="Rectangle 3"/>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81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8196"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357818" y="5429264"/>
            <a:ext cx="1668130" cy="756000"/>
          </a:xfrm>
          <a:prstGeom prst="rect">
            <a:avLst/>
          </a:prstGeom>
          <a:noFill/>
        </p:spPr>
      </p:pic>
      <p:sp>
        <p:nvSpPr>
          <p:cNvPr id="8198" name="Rectangle 6"/>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820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8199"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143504" y="4000504"/>
            <a:ext cx="2131071" cy="468000"/>
          </a:xfrm>
          <a:prstGeom prst="rect">
            <a:avLst/>
          </a:prstGeom>
          <a:noFill/>
        </p:spPr>
      </p:pic>
      <p:sp>
        <p:nvSpPr>
          <p:cNvPr id="8201" name="Rectangle 9"/>
          <p:cNvSpPr>
            <a:spLocks noChangeArrowheads="1"/>
          </p:cNvSpPr>
          <p:nvPr/>
        </p:nvSpPr>
        <p:spPr bwMode="auto">
          <a:xfrm>
            <a:off x="0" y="990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6" name="Управляющая кнопка: возврат 15">
            <a:hlinkClick r:id="rId5" action="ppaction://hlinksldjump" highlightClick="1"/>
          </p:cNvPr>
          <p:cNvSpPr/>
          <p:nvPr/>
        </p:nvSpPr>
        <p:spPr>
          <a:xfrm rot="16200000">
            <a:off x="8388000" y="6156000"/>
            <a:ext cx="399474" cy="39949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1207</TotalTime>
  <Words>1693</Words>
  <Application>Microsoft Office PowerPoint</Application>
  <PresentationFormat>Экран (4:3)</PresentationFormat>
  <Paragraphs>143</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Техническая</vt:lpstr>
      <vt:lpstr>Задачи с практическим содержанием по теме:  «Арифметическая  и геометрическая прогрессии»</vt:lpstr>
      <vt:lpstr>Содержание:</vt:lpstr>
      <vt:lpstr>Арифметическая прогрессия:</vt:lpstr>
      <vt:lpstr>Задача 1: Диаметры пяти шкивов, насаженных на общий вал, образуют арифметическую прогрессию. Найти диаметры шкивов, если сумма первого и третьего составляет 268 мм, а второго и четвертого - 316 мм.</vt:lpstr>
      <vt:lpstr>Задача 2: За изготовление и установку первого железобетонного кольца колодца заплатили 100 уе., а за каждое следующее кольцо платили на 20 уе. больше, чем за предыдущее. Средняя стоимость одного кольца и его установки оказалась равной 220 уе. Сколько колец было установлено?</vt:lpstr>
      <vt:lpstr>Задача 3: За первый день было вспахано 100 га пашни, а в каждый последующий  день - на 3 га больше, чем в предыдущий. Найти, сколько гектаров пашни было вспахано за 19 дней.</vt:lpstr>
      <vt:lpstr>Задача 4: Два тела, находясь на расстоянии 153 м друг от друга, начали двигаться одновременно навстречу друг другу. Первое тело движется со скоростью 10 м/с, второе в первую секунду прошло 3 м, а в каждую последующую - на 5 м больше, чем в предыдущую. Через сколько секунд тела встретятся?</vt:lpstr>
      <vt:lpstr>Задачи для самостоятельного решения:</vt:lpstr>
      <vt:lpstr>Геометрическая прогрессия:</vt:lpstr>
      <vt:lpstr>Задача 1: Известно, что бактерия в питательной среде через каждые полчаса делится на две. Сколько бактерий может образоваться из одной бактерии за 10 часов?</vt:lpstr>
      <vt:lpstr>Задача 2: После каждого качания поршня под колоколом воздушного насоса давление воздуха уменьшается на 0,83 начального давления. Определить, как велико будет давление воздуха под колоколом после 15 качаний, если первоначальное давление было равно 760 мм ртутного столба.</vt:lpstr>
      <vt:lpstr>Задача 3: Мощности пяти электромоторов составляют возрастающую геометрическую прогрессию. Мощность первого 5 кВт, а третьего 9,8 кВт. Рассчитать мощности остальных электромоторов (ответ дать в кВт).</vt:lpstr>
      <vt:lpstr>Задача 4: В сберегательный банк внесли вклад в размере 10000 рублей с доходом 2% годовых. Какую сумму выплатит банк вкладчику через 4 года? (ответ дать в рублях)</vt:lpstr>
      <vt:lpstr>Задача 5: Два товарища поспорили о том, что река должна покрыться льдом не ранее 20 декабря. Они условились, что если река покроется ледяным покровом раньше, то первый из них платит, а если позже, то получает за первый день 1 рубль, а за каждый последующий день в 1,5 раза больше. Река покрылась льдом 12 декабря. Сколько заплатит первый? (ответ дайте в рублях, округлив до единиц)</vt:lpstr>
      <vt:lpstr>Задачи для самостоятельного решения:</vt:lpstr>
      <vt:lpstr>Занимательные задачи на применение формул прогрессий</vt:lpstr>
      <vt:lpstr>Используемая литература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Задачи по теме:  «Арифметическая и геометрическая прогрессии»</dc:title>
  <cp:lastModifiedBy>17-1</cp:lastModifiedBy>
  <cp:revision>115</cp:revision>
  <dcterms:modified xsi:type="dcterms:W3CDTF">2013-08-28T05:42:47Z</dcterms:modified>
</cp:coreProperties>
</file>