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4660"/>
  </p:normalViewPr>
  <p:slideViewPr>
    <p:cSldViewPr>
      <p:cViewPr varScale="1">
        <p:scale>
          <a:sx n="69" d="100"/>
          <a:sy n="69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701B-5C90-4D2A-884A-C9E53A941574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6A3E-0A69-40F4-9272-7DE0F0A10E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D269-9B6B-4BFB-89BF-8CB8F1185DC3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1AA5-A56F-4AC8-9B6B-EA52BB9EB08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6B5F-F669-4B79-92B3-06992DD48CEF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5ADF-7408-426E-9144-0BA561A407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E6D9-5173-4FF5-A9B8-772E70829518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CE7D-32FC-4EFC-BE03-49F4684A9E0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7D1E9-43FB-4891-B9AF-E015ED578622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C8E95-A4C7-44B6-AB18-896244F3F98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BCB95-6825-49C5-A285-6DFC23BC4941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B611-090D-402F-A90E-A6D9342CF0F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F505-9BE2-41CB-B6C0-425C925D6303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43ED-3ED1-444D-935A-40829ABC9B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DE761-47B7-4690-90D8-4A44BFEEBFD2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C3094-D412-415F-83FE-410EB4A1669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CE32-A2E0-4179-868D-C6F4EFF29945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AFC9-FD02-4552-8F06-E8207E8660C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7722-242C-4CB5-B688-00157F687762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2E32-18A0-488E-BCA1-21705DA6109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D5B8-099E-40B6-BC23-6079034D22F8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B21B3-F012-408E-AAEA-8CC9C200D12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5F963F-34A1-422D-ABCB-86239D7ADBE2}" type="datetimeFigureOut">
              <a:rPr lang="fr-FR"/>
              <a:pPr>
                <a:defRPr/>
              </a:pPr>
              <a:t>22/09/2013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221CBE-8891-4598-8252-97642552DB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71868" y="1643050"/>
            <a:ext cx="4494212" cy="685800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chemeClr val="bg1"/>
                </a:solidFill>
              </a:rPr>
              <a:t>Подготовка к стартовой диагностической работе</a:t>
            </a:r>
            <a:endParaRPr lang="fr-CA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2. Найдите значение выражения</a:t>
            </a:r>
          </a:p>
          <a:p>
            <a:pPr algn="just">
              <a:buNone/>
            </a:pPr>
            <a:r>
              <a:rPr lang="ru-RU" dirty="0" smtClean="0"/>
              <a:t>                       при </a:t>
            </a:r>
            <a:r>
              <a:rPr lang="ru-RU" i="1" dirty="0" err="1" smtClean="0"/>
              <a:t>х</a:t>
            </a:r>
            <a:r>
              <a:rPr lang="ru-RU" dirty="0" smtClean="0"/>
              <a:t> = – 1, </a:t>
            </a:r>
            <a:r>
              <a:rPr lang="ru-RU" i="1" dirty="0" smtClean="0"/>
              <a:t>у</a:t>
            </a:r>
            <a:r>
              <a:rPr lang="ru-RU" dirty="0" smtClean="0"/>
              <a:t> = – 3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 ___29_____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fr-CA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28860" y="2143116"/>
          <a:ext cx="2006612" cy="571504"/>
        </p:xfrm>
        <a:graphic>
          <a:graphicData uri="http://schemas.openxmlformats.org/presentationml/2006/ole">
            <p:oleObj spid="_x0000_s33794" name="Формула" r:id="rId4" imgW="583920" imgH="22860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3500430" y="3929066"/>
            <a:ext cx="214314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3. </a:t>
            </a:r>
            <a:r>
              <a:rPr lang="ru-RU" dirty="0" smtClean="0"/>
              <a:t>Решите </a:t>
            </a:r>
            <a:r>
              <a:rPr lang="ru-RU" dirty="0" smtClean="0"/>
              <a:t>уравнение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Ответ: </a:t>
            </a:r>
            <a:r>
              <a:rPr lang="ru-RU" dirty="0" smtClean="0"/>
              <a:t>__2__.</a:t>
            </a:r>
            <a:endParaRPr lang="fr-CA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15074" y="1714488"/>
          <a:ext cx="2571768" cy="428628"/>
        </p:xfrm>
        <a:graphic>
          <a:graphicData uri="http://schemas.openxmlformats.org/presentationml/2006/ole">
            <p:oleObj spid="_x0000_s34818" name="Формула" r:id="rId4" imgW="1536480" imgH="20304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3500430" y="3857628"/>
            <a:ext cx="1571636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4. </a:t>
            </a:r>
            <a:r>
              <a:rPr lang="ru-RU" dirty="0" smtClean="0"/>
              <a:t>Одна корова съедает в день в среднем около  </a:t>
            </a:r>
            <a:r>
              <a:rPr lang="ru-RU" dirty="0" smtClean="0"/>
              <a:t>    кг </a:t>
            </a:r>
            <a:r>
              <a:rPr lang="ru-RU" dirty="0" smtClean="0"/>
              <a:t>сена. Какое максимальное количество коров сможет получить нужную порцию сена, если имеется всего 250 кг сена</a:t>
            </a:r>
            <a:r>
              <a:rPr lang="ru-RU" dirty="0" smtClean="0"/>
              <a:t>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Ответ:  </a:t>
            </a:r>
            <a:r>
              <a:rPr lang="ru-RU" dirty="0" smtClean="0"/>
              <a:t>  27 коров</a:t>
            </a:r>
            <a:endParaRPr lang="ru-RU" dirty="0" smtClean="0"/>
          </a:p>
          <a:p>
            <a:pPr algn="just">
              <a:buNone/>
            </a:pPr>
            <a:endParaRPr lang="fr-CA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00694" y="2143116"/>
          <a:ext cx="571504" cy="571504"/>
        </p:xfrm>
        <a:graphic>
          <a:graphicData uri="http://schemas.openxmlformats.org/presentationml/2006/ole">
            <p:oleObj spid="_x0000_s35843" name="Формула" r:id="rId4" imgW="241200" imgH="39348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3786182" y="5143512"/>
            <a:ext cx="200026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numCol="1"/>
          <a:lstStyle/>
          <a:p>
            <a:pPr algn="ctr">
              <a:buNone/>
            </a:pPr>
            <a:r>
              <a:rPr lang="ru-RU" dirty="0" smtClean="0"/>
              <a:t>5. </a:t>
            </a:r>
            <a:r>
              <a:rPr lang="ru-RU" dirty="0" smtClean="0"/>
              <a:t>Сплав массой 60 г состоит из олова и никеля, взятых </a:t>
            </a:r>
            <a:r>
              <a:rPr lang="ru-RU" dirty="0" smtClean="0"/>
              <a:t>в отношении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 : 3 соответственно. Какова масса олова в этом сплаве</a:t>
            </a:r>
            <a:r>
              <a:rPr lang="ru-RU" dirty="0" smtClean="0"/>
              <a:t>?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</a:t>
            </a:r>
            <a:r>
              <a:rPr lang="ru-RU" dirty="0" smtClean="0"/>
              <a:t>:   </a:t>
            </a:r>
            <a:r>
              <a:rPr lang="ru-RU" u="sng" dirty="0" smtClean="0"/>
              <a:t>24</a:t>
            </a:r>
            <a:r>
              <a:rPr lang="ru-RU" dirty="0" smtClean="0"/>
              <a:t> г</a:t>
            </a:r>
          </a:p>
          <a:p>
            <a:pPr algn="just">
              <a:buNone/>
            </a:pPr>
            <a:endParaRPr lang="fr-CA" dirty="0" smtClean="0"/>
          </a:p>
        </p:txBody>
      </p:sp>
      <p:sp>
        <p:nvSpPr>
          <p:cNvPr id="4" name="Овал 3"/>
          <p:cNvSpPr/>
          <p:nvPr/>
        </p:nvSpPr>
        <p:spPr>
          <a:xfrm>
            <a:off x="3571868" y="4714884"/>
            <a:ext cx="1214446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6. </a:t>
            </a:r>
            <a:r>
              <a:rPr lang="ru-RU" dirty="0" smtClean="0"/>
              <a:t>Найдите площадь квадрата со стороной 2,6 см и округлите результат до целых.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</a:t>
            </a:r>
            <a:r>
              <a:rPr lang="ru-RU" dirty="0" smtClean="0"/>
              <a:t>:     </a:t>
            </a:r>
            <a:r>
              <a:rPr lang="ru-RU" i="1" u="sng" dirty="0" smtClean="0"/>
              <a:t>7 </a:t>
            </a:r>
            <a:r>
              <a:rPr lang="ru-RU" dirty="0" smtClean="0"/>
              <a:t>см</a:t>
            </a:r>
            <a:r>
              <a:rPr lang="ru-RU" baseline="30000" dirty="0" smtClean="0"/>
              <a:t>2</a:t>
            </a:r>
            <a:endParaRPr lang="fr-CA" dirty="0" smtClean="0"/>
          </a:p>
        </p:txBody>
      </p:sp>
      <p:sp>
        <p:nvSpPr>
          <p:cNvPr id="4" name="Овал 3"/>
          <p:cNvSpPr/>
          <p:nvPr/>
        </p:nvSpPr>
        <p:spPr>
          <a:xfrm>
            <a:off x="3643306" y="4357694"/>
            <a:ext cx="135732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f9eb0c0708a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43174" y="0"/>
            <a:ext cx="6034617" cy="4525963"/>
          </a:xfrm>
        </p:spPr>
      </p:pic>
      <p:sp>
        <p:nvSpPr>
          <p:cNvPr id="4" name="Прямоугольник 3"/>
          <p:cNvSpPr/>
          <p:nvPr/>
        </p:nvSpPr>
        <p:spPr>
          <a:xfrm>
            <a:off x="4478701" y="2967335"/>
            <a:ext cx="186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	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Рисунок 5" descr="i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4500570"/>
            <a:ext cx="621510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ru-RU" dirty="0" smtClean="0"/>
              <a:t>Оценивание</a:t>
            </a:r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/>
              <a:t>0 – 4 баллов – «2»</a:t>
            </a:r>
          </a:p>
          <a:p>
            <a:pPr algn="ctr">
              <a:buNone/>
            </a:pPr>
            <a:r>
              <a:rPr lang="ru-RU" sz="4000" dirty="0" smtClean="0"/>
              <a:t>  5 - 7 баллов –  «3»</a:t>
            </a:r>
          </a:p>
          <a:p>
            <a:pPr algn="ctr">
              <a:buNone/>
            </a:pPr>
            <a:r>
              <a:rPr lang="ru-RU" sz="4000" dirty="0" smtClean="0"/>
              <a:t>8 - 9 баллов  - «4»</a:t>
            </a:r>
          </a:p>
          <a:p>
            <a:pPr algn="ctr">
              <a:buNone/>
            </a:pPr>
            <a:r>
              <a:rPr lang="ru-RU" sz="4000" dirty="0" smtClean="0"/>
              <a:t>10 - 12 баллов – «5»</a:t>
            </a:r>
            <a:endParaRPr lang="fr-CA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5000628" y="385762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Задания части А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2303463"/>
            <a:ext cx="8229600" cy="3983037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ru-RU" dirty="0" smtClean="0"/>
              <a:t>Найдите значение выражения</a:t>
            </a:r>
          </a:p>
          <a:p>
            <a:pPr marL="514350" indent="-514350" algn="ctr">
              <a:buNone/>
            </a:pPr>
            <a:r>
              <a:rPr lang="ru-RU" dirty="0" smtClean="0"/>
              <a:t> 7 · (– 8) : (– 8 + 6)</a:t>
            </a:r>
          </a:p>
          <a:p>
            <a:pPr marL="514350" indent="-514350" algn="ctr">
              <a:buNone/>
            </a:pPr>
            <a:endParaRPr lang="ru-RU" dirty="0" smtClean="0"/>
          </a:p>
          <a:p>
            <a:pPr marL="514350" indent="-514350" algn="just">
              <a:buNone/>
            </a:pPr>
            <a:r>
              <a:rPr lang="ru-RU" dirty="0" smtClean="0"/>
              <a:t>1)   -28             2)  32               3) 28          4)  -32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6215074" y="3286124"/>
            <a:ext cx="221457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398303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2. Найдите значение выражения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1)    12,7      2)   5,3       3)  -5,3           4)    - 12,7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00298" y="1357298"/>
          <a:ext cx="4214842" cy="1285884"/>
        </p:xfrm>
        <a:graphic>
          <a:graphicData uri="http://schemas.openxmlformats.org/presentationml/2006/ole">
            <p:oleObj spid="_x0000_s5126" name="Формула" r:id="rId4" imgW="977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57158" y="3429000"/>
            <a:ext cx="107157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Какая из точек, изображённых на </a:t>
            </a:r>
            <a:r>
              <a:rPr lang="ru-RU" dirty="0" err="1" smtClean="0"/>
              <a:t>коорди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натной</a:t>
            </a:r>
            <a:r>
              <a:rPr lang="ru-RU" dirty="0" smtClean="0"/>
              <a:t> плоскости, имеет координаты ( 2;6 )?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</a:p>
          <a:p>
            <a:pPr marL="514350" indent="-514350">
              <a:buAutoNum type="arabicParenR"/>
            </a:pPr>
            <a:r>
              <a:rPr lang="ru-RU" dirty="0" smtClean="0"/>
              <a:t>В</a:t>
            </a:r>
          </a:p>
          <a:p>
            <a:pPr marL="514350" indent="-514350">
              <a:buAutoNum type="arabicParenR"/>
            </a:pPr>
            <a:r>
              <a:rPr lang="ru-RU" dirty="0" smtClean="0"/>
              <a:t>С</a:t>
            </a:r>
          </a:p>
          <a:p>
            <a:pPr marL="514350" indent="-514350">
              <a:buAutoNum type="arabicParenR"/>
            </a:pPr>
            <a:r>
              <a:rPr lang="en-US" dirty="0" smtClean="0"/>
              <a:t>D</a:t>
            </a:r>
            <a:endParaRPr lang="ru-RU" dirty="0"/>
          </a:p>
        </p:txBody>
      </p:sp>
      <p:pic>
        <p:nvPicPr>
          <p:cNvPr id="9" name="Рисунок 8" descr="1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857496"/>
            <a:ext cx="400623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143372" y="4286256"/>
            <a:ext cx="107157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4. </a:t>
            </a:r>
            <a:r>
              <a:rPr lang="ru-RU" dirty="0" smtClean="0"/>
              <a:t>Свая возвышается над водой на 1,5 м. , что составляет       длины </a:t>
            </a:r>
          </a:p>
          <a:p>
            <a:pPr>
              <a:buNone/>
            </a:pPr>
            <a:r>
              <a:rPr lang="ru-RU" dirty="0" smtClean="0"/>
              <a:t>     всей сваи. Какова длина всей сваи?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                2) 5         3) 6          4)    8</a:t>
            </a:r>
          </a:p>
          <a:p>
            <a:pPr>
              <a:buNone/>
            </a:pPr>
            <a:endParaRPr lang="fr-CA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643702" y="2214554"/>
          <a:ext cx="571504" cy="642942"/>
        </p:xfrm>
        <a:graphic>
          <a:graphicData uri="http://schemas.openxmlformats.org/presentationml/2006/ole">
            <p:oleObj spid="_x0000_s30722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488" y="4143380"/>
          <a:ext cx="1000132" cy="1000132"/>
        </p:xfrm>
        <a:graphic>
          <a:graphicData uri="http://schemas.openxmlformats.org/presentationml/2006/ole">
            <p:oleObj spid="_x0000_s30723" name="Формула" r:id="rId5" imgW="304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285984" y="3143248"/>
            <a:ext cx="135732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5. Найдите число, 45% которого   равны  90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1)  200       2)  250      3) 300       4) 350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68" y="3500438"/>
            <a:ext cx="178595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714480" y="785794"/>
            <a:ext cx="7429520" cy="5383219"/>
          </a:xfrm>
        </p:spPr>
        <p:txBody>
          <a:bodyPr/>
          <a:lstStyle/>
          <a:p>
            <a:pPr algn="just">
              <a:buNone/>
            </a:pPr>
            <a:r>
              <a:rPr lang="ru-RU" sz="4000" dirty="0" smtClean="0"/>
              <a:t>6. </a:t>
            </a:r>
            <a:r>
              <a:rPr lang="ru-RU" dirty="0" smtClean="0"/>
              <a:t>В 2012 году фарфоровая посуда стоила 3500 рублей, а в 2013 году её стоимость повысилась на 20%. Сколько стала стоить посуда в 2013 году?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1) 5000 р.  2) 4200 р.  3) 7000 р.  4) 3700 р.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/>
          <a:lstStyle/>
          <a:p>
            <a:r>
              <a:rPr lang="ru-RU" dirty="0" smtClean="0"/>
              <a:t>Задания части В.</a:t>
            </a:r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/>
              <a:t>Найдите </a:t>
            </a:r>
            <a:r>
              <a:rPr lang="ru-RU" dirty="0" smtClean="0"/>
              <a:t>значение </a:t>
            </a:r>
            <a:r>
              <a:rPr lang="ru-RU" dirty="0" smtClean="0"/>
              <a:t>выражения</a:t>
            </a:r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AutoNum type="arabicPeriod"/>
            </a:pPr>
            <a:endParaRPr lang="ru-RU" dirty="0" smtClean="0"/>
          </a:p>
          <a:p>
            <a:pPr marL="514350" indent="-514350" algn="just">
              <a:buNone/>
            </a:pPr>
            <a:r>
              <a:rPr lang="ru-RU" dirty="0" smtClean="0"/>
              <a:t>Ответ ___65__</a:t>
            </a:r>
          </a:p>
          <a:p>
            <a:pPr marL="514350" indent="-51435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fr-CA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714744" y="2214554"/>
          <a:ext cx="3786214" cy="714380"/>
        </p:xfrm>
        <a:graphic>
          <a:graphicData uri="http://schemas.openxmlformats.org/presentationml/2006/ole">
            <p:oleObj spid="_x0000_s32770" name="Формула" r:id="rId4" imgW="1143000" imgH="20304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3428992" y="4500570"/>
            <a:ext cx="1714512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132</Template>
  <TotalTime>127</TotalTime>
  <Words>318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132</vt:lpstr>
      <vt:lpstr>Формула</vt:lpstr>
      <vt:lpstr>Microsoft Equation 3.0</vt:lpstr>
      <vt:lpstr>Слайд 1</vt:lpstr>
      <vt:lpstr>Оценивание</vt:lpstr>
      <vt:lpstr>Задания части А</vt:lpstr>
      <vt:lpstr>Слайд 4</vt:lpstr>
      <vt:lpstr>Слайд 5</vt:lpstr>
      <vt:lpstr>Слайд 6</vt:lpstr>
      <vt:lpstr>Слайд 7</vt:lpstr>
      <vt:lpstr>Слайд 8</vt:lpstr>
      <vt:lpstr>Задания части В.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2013-09-22T08:52:22Z</dcterms:created>
  <dcterms:modified xsi:type="dcterms:W3CDTF">2013-09-22T14:40:02Z</dcterms:modified>
</cp:coreProperties>
</file>