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61" r:id="rId3"/>
    <p:sldId id="258" r:id="rId4"/>
    <p:sldId id="266" r:id="rId5"/>
    <p:sldId id="262" r:id="rId6"/>
    <p:sldId id="263" r:id="rId7"/>
    <p:sldId id="271" r:id="rId8"/>
    <p:sldId id="265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408" y="-102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0C6B9-2457-4F72-BAF0-7A629CAC4DF7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53B55-7CB1-4312-91DC-E493F5ADE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53B55-7CB1-4312-91DC-E493F5ADE95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images.yandex.ru/yandsearch?source=wiz&amp;fp=6&amp;img_url=http://www.rustoys.ru/toys/voda.php?im=0_krugorubik.jpg&amp;p=6&amp;text=%D1%88%D0%B0%D1%80%20%D0%B3%D0%B5%D0%BE%D0%BC%D0%B5%D1%82%D1%80%D0%B8%D1%87%D0%B5%D1%81%D0%BA%D0%B0%D1%8F%20%D1%84%D0%B8%D0%B3%D1%83%D1%80%D0%B0&amp;noreask=1&amp;pos=183&amp;lr=2&amp;rpt=simage&amp;nojs=1" TargetMode="External"/><Relationship Id="rId7" Type="http://schemas.openxmlformats.org/officeDocument/2006/relationships/hyperlink" Target="http://images.yandex.ru/yandsearch?source=wiz&amp;fp=1&amp;img_url=http://www.fotokonkurs.ru/uploads/photos/contests/2013/04/15/9/e611c088fb9c1aabefdc97d8d2bfc461/800.jpg&amp;p=1&amp;text=%D1%88%D0%B0%D1%80%20%D0%B3%D0%B5%D0%BE%D0%BC%D0%B5%D1%82%D1%80%D0%B8%D1%87%D0%B5%D1%81%D0%BA%D0%B0%D1%8F%20%D1%84%D0%B8%D0%B3%D1%83%D1%80%D0%B0&amp;noreask=1&amp;pos=50&amp;lr=2&amp;rpt=simage&amp;nojs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hyperlink" Target="http://images.yandex.ru/yandsearch?source=wiz&amp;fp=10&amp;img_url=http://altfast.ru/uploads/posts/2009-05/1242139118_dsc00798.jpg&amp;p=10&amp;text=%D1%88%D0%B0%D1%80%20%D0%B3%D0%B5%D0%BE%D0%BC%D0%B5%D1%82%D1%80%D0%B8%D1%87%D0%B5%D1%81%D0%BA%D0%B0%D1%8F%20%D1%84%D0%B8%D0%B3%D1%83%D1%80%D0%B0&amp;noreask=1&amp;pos=300&amp;lr=2&amp;rpt=simage&amp;nojs=1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avespirit.com/CaveWall/10/10.7p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641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143116"/>
            <a:ext cx="571507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ШАР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8" descr="http://im5-tub-ru.yandex.net/i?id=349203769-13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929066"/>
            <a:ext cx="2286016" cy="2301358"/>
          </a:xfrm>
          <a:prstGeom prst="rect">
            <a:avLst/>
          </a:prstGeom>
          <a:noFill/>
        </p:spPr>
      </p:pic>
      <p:pic>
        <p:nvPicPr>
          <p:cNvPr id="7" name="Picture 12" descr="http://im1-tub-ru.yandex.net/i?id=164731605-26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500042"/>
            <a:ext cx="2547942" cy="1910957"/>
          </a:xfrm>
          <a:prstGeom prst="rect">
            <a:avLst/>
          </a:prstGeom>
          <a:noFill/>
        </p:spPr>
      </p:pic>
      <p:pic>
        <p:nvPicPr>
          <p:cNvPr id="10" name="Picture 4" descr="http://im7-tub-ru.yandex.net/i?id=353363985-56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928926" cy="21966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641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42910" y="571480"/>
            <a:ext cx="7143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Arial Black" pitchFamily="34" charset="0"/>
              </a:rPr>
              <a:t>Д/З:   887, 888, 873 (в.г)</a:t>
            </a:r>
            <a:endParaRPr lang="ru-RU" sz="6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641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214554"/>
            <a:ext cx="4071966" cy="3931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71472" y="928670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Можно ли уложить в коробку, имеющую форму куба с длиной ребра 5 см шарик радиуса 3 см. 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285728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ДОПОЛНИТЕЛЬНАЯ ЗАДАЧА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0"/>
            <a:ext cx="9144000" cy="685641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42910" y="214290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no Pro Smbd Caption" pitchFamily="18" charset="0"/>
              </a:rPr>
              <a:t>ПОВТОРЕНИЕ</a:t>
            </a:r>
            <a:endParaRPr lang="ru-RU" sz="2800" dirty="0">
              <a:latin typeface="Arno Pro Smbd Captio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3643314"/>
            <a:ext cx="3084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Arial Black" pitchFamily="34" charset="0"/>
              </a:rPr>
              <a:t>C=</a:t>
            </a:r>
            <a:r>
              <a:rPr lang="el-GR" sz="3200" dirty="0" smtClean="0">
                <a:solidFill>
                  <a:srgbClr val="00B050"/>
                </a:solidFill>
                <a:latin typeface="Arial Black" pitchFamily="34" charset="0"/>
              </a:rPr>
              <a:t>π·</a:t>
            </a:r>
            <a:r>
              <a:rPr lang="en-US" sz="3200" dirty="0" smtClean="0">
                <a:solidFill>
                  <a:srgbClr val="00B050"/>
                </a:solidFill>
                <a:latin typeface="Arial Black" pitchFamily="34" charset="0"/>
              </a:rPr>
              <a:t>d</a:t>
            </a:r>
            <a:r>
              <a:rPr lang="ru-RU" sz="3200" dirty="0" smtClean="0">
                <a:solidFill>
                  <a:srgbClr val="00B050"/>
                </a:solidFill>
                <a:latin typeface="Arial Black" pitchFamily="34" charset="0"/>
              </a:rPr>
              <a:t>; </a:t>
            </a:r>
            <a:r>
              <a:rPr lang="en-US" sz="3200" dirty="0" smtClean="0">
                <a:solidFill>
                  <a:srgbClr val="00B050"/>
                </a:solidFill>
                <a:latin typeface="Arial Black" pitchFamily="34" charset="0"/>
              </a:rPr>
              <a:t>C=2</a:t>
            </a:r>
            <a:r>
              <a:rPr lang="el-GR" sz="3200" dirty="0" smtClean="0">
                <a:solidFill>
                  <a:srgbClr val="00B050"/>
                </a:solidFill>
                <a:latin typeface="Arial Black" pitchFamily="34" charset="0"/>
              </a:rPr>
              <a:t>π</a:t>
            </a:r>
            <a:r>
              <a:rPr lang="en-US" sz="3200" dirty="0" smtClean="0">
                <a:solidFill>
                  <a:srgbClr val="00B050"/>
                </a:solidFill>
                <a:latin typeface="Arial Black" pitchFamily="34" charset="0"/>
              </a:rPr>
              <a:t>r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3071810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800" dirty="0" smtClean="0">
                <a:solidFill>
                  <a:srgbClr val="FF0000"/>
                </a:solidFill>
                <a:latin typeface="Arial Black" pitchFamily="34" charset="0"/>
              </a:rPr>
              <a:t>π</a:t>
            </a:r>
            <a:r>
              <a:rPr lang="ru-RU" sz="2800" dirty="0" smtClean="0">
                <a:latin typeface="Arial Black" pitchFamily="34" charset="0"/>
              </a:rPr>
              <a:t>=</a:t>
            </a:r>
            <a:r>
              <a:rPr lang="en-US" sz="2800" dirty="0" smtClean="0">
                <a:latin typeface="Arial Black" pitchFamily="34" charset="0"/>
              </a:rPr>
              <a:t>C</a:t>
            </a:r>
            <a:r>
              <a:rPr lang="ru-RU" sz="2800" dirty="0" smtClean="0">
                <a:latin typeface="Arial Black" pitchFamily="34" charset="0"/>
              </a:rPr>
              <a:t>:</a:t>
            </a:r>
            <a:r>
              <a:rPr lang="en-US" sz="2800" dirty="0" smtClean="0">
                <a:latin typeface="Arial Black" pitchFamily="34" charset="0"/>
              </a:rPr>
              <a:t>d</a:t>
            </a:r>
            <a:endParaRPr lang="ru-RU" sz="2800" dirty="0">
              <a:latin typeface="Arial Black" pitchFamily="34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928662" y="1000108"/>
            <a:ext cx="1785950" cy="1714512"/>
            <a:chOff x="928662" y="1000108"/>
            <a:chExt cx="1785950" cy="1714512"/>
          </a:xfrm>
        </p:grpSpPr>
        <p:sp>
          <p:nvSpPr>
            <p:cNvPr id="7" name="Кольцо 6"/>
            <p:cNvSpPr/>
            <p:nvPr/>
          </p:nvSpPr>
          <p:spPr>
            <a:xfrm>
              <a:off x="928662" y="1000108"/>
              <a:ext cx="1785950" cy="1714512"/>
            </a:xfrm>
            <a:prstGeom prst="donut">
              <a:avLst>
                <a:gd name="adj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>
              <a:stCxn id="7" idx="0"/>
              <a:endCxn id="7" idx="4"/>
            </p:cNvCxnSpPr>
            <p:nvPr/>
          </p:nvCxnSpPr>
          <p:spPr>
            <a:xfrm rot="16200000" flipH="1">
              <a:off x="964381" y="1857364"/>
              <a:ext cx="171451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1857356" y="1714488"/>
              <a:ext cx="785818" cy="214314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4500562" y="1214422"/>
            <a:ext cx="1714512" cy="1714512"/>
            <a:chOff x="4500562" y="1214422"/>
            <a:chExt cx="1714512" cy="1714512"/>
          </a:xfrm>
        </p:grpSpPr>
        <p:sp>
          <p:nvSpPr>
            <p:cNvPr id="8" name="Овал 7"/>
            <p:cNvSpPr/>
            <p:nvPr/>
          </p:nvSpPr>
          <p:spPr>
            <a:xfrm>
              <a:off x="4500562" y="1214422"/>
              <a:ext cx="1714512" cy="1714512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>
              <a:endCxn id="8" idx="6"/>
            </p:cNvCxnSpPr>
            <p:nvPr/>
          </p:nvCxnSpPr>
          <p:spPr>
            <a:xfrm flipV="1">
              <a:off x="5357818" y="2071678"/>
              <a:ext cx="857256" cy="7143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Прямоугольник 17"/>
          <p:cNvSpPr/>
          <p:nvPr/>
        </p:nvSpPr>
        <p:spPr>
          <a:xfrm>
            <a:off x="4857752" y="4286256"/>
            <a:ext cx="18405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l-GR" sz="3200" dirty="0" smtClean="0">
                <a:solidFill>
                  <a:srgbClr val="00B0F0"/>
                </a:solidFill>
                <a:latin typeface="Arial Black" pitchFamily="34" charset="0"/>
              </a:rPr>
              <a:t>π≈</a:t>
            </a:r>
            <a:r>
              <a:rPr lang="en-US" sz="3200" dirty="0" smtClean="0">
                <a:solidFill>
                  <a:srgbClr val="00B0F0"/>
                </a:solidFill>
                <a:latin typeface="Arial Black" pitchFamily="34" charset="0"/>
              </a:rPr>
              <a:t>3</a:t>
            </a:r>
            <a:r>
              <a:rPr lang="ru-RU" sz="3200" dirty="0" smtClean="0">
                <a:solidFill>
                  <a:srgbClr val="00B0F0"/>
                </a:solidFill>
                <a:latin typeface="Arial Black" pitchFamily="34" charset="0"/>
              </a:rPr>
              <a:t>,</a:t>
            </a:r>
            <a:r>
              <a:rPr lang="en-US" sz="3200" dirty="0" smtClean="0">
                <a:solidFill>
                  <a:srgbClr val="00B0F0"/>
                </a:solidFill>
                <a:latin typeface="Arial Black" pitchFamily="34" charset="0"/>
              </a:rPr>
              <a:t>14 </a:t>
            </a:r>
            <a:endParaRPr lang="ru-RU" sz="3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641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85720" y="142852"/>
            <a:ext cx="2214578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no Pro Smbd" pitchFamily="18" charset="0"/>
              </a:rPr>
              <a:t>Устная работа</a:t>
            </a:r>
            <a:endParaRPr lang="ru-RU" sz="2400" b="1" dirty="0">
              <a:solidFill>
                <a:srgbClr val="C00000"/>
              </a:solidFill>
              <a:latin typeface="Arno Pro Smb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88" y="714356"/>
            <a:ext cx="91424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Какой надо выбрать масштаб, чтобы 14 км на местности были равны 1 см а карте?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628" y="1785926"/>
            <a:ext cx="3286148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1:1 400 000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500306"/>
            <a:ext cx="7715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Найти площадь круга, если:  </a:t>
            </a:r>
          </a:p>
          <a:p>
            <a:r>
              <a:rPr lang="ru-RU" sz="3200" dirty="0" smtClean="0">
                <a:latin typeface="Arial Black" pitchFamily="34" charset="0"/>
              </a:rPr>
              <a:t>а) </a:t>
            </a:r>
            <a:r>
              <a:rPr lang="en-US" sz="3200" dirty="0" smtClean="0">
                <a:latin typeface="Arial Black" pitchFamily="34" charset="0"/>
              </a:rPr>
              <a:t>r</a:t>
            </a:r>
            <a:r>
              <a:rPr lang="ru-RU" sz="3200" dirty="0" smtClean="0">
                <a:latin typeface="Arial Black" pitchFamily="34" charset="0"/>
              </a:rPr>
              <a:t>=1см;   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б)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r=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 0,1 м;    </a:t>
            </a:r>
            <a:r>
              <a:rPr lang="ru-RU" sz="3200" dirty="0" smtClean="0">
                <a:solidFill>
                  <a:srgbClr val="00B0F0"/>
                </a:solidFill>
                <a:latin typeface="Arial Black" pitchFamily="34" charset="0"/>
              </a:rPr>
              <a:t>в) </a:t>
            </a:r>
            <a:r>
              <a:rPr lang="en-US" sz="3200" dirty="0" smtClean="0">
                <a:solidFill>
                  <a:srgbClr val="00B0F0"/>
                </a:solidFill>
                <a:latin typeface="Arial Black" pitchFamily="34" charset="0"/>
              </a:rPr>
              <a:t>d</a:t>
            </a:r>
            <a:r>
              <a:rPr lang="ru-RU" sz="3200" dirty="0" smtClean="0">
                <a:solidFill>
                  <a:srgbClr val="00B0F0"/>
                </a:solidFill>
                <a:latin typeface="Arial Black" pitchFamily="34" charset="0"/>
              </a:rPr>
              <a:t>=2дм; </a:t>
            </a:r>
          </a:p>
          <a:p>
            <a:r>
              <a:rPr lang="ru-RU" sz="3200" dirty="0" smtClean="0">
                <a:latin typeface="Arial Black" pitchFamily="34" charset="0"/>
              </a:rPr>
              <a:t> </a:t>
            </a:r>
            <a:r>
              <a:rPr lang="ru-RU" sz="3200" dirty="0" smtClean="0">
                <a:solidFill>
                  <a:srgbClr val="00B050"/>
                </a:solidFill>
                <a:latin typeface="Arial Black" pitchFamily="34" charset="0"/>
              </a:rPr>
              <a:t>г) </a:t>
            </a:r>
            <a:r>
              <a:rPr lang="en-US" sz="3200" dirty="0" smtClean="0">
                <a:solidFill>
                  <a:srgbClr val="00B050"/>
                </a:solidFill>
                <a:latin typeface="Arial Black" pitchFamily="34" charset="0"/>
              </a:rPr>
              <a:t>r=</a:t>
            </a:r>
            <a:r>
              <a:rPr lang="ru-RU" sz="3200" dirty="0" smtClean="0">
                <a:solidFill>
                  <a:srgbClr val="00B050"/>
                </a:solidFill>
                <a:latin typeface="Arial Black" pitchFamily="34" charset="0"/>
              </a:rPr>
              <a:t> 100 см;</a:t>
            </a:r>
            <a:endParaRPr lang="ru-RU" sz="3200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641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-1" y="2000240"/>
            <a:ext cx="9142413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 Найдите диаметр окружности, если известно, что он на 10 см больше радиус той же окружности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87" y="571480"/>
            <a:ext cx="9142413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Сравните площади кругов с радиусами 3 дм и 300 мм.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-1587" y="1587"/>
            <a:ext cx="9144000" cy="685482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16" descr="рисуем геометрические фигуры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42852"/>
            <a:ext cx="3998909" cy="36026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0"/>
            <a:ext cx="35477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ШАР.    СФЕРА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785794"/>
            <a:ext cx="2000264" cy="19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3571876"/>
            <a:ext cx="2571768" cy="3114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Кольцо 6"/>
          <p:cNvSpPr/>
          <p:nvPr/>
        </p:nvSpPr>
        <p:spPr>
          <a:xfrm>
            <a:off x="928662" y="3429000"/>
            <a:ext cx="2068300" cy="2286016"/>
          </a:xfrm>
          <a:prstGeom prst="donut">
            <a:avLst>
              <a:gd name="adj" fmla="val 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Арка 7"/>
          <p:cNvSpPr/>
          <p:nvPr/>
        </p:nvSpPr>
        <p:spPr>
          <a:xfrm rot="10800000">
            <a:off x="928662" y="4071942"/>
            <a:ext cx="2139075" cy="977918"/>
          </a:xfrm>
          <a:prstGeom prst="blockArc">
            <a:avLst>
              <a:gd name="adj1" fmla="val 11078738"/>
              <a:gd name="adj2" fmla="val 21131532"/>
              <a:gd name="adj3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Дуга 8"/>
          <p:cNvSpPr/>
          <p:nvPr/>
        </p:nvSpPr>
        <p:spPr>
          <a:xfrm>
            <a:off x="928662" y="4286256"/>
            <a:ext cx="2177158" cy="1443800"/>
          </a:xfrm>
          <a:prstGeom prst="arc">
            <a:avLst>
              <a:gd name="adj1" fmla="val 11601320"/>
              <a:gd name="adj2" fmla="val 20600210"/>
            </a:avLst>
          </a:prstGeom>
          <a:ln w="381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00034" y="6000768"/>
            <a:ext cx="392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no Pro Smbd Caption" pitchFamily="18" charset="0"/>
              </a:rPr>
              <a:t>Изображения шара </a:t>
            </a:r>
            <a:endParaRPr lang="ru-RU" sz="2400" dirty="0">
              <a:latin typeface="Arno Pro Smbd Captio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9144000" cy="685641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928802"/>
            <a:ext cx="2571768" cy="3114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785918" y="3500438"/>
            <a:ext cx="1143008" cy="0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678629" y="3393281"/>
            <a:ext cx="221457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929058" y="1857364"/>
            <a:ext cx="642942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r</a:t>
            </a:r>
            <a:endParaRPr lang="ru-RU" sz="5400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4572008"/>
            <a:ext cx="1000132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d</a:t>
            </a:r>
            <a:endParaRPr lang="ru-RU" sz="5400" dirty="0">
              <a:latin typeface="Arial Black" pitchFamily="34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5400000">
            <a:off x="2571736" y="2214554"/>
            <a:ext cx="1285884" cy="1285884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9" idx="1"/>
          </p:cNvCxnSpPr>
          <p:nvPr/>
        </p:nvCxnSpPr>
        <p:spPr>
          <a:xfrm rot="10800000">
            <a:off x="1785918" y="4071943"/>
            <a:ext cx="2143140" cy="961731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85786" y="142852"/>
            <a:ext cx="7858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ЭЛЕМЕНТЫ ШАРА И СФЕРЫ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57884" y="714356"/>
            <a:ext cx="2428892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Центр</a:t>
            </a:r>
            <a:r>
              <a:rPr lang="en-US" sz="2800" dirty="0" smtClean="0">
                <a:latin typeface="Arial Black" pitchFamily="34" charset="0"/>
              </a:rPr>
              <a:t>  -   </a:t>
            </a:r>
            <a:r>
              <a:rPr lang="ru-RU" sz="2800" dirty="0" smtClean="0">
                <a:latin typeface="Arial Black" pitchFamily="34" charset="0"/>
              </a:rPr>
              <a:t>О</a:t>
            </a:r>
          </a:p>
          <a:p>
            <a:r>
              <a:rPr lang="ru-RU" sz="2800" dirty="0" smtClean="0">
                <a:latin typeface="Arial Black" pitchFamily="34" charset="0"/>
              </a:rPr>
              <a:t>Диаметр</a:t>
            </a:r>
            <a:r>
              <a:rPr lang="en-US" sz="2800" dirty="0" smtClean="0">
                <a:latin typeface="Arial Black" pitchFamily="34" charset="0"/>
              </a:rPr>
              <a:t> -d</a:t>
            </a:r>
            <a:r>
              <a:rPr lang="ru-RU" sz="2800" dirty="0" smtClean="0">
                <a:latin typeface="Arial Black" pitchFamily="34" charset="0"/>
              </a:rPr>
              <a:t> </a:t>
            </a:r>
          </a:p>
          <a:p>
            <a:r>
              <a:rPr lang="ru-RU" sz="2800" dirty="0" smtClean="0">
                <a:latin typeface="Arial Black" pitchFamily="34" charset="0"/>
              </a:rPr>
              <a:t>Радиус</a:t>
            </a:r>
            <a:r>
              <a:rPr lang="en-US" sz="2800" dirty="0" smtClean="0">
                <a:latin typeface="Arial Black" pitchFamily="34" charset="0"/>
              </a:rPr>
              <a:t> -   r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8728" y="328612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641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00034" y="928670"/>
            <a:ext cx="6429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Практическая работа: </a:t>
            </a:r>
          </a:p>
          <a:p>
            <a:r>
              <a:rPr lang="ru-RU" dirty="0" smtClean="0">
                <a:latin typeface="Arial Black" pitchFamily="34" charset="0"/>
              </a:rPr>
              <a:t>1) Нарисуйте окружность. С помощью штриховки придайте «объемность»  окружности.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2285992"/>
            <a:ext cx="6000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2) Работа над задачей № 874 стр. 142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142852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СЛАЙД ДЛЯ УЧИТЕЛЯ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6412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57290" y="500042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Работа над задачей:  № 874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596" y="1500174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Решение:</a:t>
            </a:r>
          </a:p>
          <a:p>
            <a:r>
              <a:rPr lang="ru-RU" sz="2400" dirty="0" smtClean="0">
                <a:latin typeface="Arial Black" pitchFamily="34" charset="0"/>
              </a:rPr>
              <a:t>12,7:2=6,4 (тыс. км)             - радиус Земли</a:t>
            </a:r>
          </a:p>
          <a:p>
            <a:r>
              <a:rPr lang="ru-RU" sz="2400" dirty="0" smtClean="0">
                <a:latin typeface="Arial Black" pitchFamily="34" charset="0"/>
              </a:rPr>
              <a:t>12,7·3,14≈39,9 (тыс. км)     - длина экватора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7143768" y="5357826"/>
            <a:ext cx="914400" cy="914400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28596" y="607220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Слайд для учителя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641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857224" y="285728"/>
            <a:ext cx="5786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ОПОРНЫЙ КОНСПЕКТ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85860"/>
            <a:ext cx="471490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429123" y="1285860"/>
            <a:ext cx="47132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ШАР</a:t>
            </a:r>
          </a:p>
          <a:p>
            <a:r>
              <a:rPr lang="ru-RU" sz="3600" dirty="0" smtClean="0">
                <a:latin typeface="Arial Black" pitchFamily="34" charset="0"/>
              </a:rPr>
              <a:t>СФЕРА</a:t>
            </a:r>
          </a:p>
          <a:p>
            <a:r>
              <a:rPr lang="ru-RU" sz="3600" dirty="0" smtClean="0">
                <a:latin typeface="Arial Black" pitchFamily="34" charset="0"/>
              </a:rPr>
              <a:t>РАДИУС ШАРА</a:t>
            </a:r>
          </a:p>
          <a:p>
            <a:r>
              <a:rPr lang="ru-RU" sz="3600" dirty="0" smtClean="0">
                <a:latin typeface="Arial Black" pitchFamily="34" charset="0"/>
              </a:rPr>
              <a:t>ДИАМЕТР ШАРА</a:t>
            </a: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222</Words>
  <Application>Microsoft Office PowerPoint</Application>
  <PresentationFormat>Экран (4:3)</PresentationFormat>
  <Paragraphs>40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29</cp:revision>
  <dcterms:modified xsi:type="dcterms:W3CDTF">2014-04-06T07:30:25Z</dcterms:modified>
</cp:coreProperties>
</file>