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23" autoAdjust="0"/>
  </p:normalViewPr>
  <p:slideViewPr>
    <p:cSldViewPr>
      <p:cViewPr varScale="1">
        <p:scale>
          <a:sx n="59" d="100"/>
          <a:sy n="59" d="100"/>
        </p:scale>
        <p:origin x="-3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A362-DA20-4DE8-8721-F77E1D8B652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8C11-EB00-4EB5-BFA0-DC6D174BF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3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A362-DA20-4DE8-8721-F77E1D8B652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8C11-EB00-4EB5-BFA0-DC6D174BF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1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A362-DA20-4DE8-8721-F77E1D8B652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8C11-EB00-4EB5-BFA0-DC6D174BF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0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A362-DA20-4DE8-8721-F77E1D8B652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8C11-EB00-4EB5-BFA0-DC6D174BF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A362-DA20-4DE8-8721-F77E1D8B652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8C11-EB00-4EB5-BFA0-DC6D174BF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9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A362-DA20-4DE8-8721-F77E1D8B652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8C11-EB00-4EB5-BFA0-DC6D174BF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5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A362-DA20-4DE8-8721-F77E1D8B652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8C11-EB00-4EB5-BFA0-DC6D174BF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2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A362-DA20-4DE8-8721-F77E1D8B652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8C11-EB00-4EB5-BFA0-DC6D174BF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A362-DA20-4DE8-8721-F77E1D8B652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8C11-EB00-4EB5-BFA0-DC6D174BF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2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A362-DA20-4DE8-8721-F77E1D8B652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8C11-EB00-4EB5-BFA0-DC6D174BF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5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A362-DA20-4DE8-8721-F77E1D8B652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8C11-EB00-4EB5-BFA0-DC6D174BF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3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A362-DA20-4DE8-8721-F77E1D8B652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C11-EB00-4EB5-BFA0-DC6D174BF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2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eacher\Desktop\&#1057;&#1091;&#1087;&#1077;&#1088;%20&#1092;&#1080;&#1079;&#1082;&#1083;&#1100;&#1090;&#1084;&#1080;&#1085;&#1091;&#1090;&#1082;&#1072;.swf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2201997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Десятичные дроби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115212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Повторительно-обобщающий урок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347864" y="4869160"/>
            <a:ext cx="5472608" cy="11213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Учитель математики МОУ СОШ №6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п.Новый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Колбина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Л.В.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424"/>
            <a:ext cx="320384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55981"/>
              </p:ext>
            </p:extLst>
          </p:nvPr>
        </p:nvGraphicFramePr>
        <p:xfrm>
          <a:off x="395536" y="836712"/>
          <a:ext cx="8352928" cy="426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448"/>
                <a:gridCol w="4320480"/>
              </a:tblGrid>
              <a:tr h="670873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Вариант 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Вариант 2</a:t>
                      </a:r>
                      <a:endParaRPr lang="ru-RU" sz="4000" dirty="0"/>
                    </a:p>
                  </a:txBody>
                  <a:tcPr/>
                </a:tc>
              </a:tr>
              <a:tr h="670873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853*4,1=3497,3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6,36*26=165,36</a:t>
                      </a:r>
                      <a:endParaRPr lang="ru-RU" sz="4000" dirty="0"/>
                    </a:p>
                  </a:txBody>
                  <a:tcPr/>
                </a:tc>
              </a:tr>
              <a:tr h="75816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2,06*308=634,48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1,04*802=834,08</a:t>
                      </a:r>
                      <a:endParaRPr lang="ru-RU" sz="4000" dirty="0"/>
                    </a:p>
                  </a:txBody>
                  <a:tcPr/>
                </a:tc>
              </a:tr>
              <a:tr h="670873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5,08*226=1148,08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103,2*101=10423,2</a:t>
                      </a:r>
                      <a:endParaRPr lang="ru-RU" sz="4000" dirty="0"/>
                    </a:p>
                  </a:txBody>
                  <a:tcPr/>
                </a:tc>
              </a:tr>
              <a:tr h="670873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211*0,084=17,724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79*3,403=268,837</a:t>
                      </a:r>
                      <a:endParaRPr lang="ru-RU" sz="4000" dirty="0"/>
                    </a:p>
                  </a:txBody>
                  <a:tcPr/>
                </a:tc>
              </a:tr>
              <a:tr h="670873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103,16*10=1031,6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5,56*10=55,6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37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упер физкльтминутка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52520" cy="6939390"/>
          </a:xfrm>
          <a:prstGeom prst="rect">
            <a:avLst/>
          </a:prstGeom>
        </p:spPr>
      </p:pic>
      <p:pic>
        <p:nvPicPr>
          <p:cNvPr id="4" name="4a72e75.m3u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0648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8136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36" y="-144016"/>
            <a:ext cx="4778660" cy="3573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36" y="3284985"/>
            <a:ext cx="4778660" cy="3547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84983"/>
            <a:ext cx="4340478" cy="35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6648"/>
            <a:ext cx="5760640" cy="2126208"/>
          </a:xfrm>
        </p:spPr>
        <p:txBody>
          <a:bodyPr>
            <a:normAutofit fontScale="90000"/>
          </a:bodyPr>
          <a:lstStyle/>
          <a:p>
            <a:r>
              <a:rPr lang="ru-RU" altLang="ru-RU" sz="8000" dirty="0">
                <a:solidFill>
                  <a:schemeClr val="accent6">
                    <a:lumMod val="50000"/>
                  </a:schemeClr>
                </a:solidFill>
                <a:latin typeface="AnastasiaScript" pitchFamily="2" charset="0"/>
              </a:rPr>
              <a:t>Решение </a:t>
            </a:r>
            <a:r>
              <a:rPr lang="ru-RU" altLang="ru-RU" sz="8000" dirty="0" smtClean="0">
                <a:solidFill>
                  <a:schemeClr val="accent6">
                    <a:lumMod val="50000"/>
                  </a:schemeClr>
                </a:solidFill>
                <a:latin typeface="AnastasiaScript" pitchFamily="2" charset="0"/>
              </a:rPr>
              <a:t>задачи</a:t>
            </a:r>
            <a:endParaRPr lang="ru-RU" altLang="ru-RU" sz="8000" dirty="0">
              <a:solidFill>
                <a:schemeClr val="accent6">
                  <a:lumMod val="50000"/>
                </a:schemeClr>
              </a:solidFill>
              <a:latin typeface="AnastasiaScript" pitchFamily="2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32856"/>
            <a:ext cx="8496944" cy="4608512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</a:rPr>
              <a:t>Два теплохода движутся навстречу друг другу. Сейчас между ними 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159 </a:t>
            </a: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</a:rPr>
              <a:t>км.</a:t>
            </a:r>
            <a:br>
              <a:rPr lang="ru-RU" alt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</a:rPr>
              <a:t>Первый теплоход имеет собственную скорость 24,5 км/ч и движется по течению, а второй теплоход имеет собственную скорость 28,5 км/ч и движется против течения. </a:t>
            </a:r>
            <a:br>
              <a:rPr lang="ru-RU" alt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</a:rPr>
              <a:t>Через сколько часов они встретятся, если скорость течения 2,5 км/ч 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7904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76488" y="446088"/>
            <a:ext cx="5351462" cy="715962"/>
          </a:xfrm>
          <a:solidFill>
            <a:schemeClr val="folHlink"/>
          </a:solidFill>
          <a:ln>
            <a:solidFill>
              <a:srgbClr val="CE4ED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3600">
                <a:solidFill>
                  <a:srgbClr val="FCE6EC"/>
                </a:solidFill>
              </a:rPr>
              <a:t>Работа над задачей</a:t>
            </a: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 flipV="1">
            <a:off x="1828800" y="6116053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895600" y="609600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latin typeface="Times New Roman" pitchFamily="18" charset="0"/>
              </a:rPr>
              <a:t>             </a:t>
            </a:r>
            <a:r>
              <a:rPr lang="ru-RU" altLang="ru-RU" sz="3200" b="1" dirty="0" smtClean="0">
                <a:latin typeface="Times New Roman" pitchFamily="18" charset="0"/>
              </a:rPr>
              <a:t>159км</a:t>
            </a:r>
            <a:endParaRPr lang="ru-RU" altLang="ru-RU" sz="2400" b="1" dirty="0">
              <a:latin typeface="Times New Roman" pitchFamily="18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1447800" y="4267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6012161" y="4267200"/>
            <a:ext cx="1152127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1619673" y="5548313"/>
            <a:ext cx="1008111" cy="557559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371600" y="50292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Times New Roman" pitchFamily="18" charset="0"/>
              </a:rPr>
              <a:t>2,5км/ч</a:t>
            </a: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4588042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1042988" y="1700213"/>
            <a:ext cx="6265862" cy="1768475"/>
          </a:xfrm>
          <a:prstGeom prst="rect">
            <a:avLst/>
          </a:prstGeom>
          <a:solidFill>
            <a:srgbClr val="10AB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/>
              <a:t>1 </a:t>
            </a:r>
            <a:r>
              <a:rPr lang="ru-RU" altLang="ru-RU" sz="2000" b="1"/>
              <a:t>Скорость первого теплохода по течению.</a:t>
            </a:r>
          </a:p>
          <a:p>
            <a:pPr>
              <a:spcBef>
                <a:spcPct val="50000"/>
              </a:spcBef>
            </a:pPr>
            <a:r>
              <a:rPr lang="ru-RU" altLang="ru-RU" sz="2000" b="1"/>
              <a:t>2 Скорость второго теплохода против течения.</a:t>
            </a:r>
          </a:p>
          <a:p>
            <a:pPr>
              <a:spcBef>
                <a:spcPct val="50000"/>
              </a:spcBef>
            </a:pPr>
            <a:r>
              <a:rPr lang="ru-RU" altLang="ru-RU" sz="2000" b="1"/>
              <a:t>3 Скорость приближения.   </a:t>
            </a:r>
          </a:p>
          <a:p>
            <a:pPr>
              <a:spcBef>
                <a:spcPct val="50000"/>
              </a:spcBef>
            </a:pPr>
            <a:r>
              <a:rPr lang="ru-RU" altLang="ru-RU" sz="2000" b="1"/>
              <a:t>4 Время.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981200" y="38100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latin typeface="Times New Roman" pitchFamily="18" charset="0"/>
              </a:rPr>
              <a:t>24,5 км/ч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5772151" y="475297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Times New Roman" pitchFamily="18" charset="0"/>
              </a:rPr>
              <a:t>28,5км/ч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495800" y="43434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>
                <a:solidFill>
                  <a:schemeClr val="hlink"/>
                </a:solidFill>
              </a:rPr>
              <a:t>? ч</a:t>
            </a:r>
          </a:p>
        </p:txBody>
      </p:sp>
    </p:spTree>
    <p:extLst>
      <p:ext uri="{BB962C8B-B14F-4D97-AF65-F5344CB8AC3E}">
        <p14:creationId xmlns:p14="http://schemas.microsoft.com/office/powerpoint/2010/main" val="342824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79512" y="404664"/>
            <a:ext cx="4711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Самостоятельная работа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09927" y="1453426"/>
            <a:ext cx="330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Заполнить таблицу: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997616"/>
              </p:ext>
            </p:extLst>
          </p:nvPr>
        </p:nvGraphicFramePr>
        <p:xfrm>
          <a:off x="647564" y="3501008"/>
          <a:ext cx="8136904" cy="2550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7764"/>
                <a:gridCol w="1688005"/>
                <a:gridCol w="1467521"/>
                <a:gridCol w="1502848"/>
                <a:gridCol w="1900766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1,8+2,5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2,5-1,6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0,3*3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1-0,8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2,7*10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2,7+1,6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3,2-1,4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1,5*6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3-1,02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53,82*10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3788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5+0,35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3,4-0,2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0,125*8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10-4,251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1,356*100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2517"/>
            <a:ext cx="4427984" cy="313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660387" y="836712"/>
            <a:ext cx="6007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Найти</a:t>
            </a:r>
            <a:r>
              <a:rPr lang="ru-RU" dirty="0" smtClean="0"/>
              <a:t> </a:t>
            </a:r>
            <a:r>
              <a:rPr lang="ru-RU" sz="2800" dirty="0" smtClean="0"/>
              <a:t>значение</a:t>
            </a:r>
            <a:r>
              <a:rPr lang="ru-RU" dirty="0" smtClean="0"/>
              <a:t> </a:t>
            </a:r>
            <a:r>
              <a:rPr lang="ru-RU" sz="2800" dirty="0" smtClean="0"/>
              <a:t>выражения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70080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</a:t>
            </a:r>
            <a:r>
              <a:rPr lang="ru-RU" sz="4000" dirty="0" smtClean="0"/>
              <a:t>37,8*4-111,95</a:t>
            </a:r>
            <a:r>
              <a:rPr lang="ru-RU" dirty="0" smtClean="0"/>
              <a:t>)*</a:t>
            </a:r>
            <a:r>
              <a:rPr lang="ru-RU" sz="4000" dirty="0" smtClean="0"/>
              <a:t>12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279087" y="2924944"/>
            <a:ext cx="437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ru-RU" sz="4000" dirty="0" smtClean="0"/>
              <a:t>87,38*3-7,36</a:t>
            </a:r>
            <a:r>
              <a:rPr lang="ru-RU" dirty="0" smtClean="0"/>
              <a:t>)*</a:t>
            </a:r>
            <a:r>
              <a:rPr lang="ru-RU" sz="4000" dirty="0" smtClean="0"/>
              <a:t>21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9287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824154"/>
              </p:ext>
            </p:extLst>
          </p:nvPr>
        </p:nvGraphicFramePr>
        <p:xfrm>
          <a:off x="395536" y="836712"/>
          <a:ext cx="8208910" cy="3920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782"/>
                <a:gridCol w="1641782"/>
                <a:gridCol w="1641782"/>
                <a:gridCol w="1641782"/>
                <a:gridCol w="1641782"/>
              </a:tblGrid>
              <a:tr h="1306944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4,3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0,9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0,9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0,2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27</a:t>
                      </a:r>
                      <a:endParaRPr lang="ru-RU" sz="4000" dirty="0"/>
                    </a:p>
                  </a:txBody>
                  <a:tcPr/>
                </a:tc>
              </a:tr>
              <a:tr h="1306944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4,3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1,8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9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1,98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538,2</a:t>
                      </a:r>
                      <a:endParaRPr lang="ru-RU" sz="4000" dirty="0"/>
                    </a:p>
                  </a:txBody>
                  <a:tcPr/>
                </a:tc>
              </a:tr>
              <a:tr h="1306944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5,35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3,2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5,749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135,6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758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Я прошу меня простить</a:t>
            </a:r>
          </a:p>
          <a:p>
            <a:r>
              <a:rPr lang="ru-RU" sz="4000" dirty="0"/>
              <a:t>Не сердись, не нужно,</a:t>
            </a:r>
          </a:p>
          <a:p>
            <a:r>
              <a:rPr lang="ru-RU" sz="4000" dirty="0"/>
              <a:t>Ни к чему такие ссоры,</a:t>
            </a:r>
          </a:p>
          <a:p>
            <a:r>
              <a:rPr lang="ru-RU" sz="4000" dirty="0"/>
              <a:t>Жить мы будем дружно</a:t>
            </a:r>
            <a:r>
              <a:rPr lang="ru-RU" sz="4000" dirty="0" smtClean="0"/>
              <a:t>!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284984"/>
            <a:ext cx="2857500" cy="289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22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72008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9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Цели урока: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6400800" cy="29047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Закрепление полученных знаний, умений и навыков с десятичными дробями. Воспитание </a:t>
            </a:r>
            <a:r>
              <a:rPr lang="ru-RU" sz="3500" dirty="0" smtClean="0">
                <a:solidFill>
                  <a:schemeClr val="accent6">
                    <a:lumMod val="75000"/>
                  </a:schemeClr>
                </a:solidFill>
              </a:rPr>
              <a:t>самостоятельности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и сознательного отношения к учебе. Развитие памяти, внимания, мышления, интереса к математике.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758057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Устные упражнения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988840"/>
            <a:ext cx="6400800" cy="26166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Прочитайте десятичные дроби: 909,7; 0,55; 145,008; 2,7; 1,08; 0,041; 8,003; 14,08; 8,3; 6,075; 0,0092.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017673"/>
              </p:ext>
            </p:extLst>
          </p:nvPr>
        </p:nvGraphicFramePr>
        <p:xfrm>
          <a:off x="1524000" y="1397000"/>
          <a:ext cx="6576393" cy="3904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2131"/>
                <a:gridCol w="2192131"/>
                <a:gridCol w="2192131"/>
              </a:tblGrid>
              <a:tr h="1301403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1,8+2,5</a:t>
                      </a:r>
                      <a:r>
                        <a:rPr lang="ru-RU" sz="4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ru-RU" sz="4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2,5-1,6</a:t>
                      </a:r>
                      <a:endParaRPr lang="ru-RU" sz="4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0,3*3</a:t>
                      </a:r>
                      <a:endParaRPr lang="ru-RU" sz="4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01403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2,7+1,6</a:t>
                      </a:r>
                      <a:endParaRPr lang="ru-RU" sz="4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3,2-1,4</a:t>
                      </a:r>
                      <a:endParaRPr lang="ru-RU" sz="4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2,1*4</a:t>
                      </a:r>
                      <a:endParaRPr lang="ru-RU" sz="4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01403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5+0,35</a:t>
                      </a:r>
                      <a:endParaRPr lang="ru-RU" sz="4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3,4-0,2</a:t>
                      </a:r>
                      <a:endParaRPr lang="ru-RU" sz="4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2,7*2</a:t>
                      </a:r>
                      <a:endParaRPr lang="ru-RU" sz="4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1371600" y="3886200"/>
            <a:ext cx="6400800" cy="6949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979712" y="54868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Вычислить: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302267"/>
              </p:ext>
            </p:extLst>
          </p:nvPr>
        </p:nvGraphicFramePr>
        <p:xfrm>
          <a:off x="827584" y="1426898"/>
          <a:ext cx="7920880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435992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85,4973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3,2951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12,4961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599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До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единиц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599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До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десятых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599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До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сотых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3688" y="54868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Округлить десятичные дроби: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45024"/>
            <a:ext cx="410445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" y="34871"/>
            <a:ext cx="4731990" cy="35402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59" y="67445"/>
            <a:ext cx="4632376" cy="3507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34" y="3575101"/>
            <a:ext cx="4752528" cy="33130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" y="3575100"/>
            <a:ext cx="4476094" cy="328289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424105"/>
              </p:ext>
            </p:extLst>
          </p:nvPr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097134"/>
              </p:ext>
            </p:extLst>
          </p:nvPr>
        </p:nvGraphicFramePr>
        <p:xfrm>
          <a:off x="1671319" y="3717032"/>
          <a:ext cx="6035824" cy="1849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242"/>
                <a:gridCol w="2056242"/>
                <a:gridCol w="1923340"/>
              </a:tblGrid>
              <a:tr h="445009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+0,2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-0,2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834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2,7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50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0,29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50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56,108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0520" cy="3284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1" y="0"/>
            <a:ext cx="446348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08939"/>
              </p:ext>
            </p:extLst>
          </p:nvPr>
        </p:nvGraphicFramePr>
        <p:xfrm>
          <a:off x="899592" y="1052735"/>
          <a:ext cx="7272809" cy="3296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5498"/>
                <a:gridCol w="2243041"/>
                <a:gridCol w="2424270"/>
              </a:tblGrid>
              <a:tr h="10081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+</a:t>
                      </a:r>
                      <a:r>
                        <a:rPr lang="ru-RU" sz="4000" baseline="0" dirty="0" smtClean="0"/>
                        <a:t> 0</a:t>
                      </a:r>
                      <a:r>
                        <a:rPr lang="ru-RU" sz="4000" dirty="0" smtClean="0"/>
                        <a:t>,2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- 0,2</a:t>
                      </a:r>
                      <a:endParaRPr lang="ru-RU" sz="4000" dirty="0"/>
                    </a:p>
                  </a:txBody>
                  <a:tcPr/>
                </a:tc>
              </a:tr>
              <a:tr h="762786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2,7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2,9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2,5</a:t>
                      </a:r>
                      <a:endParaRPr lang="ru-RU" sz="4000" dirty="0"/>
                    </a:p>
                  </a:txBody>
                  <a:tcPr/>
                </a:tc>
              </a:tr>
              <a:tr h="762786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0,29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0,49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0,09</a:t>
                      </a:r>
                      <a:endParaRPr lang="ru-RU" sz="4000" dirty="0"/>
                    </a:p>
                  </a:txBody>
                  <a:tcPr/>
                </a:tc>
              </a:tr>
              <a:tr h="762786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56,108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56,308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55,908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93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286870"/>
              </p:ext>
            </p:extLst>
          </p:nvPr>
        </p:nvGraphicFramePr>
        <p:xfrm>
          <a:off x="1619672" y="3573018"/>
          <a:ext cx="6096000" cy="2952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49205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Вариант 1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Вариант</a:t>
                      </a:r>
                      <a:r>
                        <a:rPr lang="ru-RU" sz="2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2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205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853*4,1=34973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6,36*26=16536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205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2,06*308=63448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1,04*802=83408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205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5,08*226=114808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103,2*101=104232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205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211*0,084=17724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79*3,403=268837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205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103,16*10=10316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5,56*10=556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511256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262</Words>
  <Application>Microsoft Office PowerPoint</Application>
  <PresentationFormat>Экран (4:3)</PresentationFormat>
  <Paragraphs>115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Десятичные дроби</vt:lpstr>
      <vt:lpstr>Цели урока:</vt:lpstr>
      <vt:lpstr>Устные 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задачи</vt:lpstr>
      <vt:lpstr>Работа над задачей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Десятичные дроби</dc:title>
  <dc:creator>teacher</dc:creator>
  <cp:lastModifiedBy>teacher</cp:lastModifiedBy>
  <cp:revision>31</cp:revision>
  <dcterms:created xsi:type="dcterms:W3CDTF">2014-02-16T08:15:37Z</dcterms:created>
  <dcterms:modified xsi:type="dcterms:W3CDTF">2014-02-24T12:12:09Z</dcterms:modified>
</cp:coreProperties>
</file>