
<file path=[Content_Types].xml><?xml version="1.0" encoding="utf-8"?>
<Types xmlns="http://schemas.openxmlformats.org/package/2006/content-types">
  <Default Extension="tmp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9" r:id="rId3"/>
    <p:sldId id="268" r:id="rId4"/>
    <p:sldId id="270" r:id="rId5"/>
    <p:sldId id="271" r:id="rId6"/>
    <p:sldId id="269" r:id="rId7"/>
    <p:sldId id="276" r:id="rId8"/>
    <p:sldId id="273" r:id="rId9"/>
    <p:sldId id="278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80A74B"/>
    <a:srgbClr val="808000"/>
    <a:srgbClr val="CCFF99"/>
    <a:srgbClr val="FFFF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57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3BDC-97CB-44F3-A335-221F66B941B7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Иматдинова Г.М.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24A0-500E-4778-AA17-C96FB9EC1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851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D046-EA95-44C3-8D15-9F4B77CDD65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Иматдинова Г.М.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D7EC6-33BE-4504-8F5B-18B255CF0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624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Иматдинова Г.М.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Иматдинова Г.М.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4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7AD3C49-6AA5-496D-8A85-3913DCEDD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8776C-321D-42DA-BB7A-122B57826A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78796-928A-416B-8495-9FBF1243B0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2FD7167-EB7A-4375-B669-19AD45557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49A23FA-4992-4463-A9AB-759E1FB283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60832-7519-4BCF-A7E0-DBE0BFC76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FC7EA-E9C5-4702-9D21-73D20B9F31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E133E4D-83D4-40F6-8C27-47D61D11D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6F2BB-9A85-4AD7-A01F-20E30F8416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2CBB80C-C130-44E1-93A7-201E2CA99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AD2393B-63CE-4C7E-9393-66CC7D6B9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Иматдинова Г. М.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D87987-07EE-4B99-B49D-1B92750EAD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tmp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4610" y="1170057"/>
            <a:ext cx="72469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Общеобразовательное учреждение «Гимназия №13»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636912"/>
            <a:ext cx="78610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8415" cmpd="sng">
                  <a:solidFill>
                    <a:srgbClr val="FFC000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Умножение и деление  дробей</a:t>
            </a:r>
            <a:endParaRPr lang="ru-RU" sz="5400" b="1" dirty="0">
              <a:ln w="18415" cmpd="sng">
                <a:solidFill>
                  <a:srgbClr val="FFC000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Анимашки Люд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215820" cy="21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u="sng" dirty="0" smtClean="0"/>
              <a:t>Домашнее задание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83634" y="1628800"/>
            <a:ext cx="4012502" cy="482453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№ 523</a:t>
            </a:r>
          </a:p>
          <a:p>
            <a:r>
              <a:rPr lang="ru-RU" sz="5400" dirty="0" smtClean="0"/>
              <a:t>525(</a:t>
            </a:r>
            <a:r>
              <a:rPr lang="ru-RU" sz="5400" dirty="0" err="1" smtClean="0"/>
              <a:t>абв</a:t>
            </a:r>
            <a:r>
              <a:rPr lang="ru-RU" sz="5400" dirty="0" smtClean="0"/>
              <a:t>)</a:t>
            </a:r>
          </a:p>
          <a:p>
            <a:r>
              <a:rPr lang="ru-RU" sz="5400" dirty="0" smtClean="0"/>
              <a:t>526</a:t>
            </a:r>
          </a:p>
          <a:p>
            <a:r>
              <a:rPr lang="ru-RU" sz="5400" dirty="0" smtClean="0"/>
              <a:t>535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615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124075" y="188913"/>
            <a:ext cx="6624638" cy="3240087"/>
          </a:xfrm>
          <a:prstGeom prst="wedgeRoundRectCallout">
            <a:avLst>
              <a:gd name="adj1" fmla="val -65407"/>
              <a:gd name="adj2" fmla="val -502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дробь умножить на натуральное число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нужно это число умножить на числитель, а знаменатель оставить без изменения.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7127875" y="3357563"/>
            <a:ext cx="2016125" cy="1008062"/>
          </a:xfrm>
          <a:prstGeom prst="cloudCallout">
            <a:avLst>
              <a:gd name="adj1" fmla="val -31259"/>
              <a:gd name="adj2" fmla="val 76616"/>
            </a:avLst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800" b="1"/>
              <a:t>!?!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440237"/>
            <a:ext cx="33162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60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асус\AppData\Local\Temp\Rar$DI27.420\1 фон (2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4000" cy="68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3" y="47667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Выполните вычисления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02834"/>
              </p:ext>
            </p:extLst>
          </p:nvPr>
        </p:nvGraphicFramePr>
        <p:xfrm>
          <a:off x="5147320" y="1916832"/>
          <a:ext cx="1584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5" imgW="469696" imgH="393529" progId="Equation.3">
                  <p:embed/>
                </p:oleObj>
              </mc:Choice>
              <mc:Fallback>
                <p:oleObj name="Формула" r:id="rId5" imgW="469696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320" y="1916832"/>
                        <a:ext cx="15843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26" y="3757705"/>
            <a:ext cx="1295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91680" y="2060848"/>
                <a:ext cx="143571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0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3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ru-RU" sz="3200" b="0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060848"/>
                <a:ext cx="1435713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63323" y="4002482"/>
                <a:ext cx="1612556" cy="102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/>
                            </a:rPr>
                            <m:t>−12</m:t>
                          </m:r>
                        </m:den>
                      </m:f>
                      <m:r>
                        <a:rPr lang="ru-RU" sz="3200" b="0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323" y="4002482"/>
                <a:ext cx="1612556" cy="10243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4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124075" y="188913"/>
            <a:ext cx="6624638" cy="3240087"/>
          </a:xfrm>
          <a:prstGeom prst="wedgeRoundRectCallout">
            <a:avLst>
              <a:gd name="adj1" fmla="val -65407"/>
              <a:gd name="adj2" fmla="val -502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При умножении  двух дробей  перемножают  числитель  с  числителем, знаменатель со знаменателем, а потом  </a:t>
            </a:r>
            <a:r>
              <a:rPr lang="ru-RU" sz="2800" b="1" i="1" dirty="0">
                <a:solidFill>
                  <a:srgbClr val="FF3300"/>
                </a:solidFill>
                <a:latin typeface="Georgia" pitchFamily="18" charset="0"/>
              </a:rPr>
              <a:t>первое  произведение  пишут  в числителе, а второе – в знаменателе.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7127875" y="3357563"/>
            <a:ext cx="2016125" cy="1008062"/>
          </a:xfrm>
          <a:prstGeom prst="cloudCallout">
            <a:avLst>
              <a:gd name="adj1" fmla="val -31259"/>
              <a:gd name="adj2" fmla="val 76616"/>
            </a:avLst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800" b="1"/>
              <a:t>!?!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4668" y="3530090"/>
            <a:ext cx="2056643" cy="1671070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3341" y="3438916"/>
            <a:ext cx="1053564" cy="1914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98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971" y="124422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Выполните </a:t>
            </a:r>
            <a:r>
              <a:rPr lang="ru-RU" dirty="0">
                <a:solidFill>
                  <a:srgbClr val="C00000"/>
                </a:solidFill>
              </a:rPr>
              <a:t>умножение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027918" y="1372387"/>
            <a:ext cx="5398577" cy="1902187"/>
            <a:chOff x="1474" y="3113"/>
            <a:chExt cx="2767" cy="795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474" y="3158"/>
              <a:ext cx="27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 dirty="0">
                  <a:solidFill>
                    <a:srgbClr val="0000CC"/>
                  </a:solidFill>
                </a:rPr>
                <a:t>2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515" y="3158"/>
              <a:ext cx="72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 dirty="0">
                  <a:solidFill>
                    <a:srgbClr val="FF3300"/>
                  </a:solidFill>
                </a:rPr>
                <a:t>10</a:t>
              </a:r>
            </a:p>
            <a:p>
              <a:r>
                <a:rPr lang="ru-RU" sz="3600" b="1" dirty="0">
                  <a:solidFill>
                    <a:srgbClr val="FF3300"/>
                  </a:solidFill>
                </a:rPr>
                <a:t>21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018" y="3158"/>
              <a:ext cx="27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 dirty="0">
                  <a:solidFill>
                    <a:srgbClr val="0000CC"/>
                  </a:solidFill>
                </a:rPr>
                <a:t>5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791" y="3249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198" y="3294"/>
              <a:ext cx="3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290" y="3294"/>
              <a:ext cx="3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608" y="3158"/>
              <a:ext cx="69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 dirty="0">
                  <a:solidFill>
                    <a:srgbClr val="0000CC"/>
                  </a:solidFill>
                </a:rPr>
                <a:t>2  5 </a:t>
              </a:r>
            </a:p>
            <a:p>
              <a:r>
                <a:rPr lang="ru-RU" sz="3600" b="1" dirty="0">
                  <a:solidFill>
                    <a:srgbClr val="0000CC"/>
                  </a:solidFill>
                </a:rPr>
                <a:t>3  7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835" y="3113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835" y="3385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</p:grp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099356"/>
              </p:ext>
            </p:extLst>
          </p:nvPr>
        </p:nvGraphicFramePr>
        <p:xfrm>
          <a:off x="2027918" y="3272005"/>
          <a:ext cx="19446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Формула" r:id="rId4" imgW="330057" imgH="393529" progId="Equation.3">
                  <p:embed/>
                </p:oleObj>
              </mc:Choice>
              <mc:Fallback>
                <p:oleObj name="Формула" r:id="rId4" imgW="33005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18" y="3272005"/>
                        <a:ext cx="19446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191575"/>
              </p:ext>
            </p:extLst>
          </p:nvPr>
        </p:nvGraphicFramePr>
        <p:xfrm>
          <a:off x="3359514" y="4941168"/>
          <a:ext cx="20161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Формула" r:id="rId6" imgW="317225" imgH="393359" progId="Equation.3">
                  <p:embed/>
                </p:oleObj>
              </mc:Choice>
              <mc:Fallback>
                <p:oleObj name="Формула" r:id="rId6" imgW="317225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514" y="4941168"/>
                        <a:ext cx="20161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89806"/>
              </p:ext>
            </p:extLst>
          </p:nvPr>
        </p:nvGraphicFramePr>
        <p:xfrm>
          <a:off x="5126198" y="3274574"/>
          <a:ext cx="1944688" cy="144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Формула" r:id="rId8" imgW="444307" imgH="393529" progId="Equation.3">
                  <p:embed/>
                </p:oleObj>
              </mc:Choice>
              <mc:Fallback>
                <p:oleObj name="Формула" r:id="rId8" imgW="44430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198" y="3274574"/>
                        <a:ext cx="1944688" cy="1440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7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132703" y="756690"/>
            <a:ext cx="2736304" cy="5309310"/>
            <a:chOff x="1520" y="981"/>
            <a:chExt cx="1168" cy="31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78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 dirty="0"/>
                <a:t>3</a:t>
              </a:r>
            </a:p>
            <a:p>
              <a:r>
                <a:rPr lang="ru-RU" sz="3600" b="1" dirty="0"/>
                <a:t>5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064" y="981"/>
              <a:ext cx="277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2</a:t>
              </a:r>
            </a:p>
            <a:p>
              <a:r>
                <a:rPr lang="ru-RU" sz="3600" b="1"/>
                <a:t>9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837" y="1072"/>
              <a:ext cx="1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/>
                <a:t>.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20" y="1797"/>
              <a:ext cx="278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1</a:t>
              </a:r>
            </a:p>
            <a:p>
              <a:r>
                <a:rPr lang="ru-RU" sz="3600" b="1"/>
                <a:t>4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064" y="1797"/>
              <a:ext cx="277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8</a:t>
              </a:r>
            </a:p>
            <a:p>
              <a:r>
                <a:rPr lang="ru-RU" sz="3600" b="1"/>
                <a:t>9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37" y="1888"/>
              <a:ext cx="1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/>
                <a:t>.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20" y="2614"/>
              <a:ext cx="278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4</a:t>
              </a:r>
            </a:p>
            <a:p>
              <a:r>
                <a:rPr lang="ru-RU" sz="3600" b="1"/>
                <a:t>5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927" y="2614"/>
              <a:ext cx="499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15</a:t>
              </a:r>
            </a:p>
            <a:p>
              <a:r>
                <a:rPr lang="ru-RU" sz="3600" b="1"/>
                <a:t> 4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837" y="2705"/>
              <a:ext cx="1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/>
                <a:t>.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520" y="3430"/>
              <a:ext cx="278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3</a:t>
              </a:r>
            </a:p>
            <a:p>
              <a:r>
                <a:rPr lang="ru-RU" sz="3600" b="1"/>
                <a:t>8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064" y="3430"/>
              <a:ext cx="277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 u="sng"/>
                <a:t>2</a:t>
              </a:r>
            </a:p>
            <a:p>
              <a:r>
                <a:rPr lang="ru-RU" sz="3600" b="1"/>
                <a:t>6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837" y="3521"/>
              <a:ext cx="1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/>
                <a:t>.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381" y="1117"/>
              <a:ext cx="30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/>
                <a:t>=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381" y="1933"/>
              <a:ext cx="30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/>
                <a:t>=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381" y="2750"/>
              <a:ext cx="30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/>
                <a:t>=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381" y="3566"/>
              <a:ext cx="30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600" b="1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96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124075" y="188913"/>
            <a:ext cx="6624638" cy="3240087"/>
          </a:xfrm>
          <a:prstGeom prst="wedgeRoundRectCallout">
            <a:avLst>
              <a:gd name="adj1" fmla="val -65407"/>
              <a:gd name="adj2" fmla="val -502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ЧТОБЫ </a:t>
            </a:r>
            <a:r>
              <a:rPr lang="ru-RU" sz="2800" b="1" u="sng" dirty="0">
                <a:solidFill>
                  <a:srgbClr val="FF0000"/>
                </a:solidFill>
                <a:latin typeface="Bookman Old Style" pitchFamily="18" charset="0"/>
              </a:rPr>
              <a:t>РАЗДЕЛИТЬ ОДНУ ДРОБЬ НА ДРУГУЮ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, НАДО ДЕЛИМОЕ УМНОЖИТЬ НА ЧИСЛО, ОБРАТНОЕ ДЕЛИТЕЛЮ.</a:t>
            </a:r>
            <a:endParaRPr lang="ru-RU" sz="28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7127875" y="3357563"/>
            <a:ext cx="2016125" cy="1008062"/>
          </a:xfrm>
          <a:prstGeom prst="cloudCallout">
            <a:avLst>
              <a:gd name="adj1" fmla="val -31259"/>
              <a:gd name="adj2" fmla="val 76616"/>
            </a:avLst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800" b="1">
                <a:solidFill>
                  <a:prstClr val="black"/>
                </a:solidFill>
              </a:rPr>
              <a:t>!?!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006" y="3594743"/>
            <a:ext cx="1767172" cy="2191972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731893"/>
            <a:ext cx="1973434" cy="2054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5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90476" cy="11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9496" y="2114206"/>
                <a:ext cx="8172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32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496" y="2114206"/>
                <a:ext cx="817240" cy="1017523"/>
              </a:xfrm>
              <a:prstGeom prst="rect">
                <a:avLst/>
              </a:prstGeom>
              <a:blipFill rotWithShape="1">
                <a:blip r:embed="rId4"/>
                <a:stretch>
                  <a:fillRect r="-3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1012" y="3787465"/>
                <a:ext cx="8172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ru-RU" sz="32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12" y="3787465"/>
                <a:ext cx="817240" cy="1017523"/>
              </a:xfrm>
              <a:prstGeom prst="rect">
                <a:avLst/>
              </a:prstGeom>
              <a:blipFill rotWithShape="1">
                <a:blip r:embed="rId5"/>
                <a:stretch>
                  <a:fillRect r="-61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1840" y="3806220"/>
                <a:ext cx="8172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−9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52</m:t>
                          </m:r>
                        </m:den>
                      </m:f>
                      <m:r>
                        <a:rPr lang="ru-RU" sz="32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806220"/>
                <a:ext cx="817240" cy="1017523"/>
              </a:xfrm>
              <a:prstGeom prst="rect">
                <a:avLst/>
              </a:prstGeom>
              <a:blipFill rotWithShape="1">
                <a:blip r:embed="rId6"/>
                <a:stretch>
                  <a:fillRect r="-70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27007" y="2152152"/>
                <a:ext cx="8172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32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07" y="2152152"/>
                <a:ext cx="817240" cy="1017523"/>
              </a:xfrm>
              <a:prstGeom prst="rect">
                <a:avLst/>
              </a:prstGeom>
              <a:blipFill rotWithShape="1">
                <a:blip r:embed="rId7"/>
                <a:stretch>
                  <a:fillRect r="-61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4600" y="5301208"/>
                <a:ext cx="8172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3200" b="0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−26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00" y="5301208"/>
                <a:ext cx="817240" cy="1017523"/>
              </a:xfrm>
              <a:prstGeom prst="rect">
                <a:avLst/>
              </a:prstGeom>
              <a:blipFill rotWithShape="1">
                <a:blip r:embed="rId8"/>
                <a:stretch>
                  <a:fillRect r="-88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124075" y="188913"/>
            <a:ext cx="6624638" cy="3240087"/>
          </a:xfrm>
          <a:prstGeom prst="wedgeRoundRectCallout">
            <a:avLst>
              <a:gd name="adj1" fmla="val -65407"/>
              <a:gd name="adj2" fmla="val -502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ЧТОБЫ </a:t>
            </a:r>
            <a:r>
              <a:rPr lang="ru-RU" sz="2800" b="1" u="sng" dirty="0" smtClean="0">
                <a:solidFill>
                  <a:srgbClr val="FF0000"/>
                </a:solidFill>
                <a:latin typeface="Bookman Old Style" pitchFamily="18" charset="0"/>
              </a:rPr>
              <a:t>РАЗДЕЛИТЬ ДРОБЬ НА ЦЕЛОЕ ЧИСЛО, </a:t>
            </a:r>
            <a:r>
              <a:rPr lang="ru-RU" sz="2800" b="1" u="sng" dirty="0" smtClean="0">
                <a:latin typeface="Bookman Old Style" pitchFamily="18" charset="0"/>
              </a:rPr>
              <a:t>НЕ РАВНОЕ НУЛЮ, МОЖНО ЗНАМЕНАТЕЛЬ ДРОБИ УМНОЖИТЬ НА ЭТО ЧИСЛО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7127875" y="3357563"/>
            <a:ext cx="2016125" cy="1008062"/>
          </a:xfrm>
          <a:prstGeom prst="cloudCallout">
            <a:avLst>
              <a:gd name="adj1" fmla="val -31259"/>
              <a:gd name="adj2" fmla="val 76616"/>
            </a:avLst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800" b="1">
                <a:solidFill>
                  <a:prstClr val="black"/>
                </a:solidFill>
              </a:rPr>
              <a:t>!?!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5074" y="4077072"/>
                <a:ext cx="6548926" cy="208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4" y="4077072"/>
                <a:ext cx="6548926" cy="20876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5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255</Words>
  <Application>Microsoft Office PowerPoint</Application>
  <PresentationFormat>Экран (4:3)</PresentationFormat>
  <Paragraphs>65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Формула</vt:lpstr>
      <vt:lpstr>Презентация PowerPoint</vt:lpstr>
      <vt:lpstr>Презентация PowerPoint</vt:lpstr>
      <vt:lpstr>Выполните вычисления</vt:lpstr>
      <vt:lpstr>Презентация PowerPoint</vt:lpstr>
      <vt:lpstr>Выполните умножение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Тренажёр</dc:subject>
  <dc:creator>viki</dc:creator>
  <cp:keywords>Тренажёр</cp:keywords>
  <cp:lastModifiedBy>асус</cp:lastModifiedBy>
  <cp:revision>14</cp:revision>
  <cp:lastPrinted>1601-01-01T00:00:00Z</cp:lastPrinted>
  <dcterms:created xsi:type="dcterms:W3CDTF">2011-11-28T20:24:32Z</dcterms:created>
  <dcterms:modified xsi:type="dcterms:W3CDTF">2014-04-06T19:15:46Z</dcterms:modified>
  <cp:category>Табличное умножение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