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4" r:id="rId3"/>
    <p:sldId id="265" r:id="rId4"/>
    <p:sldId id="267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59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819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8196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7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8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9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0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1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2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03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4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6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7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8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209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8210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1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2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8214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5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6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17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8218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9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0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21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8222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3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4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25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8226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7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8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29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0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1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2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3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4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5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36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23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23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7705832-AF55-4984-9CF8-B7E49A575B6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23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24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F0872-E11C-4E8C-8EF8-6DFEA7C20F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762C9-7734-458A-A486-86F99028D3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E793FB4-0099-4DC1-8AEB-A52EB95970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510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03663"/>
            <a:ext cx="4038600" cy="215265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D46E149-EDAB-4137-9F49-15EFA9E286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7B5D3A4-4510-4F81-ADBC-ABE725F5DD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593CF-AF81-4617-9F6C-24281C4DD0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2D418-5982-44D7-828C-322D62A80D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B05A6-87F6-4D0E-8DEA-D81C9C97C9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D58C9-CB4F-47E5-B193-68113B6BDA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937A3-A71D-4719-8781-A1E4E78C95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D4817-879F-4BAF-963B-17D0617D23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E7AE8-CEB0-485B-B392-DDCCDFC56F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52A87-6DFE-423C-9EC8-D406474E0C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7171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7172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7173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4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5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176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7177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7178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9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0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1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2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183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7184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85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86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7187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7188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9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0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191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7192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3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4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195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7196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7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8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19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0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1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21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21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721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21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FCC5C9-58AE-4E24-B708-314E78A50D3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13.bin"/><Relationship Id="rId3" Type="http://schemas.openxmlformats.org/officeDocument/2006/relationships/image" Target="../media/image15.png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3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4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>
              <a:buFontTx/>
              <a:buNone/>
            </a:pPr>
            <a:endParaRPr lang="ru-RU" b="1"/>
          </a:p>
          <a:p>
            <a:pPr>
              <a:buFontTx/>
              <a:buNone/>
            </a:pPr>
            <a:endParaRPr lang="ru-RU" b="1"/>
          </a:p>
          <a:p>
            <a:pPr algn="ctr">
              <a:buFontTx/>
              <a:buNone/>
            </a:pPr>
            <a:r>
              <a:rPr lang="ru-RU" b="1"/>
              <a:t>  </a:t>
            </a:r>
            <a:r>
              <a:rPr lang="ru-RU" sz="4800" b="1">
                <a:latin typeface="Times New Roman" pitchFamily="18" charset="0"/>
              </a:rPr>
              <a:t>Различные способы представления </a:t>
            </a:r>
          </a:p>
          <a:p>
            <a:pPr algn="ctr">
              <a:buFontTx/>
              <a:buNone/>
            </a:pPr>
            <a:r>
              <a:rPr lang="ru-RU" sz="4800" b="1">
                <a:latin typeface="Times New Roman" pitchFamily="18" charset="0"/>
              </a:rPr>
              <a:t>   математической </a:t>
            </a:r>
          </a:p>
          <a:p>
            <a:pPr algn="ctr">
              <a:buFontTx/>
              <a:buNone/>
            </a:pPr>
            <a:r>
              <a:rPr lang="ru-RU" sz="4800" b="1">
                <a:latin typeface="Times New Roman" pitchFamily="18" charset="0"/>
              </a:rPr>
              <a:t>   информации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/>
              <a:t>Сколько голов, столько и умов. 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endParaRPr lang="ru-RU" sz="2400"/>
          </a:p>
        </p:txBody>
      </p:sp>
      <p:graphicFrame>
        <p:nvGraphicFramePr>
          <p:cNvPr id="31784" name="Group 40"/>
          <p:cNvGraphicFramePr>
            <a:graphicFrameLocks noGrp="1"/>
          </p:cNvGraphicFramePr>
          <p:nvPr>
            <p:ph sz="quarter" idx="3"/>
          </p:nvPr>
        </p:nvGraphicFramePr>
        <p:xfrm>
          <a:off x="457200" y="4724400"/>
          <a:ext cx="4038600" cy="1295400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771" name="Group 27"/>
          <p:cNvGraphicFramePr>
            <a:graphicFrameLocks noGrp="1"/>
          </p:cNvGraphicFramePr>
          <p:nvPr>
            <p:ph sz="quarter" idx="1"/>
          </p:nvPr>
        </p:nvGraphicFramePr>
        <p:xfrm>
          <a:off x="457200" y="1676400"/>
          <a:ext cx="4038600" cy="1371600"/>
        </p:xfrm>
        <a:graphic>
          <a:graphicData uri="http://schemas.openxmlformats.org/drawingml/2006/table">
            <a:tbl>
              <a:tblPr/>
              <a:tblGrid>
                <a:gridCol w="808038"/>
                <a:gridCol w="808037"/>
                <a:gridCol w="806450"/>
                <a:gridCol w="808038"/>
                <a:gridCol w="808037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1772" name="Picture 28" descr="4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 t="17712" r="66914" b="45447"/>
          <a:stretch>
            <a:fillRect/>
          </a:stretch>
        </p:blipFill>
        <p:spPr>
          <a:xfrm>
            <a:off x="4648200" y="2209800"/>
            <a:ext cx="4343400" cy="3763963"/>
          </a:xfrm>
        </p:spPr>
      </p:pic>
      <p:sp>
        <p:nvSpPr>
          <p:cNvPr id="3177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773" name="Object 29"/>
          <p:cNvGraphicFramePr>
            <a:graphicFrameLocks noChangeAspect="1"/>
          </p:cNvGraphicFramePr>
          <p:nvPr/>
        </p:nvGraphicFramePr>
        <p:xfrm>
          <a:off x="533400" y="4873625"/>
          <a:ext cx="388620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4" name="Формула" r:id="rId4" imgW="774360" imgH="203040" progId="Equation.3">
                  <p:embed/>
                </p:oleObj>
              </mc:Choice>
              <mc:Fallback>
                <p:oleObj name="Формула" r:id="rId4" imgW="774360" imgH="20304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873625"/>
                        <a:ext cx="3886200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>
                <a:latin typeface="Times New Roman" pitchFamily="18" charset="0"/>
              </a:rPr>
              <a:t>Через две пересекающиеся прямые можно провести плоскость, и только одну.</a:t>
            </a:r>
          </a:p>
        </p:txBody>
      </p:sp>
      <p:graphicFrame>
        <p:nvGraphicFramePr>
          <p:cNvPr id="33811" name="Group 19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456113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445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805" name="Group 13"/>
          <p:cNvGraphicFramePr>
            <a:graphicFrameLocks noGrp="1"/>
          </p:cNvGraphicFramePr>
          <p:nvPr>
            <p:ph sz="quarter" idx="2"/>
          </p:nvPr>
        </p:nvGraphicFramePr>
        <p:xfrm>
          <a:off x="4648200" y="1600200"/>
          <a:ext cx="4038600" cy="2151063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215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812" name="Object 2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207000" y="1981200"/>
          <a:ext cx="252413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4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Picture 2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0" y="1981200"/>
                        <a:ext cx="252413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381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780390"/>
              </p:ext>
            </p:extLst>
          </p:nvPr>
        </p:nvGraphicFramePr>
        <p:xfrm>
          <a:off x="4645025" y="2070100"/>
          <a:ext cx="39687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5" name="Формула" r:id="rId5" imgW="1904760" imgH="190440" progId="Equation.3">
                  <p:embed/>
                </p:oleObj>
              </mc:Choice>
              <mc:Fallback>
                <p:oleObj name="Формула" r:id="rId5" imgW="1904760" imgH="19044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5025" y="2070100"/>
                        <a:ext cx="396875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815" name="Picture 23" descr="47"/>
          <p:cNvPicPr>
            <a:picLocks noChangeAspect="1" noChangeArrowheads="1"/>
          </p:cNvPicPr>
          <p:nvPr/>
        </p:nvPicPr>
        <p:blipFill>
          <a:blip r:embed="rId7"/>
          <a:srcRect l="3284" t="37199" r="55994" b="42686"/>
          <a:stretch>
            <a:fillRect/>
          </a:stretch>
        </p:blipFill>
        <p:spPr bwMode="auto">
          <a:xfrm>
            <a:off x="533400" y="3962400"/>
            <a:ext cx="3886200" cy="1379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>
                <a:latin typeface="Times New Roman" pitchFamily="18" charset="0"/>
              </a:rPr>
              <a:t>К двадцатипроцентному раствору соляной кислоты добавили тридцатипроцентный и получили десять литров двадцатичетырехпроцентного раствора. Сколько литров двадцатипроцентного раствора взяли?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endParaRPr lang="ru-RU" sz="2400"/>
          </a:p>
        </p:txBody>
      </p:sp>
      <p:graphicFrame>
        <p:nvGraphicFramePr>
          <p:cNvPr id="37940" name="Group 52"/>
          <p:cNvGraphicFramePr>
            <a:graphicFrameLocks noGrp="1"/>
          </p:cNvGraphicFramePr>
          <p:nvPr>
            <p:ph sz="quarter" idx="2"/>
          </p:nvPr>
        </p:nvGraphicFramePr>
        <p:xfrm>
          <a:off x="6324600" y="2057400"/>
          <a:ext cx="2743200" cy="2819400"/>
        </p:xfrm>
        <a:graphic>
          <a:graphicData uri="http://schemas.openxmlformats.org/drawingml/2006/table">
            <a:tbl>
              <a:tblPr/>
              <a:tblGrid>
                <a:gridCol w="2743200"/>
              </a:tblGrid>
              <a:tr h="281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929" name="Group 41"/>
          <p:cNvGraphicFramePr>
            <a:graphicFrameLocks noGrp="1"/>
          </p:cNvGraphicFramePr>
          <p:nvPr>
            <p:ph sz="half" idx="1"/>
          </p:nvPr>
        </p:nvGraphicFramePr>
        <p:xfrm>
          <a:off x="0" y="2057400"/>
          <a:ext cx="6248400" cy="2817813"/>
        </p:xfrm>
        <a:graphic>
          <a:graphicData uri="http://schemas.openxmlformats.org/drawingml/2006/table">
            <a:tbl>
              <a:tblPr/>
              <a:tblGrid>
                <a:gridCol w="2133600"/>
                <a:gridCol w="2057400"/>
                <a:gridCol w="2057400"/>
              </a:tblGrid>
              <a:tr h="52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Кислота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Раствор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0,8x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0,3y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0,7y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7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0,2x+0,3y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0,8x+0,7y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x+y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37" name="Rectangle 49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7936" name="Object 48"/>
          <p:cNvGraphicFramePr>
            <a:graphicFrameLocks noChangeAspect="1"/>
          </p:cNvGraphicFramePr>
          <p:nvPr/>
        </p:nvGraphicFramePr>
        <p:xfrm>
          <a:off x="7350125" y="2430463"/>
          <a:ext cx="157163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9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0125" y="2430463"/>
                        <a:ext cx="157163" cy="29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39" name="Rectangle 5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7938" name="Object 50"/>
          <p:cNvGraphicFramePr>
            <a:graphicFrameLocks noChangeAspect="1"/>
          </p:cNvGraphicFramePr>
          <p:nvPr/>
        </p:nvGraphicFramePr>
        <p:xfrm>
          <a:off x="6400800" y="2667000"/>
          <a:ext cx="251460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0" name="Формула" r:id="rId5" imgW="1143000" imgH="457200" progId="Equation.3">
                  <p:embed/>
                </p:oleObj>
              </mc:Choice>
              <mc:Fallback>
                <p:oleObj name="Формула" r:id="rId5" imgW="1143000" imgH="457200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667000"/>
                        <a:ext cx="2514600" cy="995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sz="2400">
                <a:latin typeface="Times New Roman" pitchFamily="18" charset="0"/>
              </a:rPr>
              <a:t>Геометрическая прогрессия, первый член которой равен   , а знаменатель    .</a:t>
            </a:r>
          </a:p>
        </p:txBody>
      </p:sp>
      <p:graphicFrame>
        <p:nvGraphicFramePr>
          <p:cNvPr id="42015" name="Group 31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4038600" cy="2151063"/>
        </p:xfrm>
        <a:graphic>
          <a:graphicData uri="http://schemas.openxmlformats.org/drawingml/2006/table">
            <a:tbl>
              <a:tblPr/>
              <a:tblGrid>
                <a:gridCol w="673100"/>
                <a:gridCol w="673100"/>
                <a:gridCol w="673100"/>
                <a:gridCol w="673100"/>
                <a:gridCol w="673100"/>
                <a:gridCol w="673100"/>
              </a:tblGrid>
              <a:tr h="1076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4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1992" name="Picture 8" descr="4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 l="5945" t="23314" r="59294" b="32686"/>
          <a:stretch>
            <a:fillRect/>
          </a:stretch>
        </p:blipFill>
        <p:spPr>
          <a:xfrm>
            <a:off x="5170488" y="1600200"/>
            <a:ext cx="2994025" cy="2590800"/>
          </a:xfrm>
          <a:noFill/>
          <a:ln/>
        </p:spPr>
      </p:pic>
      <p:graphicFrame>
        <p:nvGraphicFramePr>
          <p:cNvPr id="42033" name="Group 49"/>
          <p:cNvGraphicFramePr>
            <a:graphicFrameLocks noGrp="1"/>
          </p:cNvGraphicFramePr>
          <p:nvPr>
            <p:ph sz="quarter" idx="3"/>
          </p:nvPr>
        </p:nvGraphicFramePr>
        <p:xfrm>
          <a:off x="457200" y="3903663"/>
          <a:ext cx="4038600" cy="2152650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215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2016" name="Object 32"/>
          <p:cNvGraphicFramePr>
            <a:graphicFrameLocks noChangeAspect="1"/>
          </p:cNvGraphicFramePr>
          <p:nvPr/>
        </p:nvGraphicFramePr>
        <p:xfrm>
          <a:off x="533400" y="2895600"/>
          <a:ext cx="5413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0" name="Формула" r:id="rId4" imgW="177646" imgH="228402" progId="Equation.3">
                  <p:embed/>
                </p:oleObj>
              </mc:Choice>
              <mc:Fallback>
                <p:oleObj name="Формула" r:id="rId4" imgW="177646" imgH="228402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95600"/>
                        <a:ext cx="54133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19" name="Rectangle 35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2018" name="Object 34"/>
          <p:cNvGraphicFramePr>
            <a:graphicFrameLocks noChangeAspect="1"/>
          </p:cNvGraphicFramePr>
          <p:nvPr/>
        </p:nvGraphicFramePr>
        <p:xfrm>
          <a:off x="1295400" y="2667000"/>
          <a:ext cx="4111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1" name="Формула" r:id="rId6" imgW="152334" imgH="393529" progId="Equation.3">
                  <p:embed/>
                </p:oleObj>
              </mc:Choice>
              <mc:Fallback>
                <p:oleObj name="Формула" r:id="rId6" imgW="152334" imgH="393529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667000"/>
                        <a:ext cx="41116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21" name="Rectangle 37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2020" name="Object 36"/>
          <p:cNvGraphicFramePr>
            <a:graphicFrameLocks noChangeAspect="1"/>
          </p:cNvGraphicFramePr>
          <p:nvPr/>
        </p:nvGraphicFramePr>
        <p:xfrm>
          <a:off x="1905000" y="2667000"/>
          <a:ext cx="4111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2" name="Формула" r:id="rId8" imgW="152334" imgH="393529" progId="Equation.3">
                  <p:embed/>
                </p:oleObj>
              </mc:Choice>
              <mc:Fallback>
                <p:oleObj name="Формула" r:id="rId8" imgW="152334" imgH="393529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667000"/>
                        <a:ext cx="41116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23" name="Rectangle 39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2022" name="Object 38"/>
          <p:cNvGraphicFramePr>
            <a:graphicFrameLocks noChangeAspect="1"/>
          </p:cNvGraphicFramePr>
          <p:nvPr/>
        </p:nvGraphicFramePr>
        <p:xfrm>
          <a:off x="2667000" y="2667000"/>
          <a:ext cx="3746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3" name="Формула" r:id="rId10" imgW="139639" imgH="393529" progId="Equation.3">
                  <p:embed/>
                </p:oleObj>
              </mc:Choice>
              <mc:Fallback>
                <p:oleObj name="Формула" r:id="rId10" imgW="139639" imgH="393529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667000"/>
                        <a:ext cx="37465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25" name="Rectangle 41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2024" name="Object 40"/>
          <p:cNvGraphicFramePr>
            <a:graphicFrameLocks noChangeAspect="1"/>
          </p:cNvGraphicFramePr>
          <p:nvPr/>
        </p:nvGraphicFramePr>
        <p:xfrm>
          <a:off x="3200400" y="2743200"/>
          <a:ext cx="5032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4" name="Формула" r:id="rId12" imgW="203112" imgH="393529" progId="Equation.3">
                  <p:embed/>
                </p:oleObj>
              </mc:Choice>
              <mc:Fallback>
                <p:oleObj name="Формула" r:id="rId12" imgW="203112" imgH="393529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743200"/>
                        <a:ext cx="50323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27" name="Rectangle 43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2026" name="Object 42"/>
          <p:cNvGraphicFramePr>
            <a:graphicFrameLocks noChangeAspect="1"/>
          </p:cNvGraphicFramePr>
          <p:nvPr/>
        </p:nvGraphicFramePr>
        <p:xfrm>
          <a:off x="3886200" y="2743200"/>
          <a:ext cx="5381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5" name="Формула" r:id="rId14" imgW="215640" imgH="393480" progId="Equation.3">
                  <p:embed/>
                </p:oleObj>
              </mc:Choice>
              <mc:Fallback>
                <p:oleObj name="Формула" r:id="rId14" imgW="215640" imgH="39348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743200"/>
                        <a:ext cx="5381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35" name="Rectangle 51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2034" name="Object 50"/>
          <p:cNvGraphicFramePr>
            <a:graphicFrameLocks noChangeAspect="1"/>
          </p:cNvGraphicFramePr>
          <p:nvPr/>
        </p:nvGraphicFramePr>
        <p:xfrm>
          <a:off x="1447800" y="4267200"/>
          <a:ext cx="1922463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6" name="Формула" r:id="rId16" imgW="634680" imgH="469800" progId="Equation.3">
                  <p:embed/>
                </p:oleObj>
              </mc:Choice>
              <mc:Fallback>
                <p:oleObj name="Формула" r:id="rId16" imgW="634680" imgH="469800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267200"/>
                        <a:ext cx="1922463" cy="1404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36" name="Object 52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8001000" y="457200"/>
          <a:ext cx="2651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7" name="Формула" r:id="rId18" imgW="152280" imgH="393480" progId="Equation.3">
                  <p:embed/>
                </p:oleObj>
              </mc:Choice>
              <mc:Fallback>
                <p:oleObj name="Формула" r:id="rId18" imgW="152280" imgH="39348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457200"/>
                        <a:ext cx="26511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39" name="Object 55"/>
          <p:cNvGraphicFramePr>
            <a:graphicFrameLocks noChangeAspect="1"/>
          </p:cNvGraphicFramePr>
          <p:nvPr/>
        </p:nvGraphicFramePr>
        <p:xfrm>
          <a:off x="5181600" y="914400"/>
          <a:ext cx="2651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8" name="Формула" r:id="rId20" imgW="152334" imgH="393529" progId="Equation.3">
                  <p:embed/>
                </p:oleObj>
              </mc:Choice>
              <mc:Fallback>
                <p:oleObj name="Формула" r:id="rId20" imgW="152334" imgH="393529" progId="Equation.3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914400"/>
                        <a:ext cx="26511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92" name="Rectangle 36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sz="2400">
                <a:latin typeface="Times New Roman" pitchFamily="18" charset="0"/>
              </a:rPr>
              <a:t>Автобус проделывает путь в 120 км за то же время, что и автомобиль путь в 160 км. Найдите скорость автобуса, если она на 20 км</a:t>
            </a:r>
            <a:r>
              <a:rPr lang="en-US" sz="2400">
                <a:latin typeface="Times New Roman" pitchFamily="18" charset="0"/>
              </a:rPr>
              <a:t>/</a:t>
            </a:r>
            <a:r>
              <a:rPr lang="ru-RU" sz="2400">
                <a:latin typeface="Times New Roman" pitchFamily="18" charset="0"/>
              </a:rPr>
              <a:t>ч меньше скорости автомобиля.</a:t>
            </a:r>
          </a:p>
        </p:txBody>
      </p:sp>
      <p:graphicFrame>
        <p:nvGraphicFramePr>
          <p:cNvPr id="45090" name="Object 3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429000" y="5715000"/>
          <a:ext cx="6858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6" name="Формула" r:id="rId3" imgW="444240" imgH="393480" progId="Equation.3">
                  <p:embed/>
                </p:oleObj>
              </mc:Choice>
              <mc:Fallback>
                <p:oleObj name="Формула" r:id="rId3" imgW="444240" imgH="393480" progId="Equation.3">
                  <p:embed/>
                  <p:pic>
                    <p:nvPicPr>
                      <p:cNvPr id="0" name="Picture 3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715000"/>
                        <a:ext cx="685800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102" name="Group 46"/>
          <p:cNvGraphicFramePr>
            <a:graphicFrameLocks noGrp="1"/>
          </p:cNvGraphicFramePr>
          <p:nvPr>
            <p:ph sz="quarter" idx="2"/>
          </p:nvPr>
        </p:nvGraphicFramePr>
        <p:xfrm>
          <a:off x="2895600" y="1828800"/>
          <a:ext cx="3352800" cy="1524000"/>
        </p:xfrm>
        <a:graphic>
          <a:graphicData uri="http://schemas.openxmlformats.org/drawingml/2006/table">
            <a:tbl>
              <a:tblPr/>
              <a:tblGrid>
                <a:gridCol w="3352800"/>
              </a:tblGrid>
              <a:tr h="152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5107" name="Group 51"/>
          <p:cNvGraphicFramePr>
            <a:graphicFrameLocks noGrp="1"/>
          </p:cNvGraphicFramePr>
          <p:nvPr>
            <p:ph sz="quarter" idx="3"/>
          </p:nvPr>
        </p:nvGraphicFramePr>
        <p:xfrm>
          <a:off x="1371600" y="3886200"/>
          <a:ext cx="6629400" cy="2497138"/>
        </p:xfrm>
        <a:graphic>
          <a:graphicData uri="http://schemas.openxmlformats.org/drawingml/2006/table">
            <a:tbl>
              <a:tblPr/>
              <a:tblGrid>
                <a:gridCol w="1933575"/>
                <a:gridCol w="1876425"/>
                <a:gridCol w="2819400"/>
              </a:tblGrid>
              <a:tr h="831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Скорость,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км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Время,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Расстояние,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5070" name="Object 14"/>
          <p:cNvGraphicFramePr>
            <a:graphicFrameLocks noChangeAspect="1"/>
          </p:cNvGraphicFramePr>
          <p:nvPr/>
        </p:nvGraphicFramePr>
        <p:xfrm>
          <a:off x="3276600" y="2057400"/>
          <a:ext cx="2514600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7" name="Формула" r:id="rId5" imgW="837836" imgH="393529" progId="Equation.3">
                  <p:embed/>
                </p:oleObj>
              </mc:Choice>
              <mc:Fallback>
                <p:oleObj name="Формула" r:id="rId5" imgW="837836" imgH="393529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057400"/>
                        <a:ext cx="2514600" cy="118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91" name="Object 35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505200" y="4724400"/>
          <a:ext cx="5413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8" name="Формула" r:id="rId7" imgW="279360" imgH="393480" progId="Equation.3">
                  <p:embed/>
                </p:oleObj>
              </mc:Choice>
              <mc:Fallback>
                <p:oleObj name="Формула" r:id="rId7" imgW="279360" imgH="39348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724400"/>
                        <a:ext cx="5413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94" name="Object 38"/>
          <p:cNvGraphicFramePr>
            <a:graphicFrameLocks noChangeAspect="1"/>
          </p:cNvGraphicFramePr>
          <p:nvPr/>
        </p:nvGraphicFramePr>
        <p:xfrm>
          <a:off x="1828800" y="4800600"/>
          <a:ext cx="4857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9" name="Формула" r:id="rId9" imgW="126720" imgH="139680" progId="Equation.3">
                  <p:embed/>
                </p:oleObj>
              </mc:Choice>
              <mc:Fallback>
                <p:oleObj name="Формула" r:id="rId9" imgW="126720" imgH="13968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800600"/>
                        <a:ext cx="4857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95" name="Object 39"/>
          <p:cNvGraphicFramePr>
            <a:graphicFrameLocks noChangeAspect="1"/>
          </p:cNvGraphicFramePr>
          <p:nvPr/>
        </p:nvGraphicFramePr>
        <p:xfrm>
          <a:off x="1600200" y="5638800"/>
          <a:ext cx="129540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0" name="Формула" r:id="rId11" imgW="419040" imgH="177480" progId="Equation.3">
                  <p:embed/>
                </p:oleObj>
              </mc:Choice>
              <mc:Fallback>
                <p:oleObj name="Формула" r:id="rId11" imgW="419040" imgH="177480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638800"/>
                        <a:ext cx="1295400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1573212"/>
          </a:xfrm>
        </p:spPr>
        <p:txBody>
          <a:bodyPr/>
          <a:lstStyle/>
          <a:p>
            <a:r>
              <a:rPr lang="ru-RU" sz="2800">
                <a:latin typeface="Times New Roman" pitchFamily="18" charset="0"/>
              </a:rPr>
              <a:t>Два равнобедренных треугольника имеют общую</a:t>
            </a:r>
            <a:br>
              <a:rPr lang="ru-RU" sz="2800">
                <a:latin typeface="Times New Roman" pitchFamily="18" charset="0"/>
              </a:rPr>
            </a:br>
            <a:r>
              <a:rPr lang="ru-RU" sz="2800">
                <a:latin typeface="Times New Roman" pitchFamily="18" charset="0"/>
              </a:rPr>
              <a:t>боковую сторону и составляют вместе новый равнобедренный треугольник. Найдите их углы.</a:t>
            </a:r>
          </a:p>
        </p:txBody>
      </p:sp>
      <p:sp>
        <p:nvSpPr>
          <p:cNvPr id="47111" name="Rectangle 7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endParaRPr lang="ru-RU" sz="2400"/>
          </a:p>
        </p:txBody>
      </p:sp>
      <p:pic>
        <p:nvPicPr>
          <p:cNvPr id="47112" name="Picture 8" descr="4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l="8900" t="20799" r="55287" b="9029"/>
          <a:stretch>
            <a:fillRect/>
          </a:stretch>
        </p:blipFill>
        <p:spPr>
          <a:xfrm>
            <a:off x="457200" y="2286000"/>
            <a:ext cx="3462338" cy="4114800"/>
          </a:xfrm>
          <a:ln/>
        </p:spPr>
      </p:pic>
      <p:graphicFrame>
        <p:nvGraphicFramePr>
          <p:cNvPr id="47113" name="Object 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029200" y="2209800"/>
          <a:ext cx="2598738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4" name="Формула" r:id="rId4" imgW="1193760" imgH="1574640" progId="Equation.3">
                  <p:embed/>
                </p:oleObj>
              </mc:Choice>
              <mc:Fallback>
                <p:oleObj name="Формула" r:id="rId4" imgW="1193760" imgH="1574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209800"/>
                        <a:ext cx="2598738" cy="342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115</TotalTime>
  <Words>139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Шары</vt:lpstr>
      <vt:lpstr>Формула</vt:lpstr>
      <vt:lpstr>Microsoft Equation 3.0</vt:lpstr>
      <vt:lpstr>Презентация PowerPoint</vt:lpstr>
      <vt:lpstr>Сколько голов, столько и умов. </vt:lpstr>
      <vt:lpstr>Через две пересекающиеся прямые можно провести плоскость, и только одну.</vt:lpstr>
      <vt:lpstr>К двадцатипроцентному раствору соляной кислоты добавили тридцатипроцентный и получили десять литров двадцатичетырехпроцентного раствора. Сколько литров двадцатипроцентного раствора взяли?</vt:lpstr>
      <vt:lpstr>Геометрическая прогрессия, первый член которой равен   , а знаменатель    .</vt:lpstr>
      <vt:lpstr>Автобус проделывает путь в 120 км за то же время, что и автомобиль путь в 160 км. Найдите скорость автобуса, если она на 20 км/ч меньше скорости автомобиля.</vt:lpstr>
      <vt:lpstr>Два равнобедренных треугольника имеют общую боковую сторону и составляют вместе новый равнобедренный треугольник. Найдите их углы.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Class32</cp:lastModifiedBy>
  <cp:revision>3</cp:revision>
  <cp:lastPrinted>1601-01-01T00:00:00Z</cp:lastPrinted>
  <dcterms:created xsi:type="dcterms:W3CDTF">1601-01-01T00:00:00Z</dcterms:created>
  <dcterms:modified xsi:type="dcterms:W3CDTF">2013-01-21T11:19:37Z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