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9" r:id="rId24"/>
    <p:sldId id="27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9A2C5-ACE9-4E3A-8B35-C648DDD46757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DF9D-254A-4620-95AC-887591D7B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0E585-A8C6-494C-A8AE-43CCDB8C5031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B4594-AF0F-4D0C-B4AD-7F28FEEA7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18CE9-CEE7-4AD5-92B6-07E5A0DA6DE6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937C3-6142-45F8-BF52-59C809EFC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88181-15DE-4AD6-ADDA-7BD33DA47477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1413-3B3C-48DC-BD03-FEDEA31D5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8BEBD-180B-4E6E-AE1C-D3BA2CF6F212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35322-336D-4980-A4F5-B7010E750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D0793-F0DF-4253-8237-C703285F6334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85023-A25B-4F63-BAA9-287CA3742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AD623-9031-446A-9119-E5027B4E657E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A76E-1A13-416F-B507-0A58A4EA8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75D14-C879-41B9-8362-7E82F00A60EB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E0399-B2C9-412B-9B8B-16FADAEB6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3E836-BAC5-4C12-B30E-6C5B615C9F43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525F6-BAD7-42E2-9EF3-EEBDA3D11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97588-8E90-41F5-AB53-3694BAC4D3AA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70055-4F01-4FFD-BCE9-2C2FC021B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E5CB3-3C30-4EB5-8B69-51B625A600AB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EEA02-3275-490F-ABB9-0E1CA1888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4D9CD0-C662-432A-9BDD-DB8F26392818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964272-6C68-46C9-87E2-E6E83FE8D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.nnov.ru/" TargetMode="External"/><Relationship Id="rId7" Type="http://schemas.openxmlformats.org/officeDocument/2006/relationships/hyperlink" Target="http://www.bankgorodov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eraldika.ru/" TargetMode="External"/><Relationship Id="rId5" Type="http://schemas.openxmlformats.org/officeDocument/2006/relationships/hyperlink" Target="http://images.yandex.ru/" TargetMode="External"/><Relationship Id="rId4" Type="http://schemas.openxmlformats.org/officeDocument/2006/relationships/hyperlink" Target="http://traditio-ru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865_%D0%B3%D0%BE%D0%B4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://osinform.ru/uploads/posts/2010-10/1287057643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342900"/>
            <a:ext cx="57150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4536504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rgbClr val="FFC000"/>
                  </a:solidFill>
                </a:ln>
                <a:solidFill>
                  <a:schemeClr val="tx2"/>
                </a:solidFill>
              </a:rPr>
              <a:t>Нижегородской губернии 300 лет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89588"/>
            <a:ext cx="4140200" cy="126841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МБОУ СОШ №</a:t>
            </a:r>
            <a:r>
              <a:rPr lang="ru-RU" b="1" dirty="0" smtClean="0">
                <a:solidFill>
                  <a:schemeClr val="tx1"/>
                </a:solidFill>
              </a:rPr>
              <a:t>26</a:t>
            </a:r>
            <a:endParaRPr lang="ru-RU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Достопримечательности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787900" y="1600200"/>
            <a:ext cx="3898900" cy="965200"/>
          </a:xfrm>
        </p:spPr>
        <p:txBody>
          <a:bodyPr/>
          <a:lstStyle/>
          <a:p>
            <a:pPr eaLnBrk="1" hangingPunct="1"/>
            <a:r>
              <a:rPr lang="ru-RU" b="1" smtClean="0"/>
              <a:t>Болдино</a:t>
            </a:r>
          </a:p>
        </p:txBody>
      </p:sp>
      <p:pic>
        <p:nvPicPr>
          <p:cNvPr id="11268" name="Picture 2" descr="http://im6-tub-ru.yandex.net/i?id=163738455-1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341438"/>
            <a:ext cx="23749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5292725" y="3068638"/>
            <a:ext cx="34559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Желтоводский Макариев монастырь </a:t>
            </a:r>
          </a:p>
        </p:txBody>
      </p:sp>
      <p:pic>
        <p:nvPicPr>
          <p:cNvPr id="11270" name="Picture 4" descr="http://im4-tub-ru.yandex.net/i?id=615717443-5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3141663"/>
            <a:ext cx="216058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Прямоугольник 6"/>
          <p:cNvSpPr>
            <a:spLocks noChangeArrowheads="1"/>
          </p:cNvSpPr>
          <p:nvPr/>
        </p:nvSpPr>
        <p:spPr bwMode="auto">
          <a:xfrm>
            <a:off x="5364163" y="5229225"/>
            <a:ext cx="33115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Дивеевский монастырь</a:t>
            </a:r>
          </a:p>
        </p:txBody>
      </p:sp>
      <p:pic>
        <p:nvPicPr>
          <p:cNvPr id="11272" name="Picture 6" descr="http://im1-tub-ru.yandex.net/i?id=277871069-24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821238"/>
            <a:ext cx="2447925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2" descr="Герб Нижегородской област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83488" y="0"/>
            <a:ext cx="15605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Достопримечательности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106738" cy="132397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128-метровая стальная </a:t>
            </a:r>
            <a:r>
              <a:rPr lang="ru-RU" dirty="0" err="1" smtClean="0"/>
              <a:t>гиперболоидная</a:t>
            </a:r>
            <a:r>
              <a:rPr lang="ru-RU" dirty="0" smtClean="0"/>
              <a:t> ажурная башня</a:t>
            </a:r>
          </a:p>
        </p:txBody>
      </p:sp>
      <p:pic>
        <p:nvPicPr>
          <p:cNvPr id="12292" name="Picture 2" descr="http://im3-tub-ru.yandex.net/i?id=237168252-6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1557338"/>
            <a:ext cx="1965325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Прямоугольник 4"/>
          <p:cNvSpPr>
            <a:spLocks noChangeArrowheads="1"/>
          </p:cNvSpPr>
          <p:nvPr/>
        </p:nvSpPr>
        <p:spPr bwMode="auto">
          <a:xfrm>
            <a:off x="0" y="3789363"/>
            <a:ext cx="55800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Calibri" pitchFamily="34" charset="0"/>
              </a:rPr>
              <a:t>На территиории Выксунского металлургического завода находятся уникальные памятники промышленной архитектуры и технического искусства, построенные русским инженером </a:t>
            </a:r>
            <a:r>
              <a:rPr lang="ru-RU" sz="2400" b="1">
                <a:latin typeface="Calibri" pitchFamily="34" charset="0"/>
              </a:rPr>
              <a:t>Владимиром Григорьевичем Шуховым</a:t>
            </a:r>
            <a:r>
              <a:rPr lang="ru-RU" sz="2400">
                <a:latin typeface="Calibri" pitchFamily="34" charset="0"/>
              </a:rPr>
              <a:t> в конце XIX века</a:t>
            </a:r>
          </a:p>
        </p:txBody>
      </p:sp>
      <p:pic>
        <p:nvPicPr>
          <p:cNvPr id="12294" name="Picture 6" descr="http://traditio-ru.org/images/thumb/a/a4/Double_curvature_steel_lattice_Shell_by_Shukhov_in_Vyksa_1897_shell.jpg/180px-Double_curvature_steel_lattice_Shell_by_Shukhov_in_Vyksa_1897_sh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7838" y="4221163"/>
            <a:ext cx="3586162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" descr="Герб Нижегородской обла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3488" y="0"/>
            <a:ext cx="15605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Достопримечательности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263" y="1628775"/>
            <a:ext cx="3467100" cy="1439863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 Городец </a:t>
            </a:r>
            <a:r>
              <a:rPr lang="ru-RU" dirty="0" smtClean="0"/>
              <a:t>- одно из древнейших русских поселений </a:t>
            </a:r>
          </a:p>
        </p:txBody>
      </p:sp>
      <p:pic>
        <p:nvPicPr>
          <p:cNvPr id="13316" name="Picture 2" descr="http://im6-tub-ru.yandex.net/i?id=294300801-6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773238"/>
            <a:ext cx="29035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5076825" y="4221163"/>
            <a:ext cx="36718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Свято-Троицкий Островоезерский женский монастырь. </a:t>
            </a:r>
            <a:r>
              <a:rPr lang="ru-RU" sz="2400">
                <a:latin typeface="Calibri" pitchFamily="34" charset="0"/>
              </a:rPr>
              <a:t>город </a:t>
            </a:r>
            <a:r>
              <a:rPr lang="ru-RU" sz="2400" b="1">
                <a:latin typeface="Calibri" pitchFamily="34" charset="0"/>
              </a:rPr>
              <a:t>Ворсма. </a:t>
            </a:r>
            <a:r>
              <a:rPr lang="ru-RU" sz="2400">
                <a:latin typeface="Calibri" pitchFamily="34" charset="0"/>
              </a:rPr>
              <a:t>В данный момент идут работы по его реконструкции</a:t>
            </a:r>
          </a:p>
        </p:txBody>
      </p:sp>
      <p:pic>
        <p:nvPicPr>
          <p:cNvPr id="13318" name="Picture 4" descr="http://im0-tub-ru.yandex.net/i?id=24951242-6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210050"/>
            <a:ext cx="28813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" descr="Герб Нижегородской обла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3488" y="0"/>
            <a:ext cx="15605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Кустарные 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промыслы </a:t>
            </a:r>
            <a:endParaRPr lang="ru-RU" dirty="0" smtClean="0">
              <a:ln>
                <a:solidFill>
                  <a:srgbClr val="FFFF00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683568" y="1700808"/>
            <a:ext cx="8229600" cy="4525963"/>
          </a:xfrm>
        </p:spPr>
        <p:txBody>
          <a:bodyPr/>
          <a:lstStyle/>
          <a:p>
            <a:pPr marL="0" indent="449263" algn="just" eaLnBrk="1" hangingPunct="1">
              <a:buNone/>
            </a:pPr>
            <a:r>
              <a:rPr lang="ru-RU" dirty="0" smtClean="0"/>
              <a:t>Нижегородская губерния была </a:t>
            </a:r>
            <a:r>
              <a:rPr lang="ru-RU" dirty="0" smtClean="0"/>
              <a:t>самой развитой </a:t>
            </a:r>
            <a:r>
              <a:rPr lang="ru-RU" dirty="0" smtClean="0"/>
              <a:t>в кустарно-промышленном отношении. Производство развивалось на всей территории губернии - в  Нижегородском, </a:t>
            </a:r>
            <a:r>
              <a:rPr lang="ru-RU" dirty="0" err="1" smtClean="0"/>
              <a:t>Арзамасском</a:t>
            </a:r>
            <a:r>
              <a:rPr lang="ru-RU" dirty="0" smtClean="0"/>
              <a:t>, </a:t>
            </a:r>
            <a:r>
              <a:rPr lang="ru-RU" dirty="0" err="1" smtClean="0"/>
              <a:t>Балахнинком</a:t>
            </a:r>
            <a:r>
              <a:rPr lang="ru-RU" dirty="0" smtClean="0"/>
              <a:t>, </a:t>
            </a:r>
            <a:r>
              <a:rPr lang="ru-RU" dirty="0" err="1" smtClean="0"/>
              <a:t>Васильском</a:t>
            </a:r>
            <a:r>
              <a:rPr lang="ru-RU" dirty="0" smtClean="0"/>
              <a:t>, </a:t>
            </a:r>
            <a:r>
              <a:rPr lang="ru-RU" dirty="0" err="1" smtClean="0"/>
              <a:t>Горбатовском</a:t>
            </a:r>
            <a:r>
              <a:rPr lang="ru-RU" dirty="0" smtClean="0"/>
              <a:t>, </a:t>
            </a:r>
            <a:r>
              <a:rPr lang="ru-RU" dirty="0" err="1" smtClean="0"/>
              <a:t>Макарьевском</a:t>
            </a:r>
            <a:r>
              <a:rPr lang="ru-RU" dirty="0" smtClean="0"/>
              <a:t>, Семёновском и других  уездах.</a:t>
            </a:r>
          </a:p>
        </p:txBody>
      </p:sp>
      <p:pic>
        <p:nvPicPr>
          <p:cNvPr id="14340" name="Picture 2" descr="Герб Нижегород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3488" y="0"/>
            <a:ext cx="15605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Герб Нижегород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3488" y="0"/>
            <a:ext cx="15605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Производство Кошмы. Арзамас</a:t>
            </a:r>
            <a:r>
              <a:rPr lang="ru-RU" dirty="0" smtClean="0"/>
              <a:t>.</a:t>
            </a:r>
          </a:p>
        </p:txBody>
      </p:sp>
      <p:pic>
        <p:nvPicPr>
          <p:cNvPr id="15364" name="Picture 2" descr="File:Kustari 031 Proizsvodstvo kosh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96752"/>
            <a:ext cx="6265862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Герб Нижегород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3488" y="0"/>
            <a:ext cx="15605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File:Kustari 002 Nozhevoe zsavede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341438"/>
            <a:ext cx="658495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Ножевое производство. 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Павлово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, Ворсма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Герб Нижегород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3488" y="0"/>
            <a:ext cx="15605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908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Выделка ложек. Семёновский уезд</a:t>
            </a:r>
            <a:r>
              <a:rPr lang="ru-RU" dirty="0" smtClean="0"/>
              <a:t>.</a:t>
            </a:r>
          </a:p>
        </p:txBody>
      </p:sp>
      <p:pic>
        <p:nvPicPr>
          <p:cNvPr id="17413" name="Picture 2" descr="File:Kustari 010 Videlka lozh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73628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76470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Якорная кузница. Бор.</a:t>
            </a:r>
          </a:p>
        </p:txBody>
      </p:sp>
      <p:pic>
        <p:nvPicPr>
          <p:cNvPr id="18436" name="Picture 2" descr="File:Kustari 002 Jakornaja kuznit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66675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Герб Нижегород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3488" y="0"/>
            <a:ext cx="15605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le:Kustari 022 Kozhevennoe proizsvodstvo (podbor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152525"/>
            <a:ext cx="67056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255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Кожевенное производство. Богородск.</a:t>
            </a:r>
          </a:p>
        </p:txBody>
      </p:sp>
      <p:pic>
        <p:nvPicPr>
          <p:cNvPr id="19461" name="Picture 2" descr="Герб Нижегород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3488" y="0"/>
            <a:ext cx="15605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05273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Смолокурение на Ветлуге.</a:t>
            </a:r>
          </a:p>
        </p:txBody>
      </p:sp>
      <p:pic>
        <p:nvPicPr>
          <p:cNvPr id="20484" name="Picture 2" descr="File:Kustari 082 Smolokur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68008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 descr="Герб Нижегород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3488" y="0"/>
            <a:ext cx="15605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Герб Нижегород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6764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План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1. История Нижегородской губернии (1714 – 2014)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2. Население Нижегородской области.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3. Достопримечательности.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4. Кустарные промыслы.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5. Символика губернии.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Символика Нижегородской губернии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6923112" cy="5040560"/>
          </a:xfrm>
        </p:spPr>
        <p:txBody>
          <a:bodyPr rtlCol="0">
            <a:normAutofit fontScale="77500" lnSpcReduction="20000"/>
          </a:bodyPr>
          <a:lstStyle/>
          <a:p>
            <a:pPr marL="0" indent="179388" eaLnBrk="1" fontAlgn="auto" hangingPunct="1">
              <a:spcAft>
                <a:spcPts val="0"/>
              </a:spcAft>
              <a:buNone/>
              <a:defRPr/>
            </a:pPr>
            <a:r>
              <a:rPr lang="ru-RU" b="1" i="1" dirty="0" smtClean="0"/>
              <a:t>Статья 2. </a:t>
            </a:r>
            <a:r>
              <a:rPr lang="ru-RU" b="1" cap="all" dirty="0" err="1" smtClean="0"/>
              <a:t>ЗАКОНа</a:t>
            </a:r>
            <a:r>
              <a:rPr lang="ru-RU" b="1" cap="all" dirty="0" smtClean="0"/>
              <a:t> </a:t>
            </a:r>
            <a:r>
              <a:rPr lang="ru-RU" b="1" cap="all" dirty="0" smtClean="0"/>
              <a:t>НИЖЕГОРОДСКОЙ ОБЛАСТИ О </a:t>
            </a:r>
            <a:r>
              <a:rPr lang="ru-RU" b="1" cap="all" dirty="0" smtClean="0"/>
              <a:t>ГЕРБЕ НИЖЕГОРОДСКОЙ ОБЛАСТИ</a:t>
            </a:r>
          </a:p>
          <a:p>
            <a:pPr marL="0" indent="179388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/>
              <a:t>(от 10 сентября 1996 г. N 42-З)</a:t>
            </a:r>
          </a:p>
          <a:p>
            <a:pPr marL="0" indent="360363" algn="just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400" dirty="0" smtClean="0"/>
              <a:t>Герб области имеет в основе изображение исторического Герба Нижегородской губернии.</a:t>
            </a:r>
            <a:br>
              <a:rPr lang="ru-RU" sz="3400" dirty="0" smtClean="0"/>
            </a:br>
            <a:r>
              <a:rPr lang="ru-RU" sz="3400" dirty="0" smtClean="0"/>
              <a:t>Герб области представляет собой помещенное на геральдическом щите изображение идущего в серебряном поле червленого оленя, имеющего рога с шестью отростками и черные копыта; геральдический щит увенчан исторический российской короной и обрамлен золотыми дубовыми листьями, соединенными исторической </a:t>
            </a:r>
            <a:r>
              <a:rPr lang="ru-RU" sz="3400" dirty="0" err="1" smtClean="0"/>
              <a:t>андреевской</a:t>
            </a:r>
            <a:r>
              <a:rPr lang="ru-RU" sz="3400" dirty="0" smtClean="0"/>
              <a:t> лентой согласно прилагаемому оригиналу.</a:t>
            </a:r>
          </a:p>
        </p:txBody>
      </p:sp>
      <p:pic>
        <p:nvPicPr>
          <p:cNvPr id="21508" name="Picture 2" descr="Герб Нижегород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196975"/>
            <a:ext cx="19050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Герб Нижегород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3488" y="0"/>
            <a:ext cx="15605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Что символизирует олень на гербе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1412875"/>
            <a:ext cx="8280400" cy="4894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Как полагают некоторые исследователи, в древности на территории современной Нижегородской области существовал культ оленя (по некоторым данным, лося). Вероятно, по этой причине изображение оленя (лося) появилось впервые на Большой печати Ивана Грозного, а впоследствии закрепилось в гербе (эмблеме) Нижегородской земли (оно присутствует в «</a:t>
            </a:r>
            <a:r>
              <a:rPr lang="ru-RU" dirty="0" err="1">
                <a:latin typeface="+mn-lt"/>
              </a:rPr>
              <a:t>Титулярнике</a:t>
            </a:r>
            <a:r>
              <a:rPr lang="ru-RU" dirty="0">
                <a:latin typeface="+mn-lt"/>
              </a:rPr>
              <a:t>» 1672 года).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sz="2000" b="1" dirty="0">
                <a:solidFill>
                  <a:srgbClr val="FF0000"/>
                </a:solidFill>
                <a:latin typeface="+mn-lt"/>
              </a:rPr>
              <a:t>Олень в геральдике символизирует величие, мудрость, благородство и справедливость.</a:t>
            </a: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Серебряное поле герба символизирует чистоту и совершенство.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+mn-lt"/>
              </a:rPr>
            </a:br>
            <a:r>
              <a:rPr lang="ru-RU" sz="2400" b="1" dirty="0">
                <a:solidFill>
                  <a:srgbClr val="FF0000"/>
                </a:solidFill>
                <a:latin typeface="+mn-lt"/>
              </a:rPr>
              <a:t>Червленый (красный) цвет - символ мужества и силы, энергии и красоты.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+mn-lt"/>
              </a:rPr>
            </a:br>
            <a:r>
              <a:rPr lang="ru-RU" sz="2400" b="1" dirty="0">
                <a:latin typeface="+mn-lt"/>
              </a:rPr>
              <a:t>Черный цвет - символ мудрости, благоразумия, смирения, скромности, честности, вечности бытия.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vozvr.ru/Portals/7/CrossArticle/50/img252601_6-5_Nizhniy_Novgor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50" y="908050"/>
            <a:ext cx="5364163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ГИМН НИЖЕГОРОДСКОЙ ОБЛАСТИ</a:t>
            </a:r>
            <a:r>
              <a:rPr lang="ru-RU" b="1" cap="all" dirty="0" smtClean="0"/>
              <a:t/>
            </a:r>
            <a:br>
              <a:rPr lang="ru-RU" b="1" cap="all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513"/>
            <a:ext cx="8229600" cy="5329237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Описание: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Гимн Нижегородской области - песня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"Родные дали с Волгой и Окою" –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слова В. </a:t>
            </a:r>
            <a:r>
              <a:rPr lang="ru-RU" dirty="0" err="1" smtClean="0"/>
              <a:t>Шамшурина</a:t>
            </a:r>
            <a:r>
              <a:rPr lang="ru-RU" dirty="0" smtClean="0"/>
              <a:t>, муз. Л. </a:t>
            </a:r>
            <a:r>
              <a:rPr lang="ru-RU" dirty="0" err="1" smtClean="0"/>
              <a:t>Сивухина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Родные дали с Волгой и Окою </a:t>
            </a:r>
            <a:br>
              <a:rPr lang="ru-RU" dirty="0" smtClean="0"/>
            </a:br>
            <a:r>
              <a:rPr lang="ru-RU" dirty="0" smtClean="0"/>
              <a:t>И синь лесов, и шепот ковыля - </a:t>
            </a:r>
            <a:br>
              <a:rPr lang="ru-RU" dirty="0" smtClean="0"/>
            </a:br>
            <a:r>
              <a:rPr lang="ru-RU" dirty="0" smtClean="0"/>
              <a:t>Ты покоряешь силою такою, </a:t>
            </a:r>
            <a:br>
              <a:rPr lang="ru-RU" dirty="0" smtClean="0"/>
            </a:br>
            <a:r>
              <a:rPr lang="ru-RU" dirty="0" smtClean="0"/>
              <a:t>Нижегородская моя земля.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Видны зари широкие разливы </a:t>
            </a:r>
            <a:br>
              <a:rPr lang="ru-RU" dirty="0" smtClean="0"/>
            </a:br>
            <a:r>
              <a:rPr lang="ru-RU" dirty="0" smtClean="0"/>
              <a:t>С могучих башен древнего кремля, </a:t>
            </a:r>
            <a:br>
              <a:rPr lang="ru-RU" dirty="0" smtClean="0"/>
            </a:br>
            <a:r>
              <a:rPr lang="ru-RU" dirty="0" smtClean="0"/>
              <a:t>Твой Китеж град, твои преданья живы, </a:t>
            </a:r>
            <a:br>
              <a:rPr lang="ru-RU" dirty="0" smtClean="0"/>
            </a:br>
            <a:r>
              <a:rPr lang="ru-RU" dirty="0" smtClean="0"/>
              <a:t>Нижегородская моя земля.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суровый час в колокола ты била, </a:t>
            </a:r>
            <a:br>
              <a:rPr lang="ru-RU" dirty="0" smtClean="0"/>
            </a:br>
            <a:r>
              <a:rPr lang="ru-RU" dirty="0" smtClean="0"/>
              <a:t>Одну судьбу с Отчизною деля, </a:t>
            </a:r>
            <a:br>
              <a:rPr lang="ru-RU" dirty="0" smtClean="0"/>
            </a:br>
            <a:r>
              <a:rPr lang="ru-RU" dirty="0" smtClean="0"/>
              <a:t>Ты для России Минина взрастила, </a:t>
            </a:r>
            <a:br>
              <a:rPr lang="ru-RU" dirty="0" smtClean="0"/>
            </a:br>
            <a:r>
              <a:rPr lang="ru-RU" dirty="0" smtClean="0"/>
              <a:t>Нижегородская моя земля.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Твоя душа - в размахе и задоре, </a:t>
            </a:r>
            <a:br>
              <a:rPr lang="ru-RU" dirty="0" smtClean="0"/>
            </a:br>
            <a:r>
              <a:rPr lang="ru-RU" dirty="0" smtClean="0"/>
              <a:t>И в серебристых крыльях корабля, </a:t>
            </a:r>
            <a:br>
              <a:rPr lang="ru-RU" dirty="0" smtClean="0"/>
            </a:br>
            <a:r>
              <a:rPr lang="ru-RU" dirty="0" smtClean="0"/>
              <a:t>И в хохломском затейливом узоре, </a:t>
            </a:r>
            <a:br>
              <a:rPr lang="ru-RU" dirty="0" smtClean="0"/>
            </a:br>
            <a:r>
              <a:rPr lang="ru-RU" dirty="0" smtClean="0"/>
              <a:t>Нижегородская моя земля.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Так процветай в красе своей и силе, </a:t>
            </a:r>
            <a:br>
              <a:rPr lang="ru-RU" dirty="0" smtClean="0"/>
            </a:br>
            <a:r>
              <a:rPr lang="ru-RU" dirty="0" smtClean="0"/>
              <a:t>Радушьем добрым сердце веселя, </a:t>
            </a:r>
            <a:br>
              <a:rPr lang="ru-RU" dirty="0" smtClean="0"/>
            </a:br>
            <a:r>
              <a:rPr lang="ru-RU" dirty="0" smtClean="0"/>
              <a:t>На благо всем, на славу всей России, </a:t>
            </a:r>
            <a:br>
              <a:rPr lang="ru-RU" dirty="0" smtClean="0"/>
            </a:br>
            <a:r>
              <a:rPr lang="ru-RU" dirty="0" smtClean="0"/>
              <a:t>Нижегородская моя земля.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0"/>
            <a:ext cx="604867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Родные дали с Волгой и Окою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синь лесов, и шепот ковыля -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покоряешь силою такою,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Нижегородская моя земля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Видны зари широкие разливы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могучих башен древнего кремля,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Твой Китеж град, твои преданья живы,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Нижегородская моя земля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суровый час в колокола ты била,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Одну судьбу с Отчизною деля,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для России Минина взрастила,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Нижегородская моя земля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Твоя душа - в размахе и задоре,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 серебристых крыльях корабля,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 хохломском затейливом узоре,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Нижегородская моя земля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процветай в красе своей и силе,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Радушьем добрым сердце веселя,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благо всем, на славу всей России,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Нижегородская моя земля.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Герб Нижегород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0"/>
            <a:ext cx="15605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Герб Нижегород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3488" y="0"/>
            <a:ext cx="15605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Были использованы следующие интернет ресурсы</a:t>
            </a:r>
          </a:p>
        </p:txBody>
      </p:sp>
      <p:sp>
        <p:nvSpPr>
          <p:cNvPr id="2458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u="sng" smtClean="0">
                <a:hlinkClick r:id="rId3"/>
              </a:rPr>
              <a:t>http://www.archiv.nnov.ru/</a:t>
            </a:r>
            <a:endParaRPr lang="ru-RU" smtClean="0"/>
          </a:p>
          <a:p>
            <a:pPr eaLnBrk="1" hangingPunct="1"/>
            <a:r>
              <a:rPr lang="ru-RU" u="sng" smtClean="0">
                <a:hlinkClick r:id="rId4"/>
              </a:rPr>
              <a:t>http://traditio-ru.org/</a:t>
            </a:r>
            <a:endParaRPr lang="ru-RU" smtClean="0"/>
          </a:p>
          <a:p>
            <a:pPr eaLnBrk="1" hangingPunct="1"/>
            <a:r>
              <a:rPr lang="ru-RU" u="sng" smtClean="0">
                <a:hlinkClick r:id="rId5"/>
              </a:rPr>
              <a:t>http://images.yandex.ru/</a:t>
            </a:r>
            <a:endParaRPr lang="ru-RU" smtClean="0"/>
          </a:p>
          <a:p>
            <a:pPr eaLnBrk="1" hangingPunct="1"/>
            <a:r>
              <a:rPr lang="ru-RU" u="sng" smtClean="0">
                <a:hlinkClick r:id="rId6"/>
              </a:rPr>
              <a:t>http://geraldika.ru/</a:t>
            </a:r>
            <a:endParaRPr lang="ru-RU" smtClean="0"/>
          </a:p>
          <a:p>
            <a:pPr eaLnBrk="1" hangingPunct="1"/>
            <a:r>
              <a:rPr lang="ru-RU" u="sng" smtClean="0">
                <a:hlinkClick r:id="rId7"/>
              </a:rPr>
              <a:t>http://www.bankgorodov.ru/</a:t>
            </a:r>
            <a:endParaRPr lang="ru-RU" u="sng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Герб Нижегород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-243408"/>
            <a:ext cx="1258887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3970784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История Нижегородской губернии (1714 – 2014)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638" y="0"/>
            <a:ext cx="4932362" cy="68580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середине </a:t>
            </a:r>
            <a:r>
              <a:rPr lang="en-US" dirty="0" smtClean="0"/>
              <a:t>XV</a:t>
            </a:r>
            <a:r>
              <a:rPr lang="ru-RU" dirty="0" smtClean="0"/>
              <a:t> века Нижний Новгород окончательно стал подконтролен Московскому государству. Прилегающие территории формируют Нижегородский уезд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 концу XVI века из населённых пунктов Нижегородского края формируются станы - совокупности владений разного характера (дворцовых, владельческих, монастырских) - </a:t>
            </a:r>
            <a:r>
              <a:rPr lang="ru-RU" dirty="0" err="1" smtClean="0"/>
              <a:t>Березопольский</a:t>
            </a:r>
            <a:r>
              <a:rPr lang="ru-RU" dirty="0" smtClean="0"/>
              <a:t> стан (Березовое Поле, </a:t>
            </a:r>
            <a:r>
              <a:rPr lang="ru-RU" dirty="0" err="1" smtClean="0"/>
              <a:t>Березополье</a:t>
            </a:r>
            <a:r>
              <a:rPr lang="ru-RU" dirty="0" smtClean="0"/>
              <a:t>), </a:t>
            </a:r>
            <a:r>
              <a:rPr lang="ru-RU" dirty="0" err="1" smtClean="0"/>
              <a:t>Закудемский</a:t>
            </a:r>
            <a:r>
              <a:rPr lang="ru-RU" dirty="0" smtClean="0"/>
              <a:t> стан и </a:t>
            </a:r>
            <a:r>
              <a:rPr lang="ru-RU" dirty="0" err="1" smtClean="0"/>
              <a:t>Стрелицкий</a:t>
            </a:r>
            <a:r>
              <a:rPr lang="ru-RU" dirty="0" smtClean="0"/>
              <a:t> стан (Стрелица)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 середине </a:t>
            </a:r>
            <a:r>
              <a:rPr lang="en-US" dirty="0" smtClean="0"/>
              <a:t>XVII </a:t>
            </a:r>
            <a:r>
              <a:rPr lang="ru-RU" dirty="0" smtClean="0"/>
              <a:t>века на территориях Нижегородского уезда сосредотачиваются самые крупные в Российском государстве владения феодалов (Морозовых,  Черкасских, Воротынских, Прозоровских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В ходе губернской реформы 1708 года Петра I, Нижний Новгород был причислен к Казанской губернии.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4100" name="Picture 2" descr="http://zavedenskie.ru/maps/old/sm/sm_map_37_n-novgorod_gub_1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36838"/>
            <a:ext cx="39878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33375"/>
            <a:ext cx="4259263" cy="6335713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января 1714 года северо-западная часть её территории была выделена в Нижегородскую губернию.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«1714-го </a:t>
            </a:r>
            <a:r>
              <a:rPr lang="ru-RU" dirty="0" err="1" smtClean="0"/>
              <a:t>генваря</a:t>
            </a:r>
            <a:r>
              <a:rPr lang="ru-RU" dirty="0" smtClean="0"/>
              <a:t> в 26 день великий государь царь и великий князь Петр Алексеевич всея </a:t>
            </a:r>
            <a:r>
              <a:rPr lang="ru-RU" dirty="0" err="1" smtClean="0"/>
              <a:t>Великия</a:t>
            </a:r>
            <a:r>
              <a:rPr lang="ru-RU" dirty="0" smtClean="0"/>
              <a:t> и </a:t>
            </a:r>
            <a:r>
              <a:rPr lang="ru-RU" dirty="0" err="1" smtClean="0"/>
              <a:t>Малыя</a:t>
            </a:r>
            <a:r>
              <a:rPr lang="ru-RU" dirty="0" smtClean="0"/>
              <a:t>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Белыя</a:t>
            </a:r>
            <a:r>
              <a:rPr lang="ru-RU" dirty="0" smtClean="0"/>
              <a:t> </a:t>
            </a:r>
            <a:r>
              <a:rPr lang="ru-RU" dirty="0" err="1" smtClean="0"/>
              <a:t>Росии</a:t>
            </a:r>
            <a:r>
              <a:rPr lang="ru-RU" dirty="0" smtClean="0"/>
              <a:t> самодержец указал </a:t>
            </a:r>
            <a:r>
              <a:rPr lang="ru-RU" dirty="0" err="1" smtClean="0"/>
              <a:t>Нижегороцкой</a:t>
            </a:r>
            <a:r>
              <a:rPr lang="ru-RU" dirty="0" smtClean="0"/>
              <a:t> губернии быть особо, в ней </a:t>
            </a:r>
            <a:r>
              <a:rPr lang="ru-RU" dirty="0" err="1" smtClean="0"/>
              <a:t>городы</a:t>
            </a:r>
            <a:r>
              <a:rPr lang="ru-RU" dirty="0" smtClean="0"/>
              <a:t>: Нижней, </a:t>
            </a:r>
            <a:r>
              <a:rPr lang="ru-RU" dirty="0" err="1" smtClean="0"/>
              <a:t>Алатарь</a:t>
            </a:r>
            <a:r>
              <a:rPr lang="ru-RU" dirty="0" smtClean="0"/>
              <a:t>, Балахна, Муром, Арзамас, Гороховец, Юрьев </a:t>
            </a:r>
            <a:r>
              <a:rPr lang="ru-RU" dirty="0" err="1" smtClean="0"/>
              <a:t>Поволской</a:t>
            </a:r>
            <a:r>
              <a:rPr lang="ru-RU" dirty="0" smtClean="0"/>
              <a:t>, </a:t>
            </a:r>
            <a:r>
              <a:rPr lang="ru-RU" dirty="0" err="1" smtClean="0"/>
              <a:t>Курмыш</a:t>
            </a:r>
            <a:r>
              <a:rPr lang="ru-RU" dirty="0" smtClean="0"/>
              <a:t>, Василь, Ядрин. Губернатору быть Андрею Петрову сыну Измайлову, и о том к нему, Андрею, а для ведома </a:t>
            </a:r>
            <a:r>
              <a:rPr lang="ru-RU" dirty="0" err="1" smtClean="0"/>
              <a:t>х</a:t>
            </a:r>
            <a:r>
              <a:rPr lang="ru-RU" dirty="0" smtClean="0"/>
              <a:t> Казанскому губернатору, послать великого государя указы. А что в той </a:t>
            </a:r>
            <a:r>
              <a:rPr lang="ru-RU" dirty="0" err="1" smtClean="0"/>
              <a:t>Нижегородцкой</a:t>
            </a:r>
            <a:r>
              <a:rPr lang="ru-RU" dirty="0" smtClean="0"/>
              <a:t> губернии порознь по городам дворового числа и окладных и неокладных табельных и сверх табеля других прибылых доходов - о том в канцелярию Сената прислать известие.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Князь Яков Долгоруков. Граф Иван Мусин-Пушкин. Тихон Стрешнев. </a:t>
            </a:r>
            <a:r>
              <a:rPr lang="ru-RU" dirty="0" err="1" smtClean="0"/>
              <a:t>Михайла</a:t>
            </a:r>
            <a:r>
              <a:rPr lang="ru-RU" dirty="0" smtClean="0"/>
              <a:t> Самарин».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5124" name="Picture 2" descr="К юбилею Нижегородской губерн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476250"/>
            <a:ext cx="3633788" cy="598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 descr="Герб Нижегород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3200" y="0"/>
            <a:ext cx="13208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Герб Нижегород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3488" y="5273675"/>
            <a:ext cx="15605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1" descr="http://i038.radikal.ru/1304/27/e91be7979a9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4581525"/>
            <a:ext cx="34575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://cdn.trinixy.ru/pics4/20111020/novgorod_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0938"/>
            <a:ext cx="36591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254625" y="0"/>
            <a:ext cx="3889375" cy="573405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 1796 год в состав </a:t>
            </a:r>
            <a:r>
              <a:rPr lang="ru-RU" dirty="0" smtClean="0"/>
              <a:t>губернии </a:t>
            </a:r>
            <a:r>
              <a:rPr lang="ru-RU" dirty="0" smtClean="0"/>
              <a:t>входили следующие уезды: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Ардатовский</a:t>
            </a:r>
            <a:r>
              <a:rPr lang="ru-RU" dirty="0" smtClean="0"/>
              <a:t> (уездный город — Ардатов),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Арзамасский</a:t>
            </a:r>
            <a:r>
              <a:rPr lang="ru-RU" dirty="0" smtClean="0"/>
              <a:t> (Арзамас)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Балахнинский</a:t>
            </a:r>
            <a:r>
              <a:rPr lang="ru-RU" dirty="0" smtClean="0"/>
              <a:t> (Балахна)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Васильсурский</a:t>
            </a:r>
            <a:r>
              <a:rPr lang="ru-RU" dirty="0" smtClean="0"/>
              <a:t> ( Васильсурск)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Горбатовский</a:t>
            </a:r>
            <a:r>
              <a:rPr lang="ru-RU" dirty="0" smtClean="0"/>
              <a:t> ( Горбатов)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Княгининский</a:t>
            </a:r>
            <a:r>
              <a:rPr lang="ru-RU" dirty="0" smtClean="0"/>
              <a:t> (</a:t>
            </a:r>
            <a:r>
              <a:rPr lang="ru-RU" dirty="0" err="1" smtClean="0"/>
              <a:t>Княгинино</a:t>
            </a:r>
            <a:r>
              <a:rPr lang="ru-RU" dirty="0" smtClean="0"/>
              <a:t>),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Лукояновский</a:t>
            </a:r>
            <a:r>
              <a:rPr lang="ru-RU" dirty="0" smtClean="0"/>
              <a:t>( </a:t>
            </a:r>
            <a:r>
              <a:rPr lang="ru-RU" dirty="0" err="1" smtClean="0"/>
              <a:t>Лукоянов</a:t>
            </a:r>
            <a:r>
              <a:rPr lang="ru-RU" dirty="0" smtClean="0"/>
              <a:t>),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Макарьевский</a:t>
            </a:r>
            <a:r>
              <a:rPr lang="ru-RU" dirty="0" smtClean="0"/>
              <a:t> ( Макарьев),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Нижегородский ( Нижний Новгород),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Семёновский ( Семёнов),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Сергачский</a:t>
            </a:r>
            <a:r>
              <a:rPr lang="ru-RU" dirty="0" smtClean="0"/>
              <a:t>( Сергач).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Площадь губернии составляла 53,5 тыс. км².</a:t>
            </a:r>
          </a:p>
        </p:txBody>
      </p:sp>
      <p:pic>
        <p:nvPicPr>
          <p:cNvPr id="6150" name="Picture 2" descr="http://www.fotogalereia.ru/albums/oldposad/PC-old_PP_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765175"/>
            <a:ext cx="3455988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2700338" y="1125538"/>
            <a:ext cx="22320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000000"/>
                </a:solidFill>
                <a:ea typeface="Calibri" pitchFamily="34" charset="0"/>
                <a:cs typeface="Arial" charset="0"/>
              </a:rPr>
              <a:t>Павлово</a:t>
            </a:r>
            <a:endParaRPr lang="ru-RU" sz="2400">
              <a:ea typeface="Calibri" pitchFamily="34" charset="0"/>
              <a:cs typeface="Arial" charset="0"/>
            </a:endParaRPr>
          </a:p>
        </p:txBody>
      </p:sp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0" y="2565400"/>
            <a:ext cx="1692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000000"/>
                </a:solidFill>
                <a:ea typeface="Calibri" pitchFamily="34" charset="0"/>
                <a:cs typeface="Arial" charset="0"/>
              </a:rPr>
              <a:t>Н.Новгород</a:t>
            </a:r>
            <a:endParaRPr lang="ru-RU" b="1">
              <a:ea typeface="Calibri" pitchFamily="34" charset="0"/>
              <a:cs typeface="Arial" charset="0"/>
            </a:endParaRPr>
          </a:p>
        </p:txBody>
      </p:sp>
      <p:sp>
        <p:nvSpPr>
          <p:cNvPr id="6154" name="Rectangle 12"/>
          <p:cNvSpPr>
            <a:spLocks noChangeArrowheads="1"/>
          </p:cNvSpPr>
          <p:nvPr/>
        </p:nvSpPr>
        <p:spPr bwMode="auto">
          <a:xfrm>
            <a:off x="3708400" y="4868863"/>
            <a:ext cx="1150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000000"/>
                </a:solidFill>
                <a:ea typeface="Calibri" pitchFamily="34" charset="0"/>
                <a:cs typeface="Arial" charset="0"/>
              </a:rPr>
              <a:t>Арзамас</a:t>
            </a:r>
            <a:endParaRPr lang="ru-RU" b="1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rhinovosti.ru/wp-content/uploads/2012/03/strelk_s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64" y="4607749"/>
            <a:ext cx="3000336" cy="225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8229600" cy="5373217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связи с земской реформой с 1865</a:t>
            </a:r>
            <a:r>
              <a:rPr lang="ru-RU" dirty="0" smtClean="0">
                <a:hlinkClick r:id="rId3" tooltip="1865 год"/>
              </a:rPr>
              <a:t> </a:t>
            </a:r>
            <a:r>
              <a:rPr lang="ru-RU" dirty="0" smtClean="0"/>
              <a:t>года в Нижегородской губернии был введён институт местного управления —земство.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После Октябрьской революции Нижегородская губерния вошла в состав образованной в 1918 году РСФСР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Нижегородская область в составе РСФСР была образована 14 января 1929 года. 15 июня того же года область была преобразована в Нижегородский край, в 1932 году переименованный в Горьковский край.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1936 году край был преобразован в Горьковскую область (из него вышли Марийская и Чувашская АССР).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При смене названия областного центра в 1990 году область была переименована в Нижегородскую область.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7172" name="Picture 2" descr="Герб Нижегородской обла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0"/>
            <a:ext cx="1331912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Герб Нижегород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3488" y="-171450"/>
            <a:ext cx="15605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Население Нижегородской области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39750" y="1341438"/>
          <a:ext cx="6096000" cy="3330522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66610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Год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Население, чел.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В том числе</a:t>
                      </a:r>
                      <a:br>
                        <a:rPr lang="ru-RU"/>
                      </a:br>
                      <a:r>
                        <a:rPr lang="ru-RU"/>
                        <a:t>городское, чел.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80631">
                <a:tc>
                  <a:txBody>
                    <a:bodyPr/>
                    <a:lstStyle/>
                    <a:p>
                      <a:r>
                        <a:rPr lang="ru-RU" b="1" u="none" strike="noStrike" dirty="0" smtClean="0">
                          <a:solidFill>
                            <a:schemeClr val="tx1"/>
                          </a:solidFill>
                        </a:rPr>
                        <a:t>1714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255 </a:t>
                      </a:r>
                      <a:r>
                        <a:rPr lang="ru-RU" dirty="0" smtClean="0"/>
                        <a:t>923</a:t>
                      </a:r>
                      <a:endParaRPr lang="ru-RU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80631">
                <a:tc>
                  <a:txBody>
                    <a:bodyPr/>
                    <a:lstStyle/>
                    <a:p>
                      <a:r>
                        <a:rPr lang="ru-RU" b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1766</a:t>
                      </a:r>
                      <a:endParaRPr lang="ru-RU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461 </a:t>
                      </a:r>
                      <a:r>
                        <a:rPr lang="ru-RU" dirty="0" smtClean="0"/>
                        <a:t>400</a:t>
                      </a:r>
                      <a:endParaRPr lang="ru-RU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80631">
                <a:tc>
                  <a:txBody>
                    <a:bodyPr/>
                    <a:lstStyle/>
                    <a:p>
                      <a:r>
                        <a:rPr lang="ru-RU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1785</a:t>
                      </a:r>
                      <a:endParaRPr lang="ru-RU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816 </a:t>
                      </a:r>
                      <a:r>
                        <a:rPr lang="ru-RU" dirty="0" smtClean="0"/>
                        <a:t>200</a:t>
                      </a:r>
                      <a:endParaRPr lang="ru-RU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80631">
                <a:tc>
                  <a:txBody>
                    <a:bodyPr/>
                    <a:lstStyle/>
                    <a:p>
                      <a:r>
                        <a:rPr lang="ru-RU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1847</a:t>
                      </a:r>
                      <a:endParaRPr lang="ru-RU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1 104 </a:t>
                      </a:r>
                      <a:r>
                        <a:rPr lang="ru-RU" dirty="0" smtClean="0"/>
                        <a:t>796</a:t>
                      </a:r>
                      <a:endParaRPr lang="ru-RU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80631">
                <a:tc>
                  <a:txBody>
                    <a:bodyPr/>
                    <a:lstStyle/>
                    <a:p>
                      <a:r>
                        <a:rPr lang="ru-RU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1897</a:t>
                      </a:r>
                      <a:endParaRPr lang="ru-RU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1 584 </a:t>
                      </a:r>
                      <a:r>
                        <a:rPr lang="ru-RU" dirty="0" smtClean="0"/>
                        <a:t>774</a:t>
                      </a:r>
                      <a:endParaRPr lang="ru-RU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/>
                        <a:t>143 031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80631">
                <a:tc>
                  <a:txBody>
                    <a:bodyPr/>
                    <a:lstStyle/>
                    <a:p>
                      <a:r>
                        <a:rPr lang="ru-RU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1905</a:t>
                      </a:r>
                      <a:endParaRPr lang="ru-RU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1 799 </a:t>
                      </a:r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80631">
                <a:tc>
                  <a:txBody>
                    <a:bodyPr/>
                    <a:lstStyle/>
                    <a:p>
                      <a:r>
                        <a:rPr lang="ru-RU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1926</a:t>
                      </a:r>
                      <a:endParaRPr lang="ru-RU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2 743 </a:t>
                      </a:r>
                      <a:r>
                        <a:rPr lang="ru-RU" dirty="0" smtClean="0"/>
                        <a:t>344</a:t>
                      </a:r>
                      <a:endParaRPr lang="ru-RU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448 258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8234" name="Прямоугольник 6"/>
          <p:cNvSpPr>
            <a:spLocks noChangeArrowheads="1"/>
          </p:cNvSpPr>
          <p:nvPr/>
        </p:nvSpPr>
        <p:spPr bwMode="auto">
          <a:xfrm>
            <a:off x="611188" y="4941888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Численность населения области по данным Госкомстата России на 2012 год составляет  3 296 947 чел. Плотность населения — 43.03 чел./км</a:t>
            </a:r>
            <a:r>
              <a:rPr lang="ru-RU" b="1" baseline="30000">
                <a:latin typeface="Calibri" pitchFamily="34" charset="0"/>
              </a:rPr>
              <a:t>2</a:t>
            </a:r>
            <a:r>
              <a:rPr lang="ru-RU" b="1">
                <a:latin typeface="Calibri" pitchFamily="34" charset="0"/>
              </a:rPr>
              <a:t> (2012)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Герб Нижегород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0475" y="0"/>
            <a:ext cx="153352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Национальный состав</a:t>
            </a:r>
          </a:p>
        </p:txBody>
      </p:sp>
      <p:sp>
        <p:nvSpPr>
          <p:cNvPr id="922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250825" y="1125538"/>
          <a:ext cx="8640954" cy="5587949"/>
        </p:xfrm>
        <a:graphic>
          <a:graphicData uri="http://schemas.openxmlformats.org/drawingml/2006/table">
            <a:tbl>
              <a:tblPr/>
              <a:tblGrid>
                <a:gridCol w="960106"/>
                <a:gridCol w="960106"/>
                <a:gridCol w="960106"/>
                <a:gridCol w="960106"/>
                <a:gridCol w="960106"/>
                <a:gridCol w="960106"/>
                <a:gridCol w="960106"/>
                <a:gridCol w="960106"/>
                <a:gridCol w="960106"/>
              </a:tblGrid>
              <a:tr h="213104">
                <a:tc rowSpan="2">
                  <a:txBody>
                    <a:bodyPr/>
                    <a:lstStyle/>
                    <a:p>
                      <a:r>
                        <a:rPr lang="ru-RU" sz="12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Национальность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 gridSpan="8">
                  <a:txBody>
                    <a:bodyPr/>
                    <a:lstStyle/>
                    <a:p>
                      <a:r>
                        <a:rPr lang="ru-RU" sz="1200" b="1"/>
                        <a:t>Численность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9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1926 </a:t>
                      </a:r>
                      <a:r>
                        <a:rPr lang="ru-RU" sz="12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год</a:t>
                      </a:r>
                      <a:endParaRPr lang="ru-RU" sz="12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</a:rPr>
                        <a:t>1939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</a:rPr>
                        <a:t>1959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</a:rPr>
                        <a:t>1970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</a:rPr>
                        <a:t>1979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</a:rPr>
                        <a:t>1989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</a:rPr>
                        <a:t>2002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</a:rPr>
                        <a:t>2010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223424">
                <a:tc>
                  <a:txBody>
                    <a:bodyPr/>
                    <a:lstStyle/>
                    <a:p>
                      <a:r>
                        <a:rPr lang="ru-RU" sz="12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Русские</a:t>
                      </a:r>
                      <a:endParaRPr lang="ru-RU" sz="12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2 553 230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3 619 463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3 381 991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3 477 331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3 513 494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3 522 148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3 346 398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3 109 661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424">
                <a:tc>
                  <a:txBody>
                    <a:bodyPr/>
                    <a:lstStyle/>
                    <a:p>
                      <a:r>
                        <a:rPr lang="ru-RU" sz="12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Татары</a:t>
                      </a:r>
                      <a:endParaRPr lang="ru-RU" sz="12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79 897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88 241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66 996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71 794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68 632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58 603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50 609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44 103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424">
                <a:tc>
                  <a:txBody>
                    <a:bodyPr/>
                    <a:lstStyle/>
                    <a:p>
                      <a:r>
                        <a:rPr lang="ru-RU" sz="12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Мордва</a:t>
                      </a:r>
                      <a:endParaRPr lang="ru-RU" sz="12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84 920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83 095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63 861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51 628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45 028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36 709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25 022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19 138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424">
                <a:tc>
                  <a:txBody>
                    <a:bodyPr/>
                    <a:lstStyle/>
                    <a:p>
                      <a:r>
                        <a:rPr lang="ru-RU" sz="12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Украинцы</a:t>
                      </a:r>
                      <a:endParaRPr lang="ru-RU" sz="12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2 537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28 187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29 314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29 807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29 112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33 344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24 241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17 657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424">
                <a:tc>
                  <a:txBody>
                    <a:bodyPr/>
                    <a:lstStyle/>
                    <a:p>
                      <a:r>
                        <a:rPr lang="ru-RU" sz="12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Армяне</a:t>
                      </a:r>
                      <a:endParaRPr lang="ru-RU" sz="12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1 201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1 086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880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1 111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1 822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10 786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13 294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424">
                <a:tc>
                  <a:txBody>
                    <a:bodyPr/>
                    <a:lstStyle/>
                    <a:p>
                      <a:r>
                        <a:rPr lang="ru-RU" sz="12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Чуваши</a:t>
                      </a:r>
                      <a:endParaRPr lang="ru-RU" sz="12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1 176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4 895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4 282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6 015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7 517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12 206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11 364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9 765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3640">
                <a:tc>
                  <a:txBody>
                    <a:bodyPr/>
                    <a:lstStyle/>
                    <a:p>
                      <a:r>
                        <a:rPr lang="ru-RU" sz="12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Азербайджанцы</a:t>
                      </a:r>
                      <a:endParaRPr lang="ru-RU" sz="12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н.д.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241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662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469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1 053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3 153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8 309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8 494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424">
                <a:tc>
                  <a:txBody>
                    <a:bodyPr/>
                    <a:lstStyle/>
                    <a:p>
                      <a:r>
                        <a:rPr lang="ru-RU" sz="12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Марийцы</a:t>
                      </a:r>
                      <a:endParaRPr lang="ru-RU" sz="12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3 935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5 807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5 177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8 793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8 027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7 942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7 757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6 415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424">
                <a:tc>
                  <a:txBody>
                    <a:bodyPr/>
                    <a:lstStyle/>
                    <a:p>
                      <a:r>
                        <a:rPr lang="ru-RU" sz="12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Белорусы</a:t>
                      </a:r>
                      <a:endParaRPr lang="ru-RU" sz="12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1 316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6 264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7 519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7 776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8 441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9 265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6 833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4 673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424">
                <a:tc>
                  <a:txBody>
                    <a:bodyPr/>
                    <a:lstStyle/>
                    <a:p>
                      <a:r>
                        <a:rPr lang="ru-RU" sz="12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Цыган</a:t>
                      </a:r>
                      <a:endParaRPr lang="ru-RU" sz="12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679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839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1 165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2 351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3 819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4 316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4 373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4 469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424">
                <a:tc>
                  <a:txBody>
                    <a:bodyPr/>
                    <a:lstStyle/>
                    <a:p>
                      <a:r>
                        <a:rPr lang="ru-RU" sz="1200" b="1" i="0" u="none" strike="noStrike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Езиды</a:t>
                      </a:r>
                      <a:endParaRPr lang="ru-RU" sz="12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н.д.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н.д.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н.д.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н.д.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н.д.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н.д.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3 076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3 781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424">
                <a:tc>
                  <a:txBody>
                    <a:bodyPr/>
                    <a:lstStyle/>
                    <a:p>
                      <a:r>
                        <a:rPr lang="ru-RU" sz="12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Евреи</a:t>
                      </a:r>
                      <a:endParaRPr lang="ru-RU" sz="12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10 679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17 530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18 274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16 838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15 110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12 198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5 312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3 769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424">
                <a:tc>
                  <a:txBody>
                    <a:bodyPr/>
                    <a:lstStyle/>
                    <a:p>
                      <a:r>
                        <a:rPr lang="ru-RU" sz="12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Узбеки</a:t>
                      </a:r>
                      <a:endParaRPr lang="ru-RU" sz="12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198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761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522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523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1 667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1 103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3 504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424">
                <a:tc>
                  <a:txBody>
                    <a:bodyPr/>
                    <a:lstStyle/>
                    <a:p>
                      <a:r>
                        <a:rPr lang="ru-RU" sz="12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Таджики</a:t>
                      </a:r>
                      <a:endParaRPr lang="ru-RU" sz="12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н.д.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179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170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199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528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963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2 145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424">
                <a:tc>
                  <a:txBody>
                    <a:bodyPr/>
                    <a:lstStyle/>
                    <a:p>
                      <a:r>
                        <a:rPr lang="ru-RU" sz="12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Молдаване</a:t>
                      </a:r>
                      <a:endParaRPr lang="ru-RU" sz="12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176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1 993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1 207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1 481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2 429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1 812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1 894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424">
                <a:tc>
                  <a:txBody>
                    <a:bodyPr/>
                    <a:lstStyle/>
                    <a:p>
                      <a:r>
                        <a:rPr lang="ru-RU" sz="12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Грузины</a:t>
                      </a:r>
                      <a:endParaRPr lang="ru-RU" sz="12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539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744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449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597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1 238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2 183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1 792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424">
                <a:tc>
                  <a:txBody>
                    <a:bodyPr/>
                    <a:lstStyle/>
                    <a:p>
                      <a:r>
                        <a:rPr lang="ru-RU" sz="12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Немцы</a:t>
                      </a:r>
                      <a:endParaRPr lang="ru-RU" sz="12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4 758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682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611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671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924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1 574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1 248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855"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Другие национальности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2 562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5 667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4 905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4 792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5 811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9 796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12 160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54 195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3640"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Всё население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2 743 344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3 869 887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3 590 813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3 682 484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3 711 617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3 719 614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</a:rPr>
                        <a:t>3 524 028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>
                          <a:solidFill>
                            <a:schemeClr val="tx1"/>
                          </a:solidFill>
                        </a:rPr>
                        <a:t>3 310 597</a:t>
                      </a:r>
                    </a:p>
                  </a:txBody>
                  <a:tcPr marL="24732" marR="24732" marT="12366" marB="123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Герб Нижегород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3488" y="0"/>
            <a:ext cx="15605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Достопримечательности</a:t>
            </a:r>
          </a:p>
        </p:txBody>
      </p:sp>
      <p:sp>
        <p:nvSpPr>
          <p:cNvPr id="1024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Керженский заповедник</a:t>
            </a:r>
          </a:p>
        </p:txBody>
      </p:sp>
      <p:pic>
        <p:nvPicPr>
          <p:cNvPr id="10245" name="Picture 2" descr="http://im2-tub-ru.yandex.net/i?id=168763975-0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268413"/>
            <a:ext cx="2411413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Прямоугольник 4"/>
          <p:cNvSpPr>
            <a:spLocks noChangeArrowheads="1"/>
          </p:cNvSpPr>
          <p:nvPr/>
        </p:nvSpPr>
        <p:spPr bwMode="auto">
          <a:xfrm>
            <a:off x="684213" y="3284538"/>
            <a:ext cx="28368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Вадское озеро</a:t>
            </a:r>
            <a:r>
              <a:rPr lang="ru-RU">
                <a:latin typeface="Calibri" pitchFamily="34" charset="0"/>
              </a:rPr>
              <a:t> </a:t>
            </a:r>
          </a:p>
        </p:txBody>
      </p:sp>
      <p:pic>
        <p:nvPicPr>
          <p:cNvPr id="10247" name="Picture 4" descr="http://im0-tub-ru.yandex.net/i?id=413970349-5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068638"/>
            <a:ext cx="24352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288" y="4581525"/>
            <a:ext cx="5256212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</a:rPr>
              <a:t>озеро </a:t>
            </a:r>
            <a:r>
              <a:rPr lang="ru-RU" sz="3200" b="1" dirty="0" err="1">
                <a:latin typeface="+mn-lt"/>
              </a:rPr>
              <a:t>Светлояр</a:t>
            </a:r>
            <a:r>
              <a:rPr lang="ru-RU" sz="3200" dirty="0">
                <a:latin typeface="+mn-lt"/>
              </a:rPr>
              <a:t>, в воды которого по преданию в первой половине 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14 века</a:t>
            </a:r>
            <a:r>
              <a:rPr lang="ru-RU" sz="3200" dirty="0">
                <a:latin typeface="+mn-lt"/>
              </a:rPr>
              <a:t> погрузился Китеж град</a:t>
            </a:r>
          </a:p>
        </p:txBody>
      </p:sp>
      <p:pic>
        <p:nvPicPr>
          <p:cNvPr id="10249" name="Picture 6" descr="http://im7-tub-ru.yandex.net/i?id=68861589-44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4797425"/>
            <a:ext cx="244792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579</Words>
  <Application>Microsoft Office PowerPoint</Application>
  <PresentationFormat>Экран (4:3)</PresentationFormat>
  <Paragraphs>297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Нижегородской губернии 300 лет</vt:lpstr>
      <vt:lpstr>План</vt:lpstr>
      <vt:lpstr>История Нижегородской губернии (1714 – 2014)</vt:lpstr>
      <vt:lpstr>Слайд 4</vt:lpstr>
      <vt:lpstr>Слайд 5</vt:lpstr>
      <vt:lpstr>Слайд 6</vt:lpstr>
      <vt:lpstr>Население Нижегородской области</vt:lpstr>
      <vt:lpstr>Национальный состав</vt:lpstr>
      <vt:lpstr>Достопримечательности</vt:lpstr>
      <vt:lpstr>Достопримечательности</vt:lpstr>
      <vt:lpstr>Достопримечательности</vt:lpstr>
      <vt:lpstr>Достопримечательности</vt:lpstr>
      <vt:lpstr>Кустарные промыслы </vt:lpstr>
      <vt:lpstr>Производство Кошмы. Арзамас.</vt:lpstr>
      <vt:lpstr>Ножевое производство.  Павлово, Ворсма</vt:lpstr>
      <vt:lpstr>Выделка ложек. Семёновский уезд.</vt:lpstr>
      <vt:lpstr>Якорная кузница. Бор.</vt:lpstr>
      <vt:lpstr>Кожевенное производство. Богородск.</vt:lpstr>
      <vt:lpstr>Смолокурение на Ветлуге.</vt:lpstr>
      <vt:lpstr>Символика Нижегородской губернии</vt:lpstr>
      <vt:lpstr>Что символизирует олень на гербе</vt:lpstr>
      <vt:lpstr>ГИМН НИЖЕГОРОДСКОЙ ОБЛАСТИ </vt:lpstr>
      <vt:lpstr>Слайд 23</vt:lpstr>
      <vt:lpstr>Были использованы следующие интернет ресурсы</vt:lpstr>
    </vt:vector>
  </TitlesOfParts>
  <Company>INFINITY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Нижегородской губернии 300 лет</dc:title>
  <dc:creator>USER</dc:creator>
  <cp:lastModifiedBy>Макаркины</cp:lastModifiedBy>
  <cp:revision>33</cp:revision>
  <dcterms:created xsi:type="dcterms:W3CDTF">2014-02-03T12:26:15Z</dcterms:created>
  <dcterms:modified xsi:type="dcterms:W3CDTF">2014-02-05T17:03:51Z</dcterms:modified>
</cp:coreProperties>
</file>