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6" r:id="rId4"/>
    <p:sldId id="294" r:id="rId5"/>
    <p:sldId id="295" r:id="rId6"/>
    <p:sldId id="289" r:id="rId7"/>
    <p:sldId id="300" r:id="rId8"/>
    <p:sldId id="296" r:id="rId9"/>
    <p:sldId id="297" r:id="rId10"/>
    <p:sldId id="298" r:id="rId11"/>
    <p:sldId id="299" r:id="rId12"/>
    <p:sldId id="301" r:id="rId13"/>
    <p:sldId id="302" r:id="rId14"/>
    <p:sldId id="260" r:id="rId15"/>
    <p:sldId id="305" r:id="rId16"/>
    <p:sldId id="261" r:id="rId17"/>
    <p:sldId id="262" r:id="rId18"/>
    <p:sldId id="263" r:id="rId19"/>
    <p:sldId id="267" r:id="rId20"/>
    <p:sldId id="276" r:id="rId21"/>
    <p:sldId id="268" r:id="rId22"/>
    <p:sldId id="270" r:id="rId23"/>
    <p:sldId id="273" r:id="rId24"/>
    <p:sldId id="285" r:id="rId25"/>
    <p:sldId id="275" r:id="rId26"/>
    <p:sldId id="277" r:id="rId27"/>
    <p:sldId id="278" r:id="rId28"/>
    <p:sldId id="279" r:id="rId29"/>
    <p:sldId id="280" r:id="rId30"/>
    <p:sldId id="264" r:id="rId31"/>
    <p:sldId id="281" r:id="rId32"/>
    <p:sldId id="266" r:id="rId33"/>
    <p:sldId id="282" r:id="rId34"/>
    <p:sldId id="283" r:id="rId35"/>
    <p:sldId id="284" r:id="rId36"/>
    <p:sldId id="30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940737-1566-42B8-97B4-A6840B70BC52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7D9D1B-AD78-4754-A119-408140255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276" y="1196752"/>
            <a:ext cx="6499448" cy="3240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Свойства степени </a:t>
            </a:r>
            <a:br>
              <a:rPr lang="ru-RU" dirty="0" smtClean="0"/>
            </a:br>
            <a:r>
              <a:rPr lang="ru-RU" dirty="0" smtClean="0"/>
              <a:t>с натуральными показателями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/>
              <a:t>Алгебра 7 класс</a:t>
            </a:r>
            <a:endParaRPr lang="ru-RU" sz="2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математики </a:t>
            </a:r>
            <a:r>
              <a:rPr lang="ru-RU" dirty="0" err="1" smtClean="0"/>
              <a:t>Краузе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степени               в реальной действительности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4319392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Яркость нити накаливания                              в электрической лампочке растёт                   при белом калении                   с </a:t>
            </a:r>
            <a:r>
              <a:rPr lang="ru-RU" sz="4000" b="1" dirty="0" smtClean="0">
                <a:solidFill>
                  <a:srgbClr val="FF0000"/>
                </a:solidFill>
              </a:rPr>
              <a:t>двенадцатой степенью </a:t>
            </a:r>
            <a:r>
              <a:rPr lang="ru-RU" sz="3200" dirty="0" smtClean="0"/>
              <a:t>температуры</a:t>
            </a:r>
            <a:endParaRPr lang="ru-RU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7516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степени               в реальной действительности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780928"/>
            <a:ext cx="309525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а при красном –                       – с </a:t>
            </a:r>
            <a:r>
              <a:rPr lang="ru-RU" sz="4000" b="1" dirty="0" smtClean="0">
                <a:solidFill>
                  <a:srgbClr val="FF0000"/>
                </a:solidFill>
              </a:rPr>
              <a:t>тридцатой                      степенью                </a:t>
            </a:r>
            <a:r>
              <a:rPr lang="ru-RU" sz="3200" dirty="0" smtClean="0"/>
              <a:t>температуры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4604112" cy="3063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ru-RU" b="1" dirty="0" smtClean="0"/>
              <a:t>Ответы к заданиям </a:t>
            </a:r>
            <a:r>
              <a:rPr lang="ru-RU" b="1" dirty="0" err="1" smtClean="0"/>
              <a:t>блиц-опроса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-1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10</a:t>
            </a:r>
            <a:r>
              <a:rPr lang="ru-RU" sz="4000" baseline="30000" dirty="0" smtClean="0"/>
              <a:t>8</a:t>
            </a:r>
            <a:endParaRPr lang="ru-RU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15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7   </a:t>
            </a:r>
          </a:p>
          <a:p>
            <a:pPr marL="514350" indent="-514350">
              <a:buFont typeface="+mj-lt"/>
              <a:buAutoNum type="arabicParenR"/>
            </a:pPr>
            <a:endParaRPr lang="ru-RU" sz="4000" dirty="0" smtClean="0"/>
          </a:p>
          <a:p>
            <a:pPr marL="514350" indent="-514350">
              <a:buFont typeface="+mj-lt"/>
              <a:buAutoNum type="arabicParenR"/>
            </a:pPr>
            <a:endParaRPr lang="ru-RU" sz="4000" dirty="0" smtClean="0"/>
          </a:p>
          <a:p>
            <a:pPr marL="514350" indent="-514350">
              <a:buNone/>
            </a:pPr>
            <a:r>
              <a:rPr lang="en-US" sz="4000" dirty="0" smtClean="0"/>
              <a:t>II</a:t>
            </a:r>
            <a:r>
              <a:rPr lang="ru-RU" sz="4000" dirty="0" smtClean="0"/>
              <a:t> вариант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10</a:t>
            </a:r>
            <a:r>
              <a:rPr lang="ru-RU" sz="4000" baseline="30000" dirty="0" smtClean="0"/>
              <a:t>10</a:t>
            </a:r>
            <a:endParaRPr lang="ru-RU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23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6                                                      </a:t>
            </a:r>
          </a:p>
          <a:p>
            <a:pPr>
              <a:buNone/>
            </a:pPr>
            <a:r>
              <a:rPr lang="ru-RU" sz="4000" dirty="0" smtClean="0"/>
              <a:t>              </a:t>
            </a:r>
            <a:r>
              <a:rPr lang="ru-RU" dirty="0" smtClean="0"/>
              <a:t>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Критерии оценивания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55948" y="1844824"/>
          <a:ext cx="7032104" cy="425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052"/>
                <a:gridCol w="3516052"/>
              </a:tblGrid>
              <a:tr h="113083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                  верно выполненных заданий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Отметка</a:t>
                      </a:r>
                      <a:endParaRPr lang="ru-RU" sz="2800" dirty="0"/>
                    </a:p>
                  </a:txBody>
                  <a:tcPr/>
                </a:tc>
              </a:tr>
              <a:tr h="6551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51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51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51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Меньше 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Будь внимательнее!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ещё поработать                                             над данной темой.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 Составь формулу: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736" y="1052736"/>
            <a:ext cx="8514528" cy="55446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</a:t>
            </a:r>
            <a:r>
              <a:rPr lang="en-US" b="1" i="1" dirty="0" smtClean="0"/>
              <a:t>                                                      </a:t>
            </a:r>
            <a:r>
              <a:rPr lang="ru-RU" b="1" i="1" dirty="0" smtClean="0"/>
              <a:t>                                               </a:t>
            </a:r>
            <a:r>
              <a:rPr lang="ru-RU" sz="9000" b="1" i="1" dirty="0" smtClean="0"/>
              <a:t>а)</a:t>
            </a:r>
            <a:r>
              <a:rPr lang="en-US" sz="9000" b="1" i="1" dirty="0" smtClean="0"/>
              <a:t> a</a:t>
            </a:r>
            <a:r>
              <a:rPr lang="ru-RU" sz="9000" b="1" i="1" dirty="0" smtClean="0"/>
              <a:t> </a:t>
            </a:r>
            <a:r>
              <a:rPr lang="en-US" sz="9000" b="1" i="1" baseline="30000" dirty="0" smtClean="0"/>
              <a:t>m</a:t>
            </a:r>
            <a:r>
              <a:rPr lang="ru-RU" sz="9000" b="1" i="1" baseline="30000" dirty="0" smtClean="0"/>
              <a:t> </a:t>
            </a:r>
            <a:r>
              <a:rPr lang="en-US" sz="9000" b="1" i="1" baseline="30000" dirty="0" smtClean="0">
                <a:latin typeface="Times New Roman"/>
                <a:cs typeface="Times New Roman"/>
              </a:rPr>
              <a:t>•</a:t>
            </a:r>
            <a:r>
              <a:rPr lang="ru-RU" sz="9000" b="1" i="1" baseline="30000" dirty="0" smtClean="0"/>
              <a:t> </a:t>
            </a:r>
            <a:r>
              <a:rPr lang="en-US" sz="9000" b="1" i="1" baseline="30000" dirty="0" smtClean="0"/>
              <a:t>n</a:t>
            </a:r>
            <a:endParaRPr lang="ru-RU" sz="9000" dirty="0" smtClean="0"/>
          </a:p>
          <a:p>
            <a:pPr>
              <a:buNone/>
            </a:pPr>
            <a:r>
              <a:rPr lang="ru-RU" sz="9000" b="1" i="1" dirty="0" smtClean="0"/>
              <a:t>                             </a:t>
            </a:r>
            <a:r>
              <a:rPr lang="en-US" sz="9000" b="1" i="1" dirty="0" smtClean="0"/>
              <a:t>    </a:t>
            </a:r>
            <a:r>
              <a:rPr lang="ru-RU" sz="9000" b="1" i="1" dirty="0" smtClean="0"/>
              <a:t>                б)</a:t>
            </a:r>
            <a:r>
              <a:rPr lang="en-US" sz="9000" b="1" i="1" dirty="0" smtClean="0"/>
              <a:t> m</a:t>
            </a:r>
            <a:r>
              <a:rPr lang="ru-RU" sz="9000" b="1" i="1" dirty="0"/>
              <a:t> + </a:t>
            </a:r>
            <a:r>
              <a:rPr lang="en-US" sz="9000" b="1" i="1" dirty="0" smtClean="0"/>
              <a:t>n</a:t>
            </a:r>
            <a:endParaRPr lang="ru-RU" sz="9000" dirty="0" smtClean="0"/>
          </a:p>
          <a:p>
            <a:pPr algn="ctr">
              <a:buNone/>
            </a:pPr>
            <a:r>
              <a:rPr lang="ru-RU" b="1" i="1" dirty="0" smtClean="0"/>
              <a:t>         </a:t>
            </a:r>
            <a:r>
              <a:rPr lang="ru-RU" sz="7400" b="1" i="1" dirty="0" smtClean="0"/>
              <a:t>1.</a:t>
            </a:r>
            <a:r>
              <a:rPr lang="ru-RU" sz="5700" b="1" i="1" dirty="0" smtClean="0"/>
              <a:t>   </a:t>
            </a:r>
            <a:r>
              <a:rPr lang="en-US" sz="10000" b="1" i="1" dirty="0" smtClean="0"/>
              <a:t>a</a:t>
            </a:r>
            <a:r>
              <a:rPr lang="en-US" sz="10000" b="1" i="1" baseline="30000" dirty="0" smtClean="0"/>
              <a:t>m</a:t>
            </a:r>
            <a:r>
              <a:rPr lang="ru-RU" sz="10000" b="1" i="1" dirty="0" smtClean="0"/>
              <a:t> ∙</a:t>
            </a:r>
            <a:r>
              <a:rPr lang="en-US" sz="10000" b="1" i="1" dirty="0" smtClean="0"/>
              <a:t>a</a:t>
            </a:r>
            <a:r>
              <a:rPr lang="en-US" sz="10000" b="1" i="1" baseline="30000" dirty="0" smtClean="0"/>
              <a:t>n</a:t>
            </a:r>
            <a:r>
              <a:rPr lang="ru-RU" sz="10000" b="1" i="1" dirty="0" smtClean="0"/>
              <a:t>         </a:t>
            </a:r>
            <a:r>
              <a:rPr lang="en-US" sz="10000" b="1" i="1" dirty="0" smtClean="0"/>
              <a:t>  </a:t>
            </a:r>
            <a:r>
              <a:rPr lang="ru-RU" sz="10000" b="1" i="1" dirty="0" smtClean="0"/>
              <a:t> </a:t>
            </a:r>
            <a:r>
              <a:rPr lang="ru-RU" sz="9000" b="1" i="1" dirty="0" smtClean="0"/>
              <a:t>в) </a:t>
            </a:r>
            <a:r>
              <a:rPr lang="en-US" sz="9000" b="1" i="1" dirty="0" smtClean="0"/>
              <a:t>a</a:t>
            </a:r>
            <a:r>
              <a:rPr lang="ru-RU" sz="9000" b="1" i="1" dirty="0" smtClean="0"/>
              <a:t> </a:t>
            </a:r>
            <a:r>
              <a:rPr lang="en-US" sz="9000" b="1" i="1" baseline="30000" dirty="0" smtClean="0"/>
              <a:t>m</a:t>
            </a:r>
            <a:r>
              <a:rPr lang="ru-RU" sz="9000" b="1" i="1" dirty="0" smtClean="0"/>
              <a:t> </a:t>
            </a:r>
            <a:r>
              <a:rPr lang="ru-RU" sz="9000" b="1" i="1" baseline="30000" dirty="0" smtClean="0"/>
              <a:t>: </a:t>
            </a:r>
            <a:r>
              <a:rPr lang="en-US" sz="9000" b="1" i="1" baseline="30000" dirty="0" smtClean="0"/>
              <a:t>n</a:t>
            </a:r>
            <a:r>
              <a:rPr lang="ru-RU" sz="9000" b="1" i="1" dirty="0" smtClean="0"/>
              <a:t> </a:t>
            </a:r>
            <a:endParaRPr lang="ru-RU" sz="9000" dirty="0" smtClean="0"/>
          </a:p>
          <a:p>
            <a:pPr algn="ctr">
              <a:buNone/>
            </a:pPr>
            <a:r>
              <a:rPr lang="ru-RU" sz="6400" b="1" i="1" dirty="0" smtClean="0"/>
              <a:t>    2.  </a:t>
            </a:r>
            <a:r>
              <a:rPr lang="en-US" sz="10000" b="1" i="1" dirty="0" smtClean="0"/>
              <a:t>a</a:t>
            </a:r>
            <a:r>
              <a:rPr lang="en-US" sz="10000" b="1" i="1" baseline="30000" dirty="0" smtClean="0"/>
              <a:t>m</a:t>
            </a:r>
            <a:r>
              <a:rPr lang="ru-RU" sz="10000" b="1" i="1" dirty="0" smtClean="0"/>
              <a:t> :</a:t>
            </a:r>
            <a:r>
              <a:rPr lang="en-US" sz="10000" b="1" i="1" dirty="0" smtClean="0"/>
              <a:t> a</a:t>
            </a:r>
            <a:r>
              <a:rPr lang="en-US" sz="10000" b="1" i="1" baseline="30000" dirty="0" smtClean="0"/>
              <a:t>n</a:t>
            </a:r>
            <a:r>
              <a:rPr lang="ru-RU" sz="10000" b="1" i="1" dirty="0" smtClean="0"/>
              <a:t>            </a:t>
            </a:r>
            <a:r>
              <a:rPr lang="ru-RU" sz="9000" b="1" i="1" dirty="0" smtClean="0"/>
              <a:t>г)</a:t>
            </a:r>
            <a:r>
              <a:rPr lang="en-US" sz="9000" b="1" i="1" dirty="0" smtClean="0"/>
              <a:t> m</a:t>
            </a:r>
            <a:r>
              <a:rPr lang="ru-RU" sz="9000" b="1" i="1" baseline="30000" dirty="0"/>
              <a:t> </a:t>
            </a:r>
            <a:r>
              <a:rPr lang="ru-RU" sz="9000" b="1" i="1" dirty="0" smtClean="0"/>
              <a:t> </a:t>
            </a:r>
            <a:r>
              <a:rPr lang="en-US" sz="9000" b="1" i="1" dirty="0" smtClean="0">
                <a:latin typeface="Times New Roman"/>
                <a:cs typeface="Times New Roman"/>
              </a:rPr>
              <a:t>̶</a:t>
            </a:r>
            <a:r>
              <a:rPr lang="ru-RU" sz="9000" b="1" i="1" dirty="0" smtClean="0">
                <a:latin typeface="Times New Roman"/>
                <a:cs typeface="Times New Roman"/>
              </a:rPr>
              <a:t>  </a:t>
            </a:r>
            <a:r>
              <a:rPr lang="en-US" sz="9000" b="1" i="1" dirty="0" smtClean="0"/>
              <a:t>n</a:t>
            </a:r>
            <a:endParaRPr lang="ru-RU" sz="9000" dirty="0" smtClean="0"/>
          </a:p>
          <a:p>
            <a:pPr algn="ctr">
              <a:buNone/>
            </a:pPr>
            <a:r>
              <a:rPr lang="ru-RU" b="1" i="1" dirty="0" smtClean="0"/>
              <a:t>    </a:t>
            </a:r>
            <a:r>
              <a:rPr lang="ru-RU" sz="6500" b="1" i="1" dirty="0" smtClean="0"/>
              <a:t>3</a:t>
            </a:r>
            <a:r>
              <a:rPr lang="ru-RU" sz="7300" b="1" i="1" dirty="0" smtClean="0"/>
              <a:t>.   </a:t>
            </a:r>
            <a:r>
              <a:rPr lang="ru-RU" sz="10000" b="1" i="1" dirty="0" smtClean="0"/>
              <a:t>(</a:t>
            </a:r>
            <a:r>
              <a:rPr lang="en-US" sz="10000" b="1" i="1" dirty="0" smtClean="0"/>
              <a:t>a</a:t>
            </a:r>
            <a:r>
              <a:rPr lang="en-US" sz="10000" b="1" i="1" baseline="30000" dirty="0" smtClean="0"/>
              <a:t>m</a:t>
            </a:r>
            <a:r>
              <a:rPr lang="ru-RU" sz="10000" b="1" i="1" dirty="0" smtClean="0"/>
              <a:t>) </a:t>
            </a:r>
            <a:r>
              <a:rPr lang="en-US" sz="10000" b="1" i="1" baseline="30000" dirty="0" smtClean="0"/>
              <a:t>n</a:t>
            </a:r>
            <a:r>
              <a:rPr lang="ru-RU" sz="10000" b="1" i="1" dirty="0" smtClean="0"/>
              <a:t>         </a:t>
            </a:r>
            <a:r>
              <a:rPr lang="en-US" sz="10000" b="1" i="1" dirty="0" smtClean="0"/>
              <a:t>  </a:t>
            </a:r>
            <a:r>
              <a:rPr lang="ru-RU" sz="10000" b="1" i="1" dirty="0" smtClean="0"/>
              <a:t>  </a:t>
            </a:r>
            <a:r>
              <a:rPr lang="ru-RU" sz="9000" b="1" i="1" dirty="0" smtClean="0"/>
              <a:t>д) </a:t>
            </a:r>
            <a:r>
              <a:rPr lang="en-US" sz="9000" b="1" i="1" dirty="0" smtClean="0"/>
              <a:t>m</a:t>
            </a:r>
            <a:r>
              <a:rPr lang="en-US" sz="9000" b="1" i="1" baseline="30000" dirty="0">
                <a:latin typeface="Times New Roman"/>
                <a:cs typeface="Times New Roman"/>
              </a:rPr>
              <a:t> </a:t>
            </a:r>
            <a:r>
              <a:rPr lang="en-US" sz="9000" b="1" i="1" dirty="0">
                <a:latin typeface="Times New Roman"/>
                <a:cs typeface="Times New Roman"/>
              </a:rPr>
              <a:t>•</a:t>
            </a:r>
            <a:r>
              <a:rPr lang="en-US" sz="9000" b="1" i="1" baseline="30000" dirty="0">
                <a:latin typeface="Times New Roman"/>
                <a:cs typeface="Times New Roman"/>
              </a:rPr>
              <a:t> </a:t>
            </a:r>
            <a:r>
              <a:rPr lang="en-US" sz="9000" b="1" i="1" dirty="0" smtClean="0"/>
              <a:t>n </a:t>
            </a:r>
            <a:endParaRPr lang="ru-RU" sz="9000" dirty="0" smtClean="0"/>
          </a:p>
          <a:p>
            <a:pPr algn="ctr">
              <a:buNone/>
            </a:pPr>
            <a:r>
              <a:rPr lang="ru-RU" sz="9000" b="1" i="1" dirty="0" smtClean="0"/>
              <a:t>                                   е) </a:t>
            </a:r>
            <a:r>
              <a:rPr lang="en-US" sz="9000" b="1" i="1" dirty="0" smtClean="0"/>
              <a:t> a </a:t>
            </a:r>
            <a:r>
              <a:rPr lang="en-US" sz="9000" b="1" i="1" baseline="30000" dirty="0" smtClean="0"/>
              <a:t>m </a:t>
            </a:r>
            <a:r>
              <a:rPr lang="ru-RU" sz="9000" b="1" i="1" baseline="30000" dirty="0"/>
              <a:t> </a:t>
            </a:r>
            <a:r>
              <a:rPr lang="en-US" sz="9000" b="1" i="1" baseline="30000" dirty="0">
                <a:latin typeface="Times New Roman"/>
                <a:cs typeface="Times New Roman"/>
              </a:rPr>
              <a:t>̶</a:t>
            </a:r>
            <a:r>
              <a:rPr lang="ru-RU" sz="9000" b="1" i="1" baseline="30000" dirty="0">
                <a:latin typeface="Times New Roman"/>
                <a:cs typeface="Times New Roman"/>
              </a:rPr>
              <a:t> </a:t>
            </a:r>
            <a:r>
              <a:rPr lang="en-US" sz="9000" b="1" i="1" baseline="30000" dirty="0" smtClean="0"/>
              <a:t> n</a:t>
            </a:r>
            <a:r>
              <a:rPr lang="ru-RU" sz="9000" b="1" i="1" dirty="0" smtClean="0"/>
              <a:t> </a:t>
            </a:r>
            <a:endParaRPr lang="ru-RU" sz="9000" dirty="0" smtClean="0"/>
          </a:p>
          <a:p>
            <a:pPr algn="ctr">
              <a:buNone/>
            </a:pPr>
            <a:r>
              <a:rPr lang="ru-RU" sz="9000" b="1" i="1" dirty="0" smtClean="0"/>
              <a:t>                                   ж) </a:t>
            </a:r>
            <a:r>
              <a:rPr lang="en-US" sz="9000" b="1" i="1" dirty="0" smtClean="0"/>
              <a:t>a </a:t>
            </a:r>
            <a:r>
              <a:rPr lang="en-US" sz="9000" b="1" i="1" baseline="30000" dirty="0" smtClean="0"/>
              <a:t>m</a:t>
            </a:r>
            <a:r>
              <a:rPr lang="ru-RU" sz="9000" b="1" i="1" dirty="0"/>
              <a:t> </a:t>
            </a:r>
            <a:r>
              <a:rPr lang="ru-RU" sz="9000" b="1" i="1" baseline="30000" dirty="0"/>
              <a:t>+</a:t>
            </a:r>
            <a:r>
              <a:rPr lang="ru-RU" sz="9000" b="1" i="1" dirty="0"/>
              <a:t> </a:t>
            </a:r>
            <a:r>
              <a:rPr lang="en-US" sz="9000" b="1" i="1" baseline="30000" dirty="0" smtClean="0"/>
              <a:t>n</a:t>
            </a:r>
            <a:r>
              <a:rPr lang="ru-RU" sz="9000" b="1" i="1" dirty="0" smtClean="0"/>
              <a:t> </a:t>
            </a:r>
            <a:endParaRPr lang="ru-RU" sz="9000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7300" b="1" i="1" dirty="0" smtClean="0"/>
              <a:t>    Ответ: 1→ … , 2 →</a:t>
            </a:r>
            <a:r>
              <a:rPr lang="ru-RU" sz="9600" b="1" i="1" dirty="0" smtClean="0">
                <a:solidFill>
                  <a:srgbClr val="FF0000"/>
                </a:solidFill>
              </a:rPr>
              <a:t> </a:t>
            </a:r>
            <a:r>
              <a:rPr lang="ru-RU" sz="7300" b="1" i="1" dirty="0" smtClean="0"/>
              <a:t>… , 3→…</a:t>
            </a:r>
            <a:endParaRPr lang="ru-RU" sz="1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301208"/>
            <a:ext cx="504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5301208"/>
            <a:ext cx="579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301208"/>
            <a:ext cx="5998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Заполни пропуски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640960" cy="4781128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sz="3200" b="1" dirty="0" smtClean="0"/>
              <a:t>Правило 1. </a:t>
            </a:r>
            <a:r>
              <a:rPr lang="ru-RU" sz="3200" dirty="0" smtClean="0"/>
              <a:t>При  умножении степеней                                       с одинаковыми основаниями основание </a:t>
            </a:r>
            <a:r>
              <a:rPr lang="ru-RU" sz="3200" b="1" dirty="0" smtClean="0">
                <a:solidFill>
                  <a:srgbClr val="FF0000"/>
                </a:solidFill>
              </a:rPr>
              <a:t>оставляют прежним</a:t>
            </a:r>
            <a:r>
              <a:rPr lang="ru-RU" sz="3200" dirty="0" smtClean="0"/>
              <a:t>, а показатели  </a:t>
            </a:r>
            <a:r>
              <a:rPr lang="ru-RU" sz="3200" b="1" dirty="0" smtClean="0">
                <a:solidFill>
                  <a:srgbClr val="FF0000"/>
                </a:solidFill>
              </a:rPr>
              <a:t>складывают</a:t>
            </a:r>
            <a:r>
              <a:rPr lang="ru-RU" sz="3200" dirty="0" smtClean="0"/>
              <a:t>.</a:t>
            </a:r>
          </a:p>
          <a:p>
            <a:pPr marL="0" indent="457200">
              <a:buNone/>
            </a:pPr>
            <a:r>
              <a:rPr lang="ru-RU" sz="3200" b="1" dirty="0" smtClean="0"/>
              <a:t> Правило 2. </a:t>
            </a:r>
            <a:r>
              <a:rPr lang="ru-RU" sz="3200" dirty="0" smtClean="0"/>
              <a:t>При  делении степеней                                    с одинаковыми основаниями основание </a:t>
            </a:r>
            <a:r>
              <a:rPr lang="ru-RU" sz="3200" b="1" dirty="0" smtClean="0">
                <a:solidFill>
                  <a:srgbClr val="FF0000"/>
                </a:solidFill>
              </a:rPr>
              <a:t>оставляют прежним</a:t>
            </a:r>
            <a:r>
              <a:rPr lang="ru-RU" sz="3200" dirty="0" smtClean="0"/>
              <a:t>, а из показателя делимого вычитают показатель делителя .</a:t>
            </a:r>
          </a:p>
          <a:p>
            <a:pPr marL="0" indent="457200">
              <a:buNone/>
            </a:pPr>
            <a:r>
              <a:rPr lang="ru-RU" sz="3200" b="1" dirty="0" smtClean="0"/>
              <a:t>Правило 3. </a:t>
            </a:r>
            <a:r>
              <a:rPr lang="ru-RU" sz="3200" dirty="0" smtClean="0"/>
              <a:t>При  возведении  степени                                    в степень основание </a:t>
            </a:r>
            <a:r>
              <a:rPr lang="ru-RU" sz="3200" b="1" dirty="0" smtClean="0">
                <a:solidFill>
                  <a:srgbClr val="FF0000"/>
                </a:solidFill>
              </a:rPr>
              <a:t>оставляют прежним</a:t>
            </a:r>
            <a:r>
              <a:rPr lang="ru-RU" sz="3200" dirty="0" smtClean="0"/>
              <a:t>,                         а показатели </a:t>
            </a:r>
            <a:r>
              <a:rPr lang="ru-RU" sz="3200" b="1" dirty="0" smtClean="0">
                <a:solidFill>
                  <a:srgbClr val="FF0000"/>
                </a:solidFill>
              </a:rPr>
              <a:t>перемножают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Представьте выражение                           в виде степени: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496944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a</a:t>
            </a:r>
            <a:r>
              <a:rPr lang="en-US" sz="4000" baseline="30000" dirty="0" smtClean="0"/>
              <a:t>9</a:t>
            </a:r>
            <a:r>
              <a:rPr lang="en-US" sz="4000" dirty="0" smtClean="0"/>
              <a:t>∙ a</a:t>
            </a:r>
            <a:r>
              <a:rPr lang="en-US" sz="4000" baseline="30000" dirty="0" smtClean="0"/>
              <a:t>15</a:t>
            </a:r>
            <a:r>
              <a:rPr lang="en-US" sz="4000" dirty="0" smtClean="0"/>
              <a:t>=</a:t>
            </a:r>
          </a:p>
          <a:p>
            <a:pPr>
              <a:buNone/>
            </a:pPr>
            <a:r>
              <a:rPr lang="en-US" sz="4000" dirty="0" smtClean="0"/>
              <a:t>b</a:t>
            </a:r>
            <a:r>
              <a:rPr lang="en-US" sz="4000" baseline="30000" dirty="0" smtClean="0"/>
              <a:t>30</a:t>
            </a:r>
            <a:r>
              <a:rPr lang="en-US" sz="4000" dirty="0" smtClean="0"/>
              <a:t>∙ b=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dirty="0" smtClean="0"/>
              <a:t>c</a:t>
            </a:r>
            <a:r>
              <a:rPr lang="en-US" sz="4000" baseline="30000" dirty="0" smtClean="0"/>
              <a:t>12</a:t>
            </a:r>
            <a:r>
              <a:rPr lang="en-US" sz="4000" dirty="0" smtClean="0"/>
              <a:t>∙ c ∙ c</a:t>
            </a:r>
            <a:r>
              <a:rPr lang="en-US" sz="4000" baseline="30000" dirty="0" smtClean="0"/>
              <a:t>50</a:t>
            </a:r>
            <a:r>
              <a:rPr lang="en-US" sz="4000" dirty="0" smtClean="0"/>
              <a:t>=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dirty="0" smtClean="0"/>
              <a:t>d</a:t>
            </a:r>
            <a:r>
              <a:rPr lang="en-US" sz="4000" baseline="30000" dirty="0" smtClean="0"/>
              <a:t>5</a:t>
            </a:r>
            <a:r>
              <a:rPr lang="en-US" sz="4000" dirty="0" smtClean="0"/>
              <a:t> ∙ d</a:t>
            </a:r>
            <a:r>
              <a:rPr lang="en-US" sz="4000" baseline="30000" dirty="0" smtClean="0"/>
              <a:t>19</a:t>
            </a:r>
            <a:r>
              <a:rPr lang="en-US" sz="4000" dirty="0" smtClean="0"/>
              <a:t>∙ d ∙ d</a:t>
            </a:r>
            <a:r>
              <a:rPr lang="en-US" sz="4000" baseline="30000" dirty="0" smtClean="0"/>
              <a:t>45</a:t>
            </a:r>
            <a:r>
              <a:rPr lang="en-US" sz="4000" dirty="0" smtClean="0"/>
              <a:t>=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dirty="0" smtClean="0"/>
              <a:t>(</a:t>
            </a:r>
            <a:r>
              <a:rPr lang="en-US" sz="4000" dirty="0" err="1" smtClean="0"/>
              <a:t>a+b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6</a:t>
            </a:r>
            <a:r>
              <a:rPr lang="en-US" sz="4000" dirty="0" smtClean="0"/>
              <a:t> ∙ (</a:t>
            </a:r>
            <a:r>
              <a:rPr lang="en-US" sz="4000" dirty="0" err="1" smtClean="0"/>
              <a:t>a+b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29</a:t>
            </a:r>
            <a:r>
              <a:rPr lang="en-US" sz="4000" dirty="0" smtClean="0"/>
              <a:t> =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dirty="0" smtClean="0"/>
              <a:t>(</a:t>
            </a:r>
            <a:r>
              <a:rPr lang="en-US" sz="4000" dirty="0" err="1" smtClean="0"/>
              <a:t>cd</a:t>
            </a:r>
            <a:r>
              <a:rPr lang="en-US" sz="4000" dirty="0" smtClean="0"/>
              <a:t>) ∙(</a:t>
            </a:r>
            <a:r>
              <a:rPr lang="en-US" sz="4000" dirty="0" err="1" smtClean="0"/>
              <a:t>cd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37</a:t>
            </a:r>
            <a:r>
              <a:rPr lang="en-US" sz="4000" dirty="0" smtClean="0"/>
              <a:t> ∙ (</a:t>
            </a:r>
            <a:r>
              <a:rPr lang="en-US" sz="4000" dirty="0" err="1" smtClean="0"/>
              <a:t>cd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12</a:t>
            </a:r>
            <a:r>
              <a:rPr lang="en-US" sz="4000" dirty="0" smtClean="0"/>
              <a:t> =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4000" baseline="30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628800"/>
            <a:ext cx="108012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0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348880"/>
            <a:ext cx="99475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8487" y="2996952"/>
            <a:ext cx="96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3645024"/>
            <a:ext cx="1057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n-US" sz="5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</a:t>
            </a:r>
            <a:endParaRPr lang="ru-RU" sz="54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4293096"/>
            <a:ext cx="2342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a+b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5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</a:t>
            </a:r>
            <a:endParaRPr lang="ru-RU" sz="54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5013176"/>
            <a:ext cx="178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5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endParaRPr lang="ru-RU" sz="54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Представьте выражение                           в виде степени: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154488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m</a:t>
            </a:r>
            <a:r>
              <a:rPr lang="en-US" sz="4000" baseline="30000" dirty="0" smtClean="0"/>
              <a:t>25</a:t>
            </a:r>
            <a:r>
              <a:rPr lang="ru-RU" sz="4000" dirty="0" smtClean="0"/>
              <a:t>:</a:t>
            </a:r>
            <a:r>
              <a:rPr lang="en-US" sz="4000" dirty="0" smtClean="0"/>
              <a:t> m</a:t>
            </a:r>
            <a:r>
              <a:rPr lang="en-US" sz="4000" baseline="30000" dirty="0" smtClean="0"/>
              <a:t>5</a:t>
            </a:r>
            <a:r>
              <a:rPr lang="ru-RU" sz="4000" dirty="0" smtClean="0"/>
              <a:t>=</a:t>
            </a:r>
            <a:endParaRPr lang="en-US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en-US" sz="4000" dirty="0" smtClean="0"/>
              <a:t>n</a:t>
            </a:r>
            <a:r>
              <a:rPr lang="en-US" sz="4000" baseline="30000" dirty="0" smtClean="0"/>
              <a:t>63</a:t>
            </a:r>
            <a:r>
              <a:rPr lang="ru-RU" sz="4000" dirty="0" smtClean="0"/>
              <a:t>:</a:t>
            </a:r>
            <a:r>
              <a:rPr lang="en-US" sz="4000" dirty="0" smtClean="0"/>
              <a:t> n</a:t>
            </a:r>
            <a:r>
              <a:rPr lang="en-US" sz="4000" baseline="30000" dirty="0" smtClean="0"/>
              <a:t>9</a:t>
            </a:r>
            <a:r>
              <a:rPr lang="ru-RU" sz="4000" dirty="0" smtClean="0"/>
              <a:t> :</a:t>
            </a:r>
            <a:r>
              <a:rPr lang="en-US" sz="4000" dirty="0" smtClean="0"/>
              <a:t> </a:t>
            </a:r>
            <a:r>
              <a:rPr lang="en-US" sz="4000" dirty="0" smtClean="0"/>
              <a:t>n</a:t>
            </a:r>
            <a:r>
              <a:rPr lang="ru-RU" sz="4000" baseline="30000" dirty="0" smtClean="0"/>
              <a:t>18</a:t>
            </a:r>
            <a:r>
              <a:rPr lang="ru-RU" sz="4000" dirty="0" smtClean="0"/>
              <a:t>=</a:t>
            </a: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(p-q)</a:t>
            </a:r>
            <a:r>
              <a:rPr lang="en-US" sz="4000" baseline="30000" dirty="0" smtClean="0"/>
              <a:t>72</a:t>
            </a:r>
            <a:r>
              <a:rPr lang="ru-RU" sz="4000" dirty="0" smtClean="0"/>
              <a:t> :</a:t>
            </a:r>
            <a:r>
              <a:rPr lang="en-US" sz="4000" dirty="0" smtClean="0"/>
              <a:t>(p-q)</a:t>
            </a:r>
            <a:r>
              <a:rPr lang="en-US" sz="4000" baseline="30000" dirty="0" smtClean="0"/>
              <a:t>8</a:t>
            </a:r>
            <a:r>
              <a:rPr lang="ru-RU" sz="4000" dirty="0" smtClean="0"/>
              <a:t> :</a:t>
            </a:r>
            <a:r>
              <a:rPr lang="en-US" sz="4000" dirty="0" smtClean="0"/>
              <a:t>(p-q)=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(</a:t>
            </a:r>
            <a:r>
              <a:rPr lang="en-US" sz="4000" dirty="0" err="1" smtClean="0"/>
              <a:t>rs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45</a:t>
            </a:r>
            <a:r>
              <a:rPr lang="ru-RU" sz="4000" dirty="0" smtClean="0"/>
              <a:t> :</a:t>
            </a:r>
            <a:r>
              <a:rPr lang="en-US" sz="4000" dirty="0" smtClean="0"/>
              <a:t>(</a:t>
            </a:r>
            <a:r>
              <a:rPr lang="en-US" sz="4000" dirty="0" err="1" smtClean="0"/>
              <a:t>rs</a:t>
            </a:r>
            <a:r>
              <a:rPr lang="en-US" sz="4000" dirty="0" smtClean="0"/>
              <a:t>)</a:t>
            </a:r>
            <a:r>
              <a:rPr lang="ru-RU" sz="4000" dirty="0" smtClean="0"/>
              <a:t> :</a:t>
            </a:r>
            <a:r>
              <a:rPr lang="en-US" sz="4000" dirty="0" smtClean="0"/>
              <a:t>(</a:t>
            </a:r>
            <a:r>
              <a:rPr lang="en-US" sz="4000" dirty="0" err="1" smtClean="0"/>
              <a:t>rs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11</a:t>
            </a:r>
            <a:r>
              <a:rPr lang="en-US" sz="4000" dirty="0" smtClean="0"/>
              <a:t>=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5492" y="1462215"/>
            <a:ext cx="116307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4409" y="2852936"/>
            <a:ext cx="97231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ru-RU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36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7640" y="4265387"/>
            <a:ext cx="210083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(p-q)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50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3473" y="5661248"/>
            <a:ext cx="154939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rs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Представьте выражение                           в виде степени: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6496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(x</a:t>
            </a:r>
            <a:r>
              <a:rPr lang="en-US" sz="4000" baseline="30000" dirty="0" smtClean="0"/>
              <a:t>7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8</a:t>
            </a:r>
            <a:r>
              <a:rPr lang="en-US" sz="4000" dirty="0" smtClean="0"/>
              <a:t>=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((</a:t>
            </a:r>
            <a:r>
              <a:rPr lang="en-US" sz="4000" dirty="0" err="1" smtClean="0"/>
              <a:t>x+y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15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6</a:t>
            </a:r>
            <a:r>
              <a:rPr lang="en-US" sz="4000" dirty="0" smtClean="0"/>
              <a:t>=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((</a:t>
            </a:r>
            <a:r>
              <a:rPr lang="en-US" sz="4000" dirty="0" err="1" smtClean="0"/>
              <a:t>uv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24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5</a:t>
            </a:r>
            <a:r>
              <a:rPr lang="en-US" sz="4000" dirty="0" smtClean="0"/>
              <a:t>=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((z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5</a:t>
            </a:r>
            <a:r>
              <a:rPr lang="en-US" sz="4000" dirty="0" smtClean="0"/>
              <a:t>=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6955" y="1484784"/>
            <a:ext cx="99475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780928"/>
            <a:ext cx="218899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x+y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77072"/>
            <a:ext cx="198650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uv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120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301208"/>
            <a:ext cx="96269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en-US" sz="5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5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</a:t>
            </a:r>
            <a:r>
              <a:rPr lang="ru-RU" b="1" smtClean="0"/>
              <a:t>развития                             понятия </a:t>
            </a:r>
            <a:r>
              <a:rPr lang="ru-RU" b="1" dirty="0" smtClean="0"/>
              <a:t>«степень»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05064"/>
            <a:ext cx="4968552" cy="25202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У математиков не сразу сложилось представление о возведении                         в степень как о самостоятельной операции, хотя в самых древних математических текстах Древнего Египта  и Междуречья встречаются задачи на вычисление степеней. </a:t>
            </a: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700808"/>
            <a:ext cx="3403283" cy="2160240"/>
          </a:xfrm>
          <a:prstGeom prst="rect">
            <a:avLst/>
          </a:prstGeom>
        </p:spPr>
      </p:pic>
      <p:pic>
        <p:nvPicPr>
          <p:cNvPr id="7" name="Рисунок 6" descr="Висячие_сады_Семирамиды_-_Вави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05064"/>
            <a:ext cx="3286732" cy="2466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40" y="620688"/>
            <a:ext cx="8442520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Эпиграф урока</a:t>
            </a:r>
            <a:br>
              <a:rPr lang="ru-RU" b="1" i="1" dirty="0" smtClean="0">
                <a:latin typeface="Georgia" pitchFamily="18" charset="0"/>
              </a:rPr>
            </a:br>
            <a:endParaRPr lang="ru-RU" i="1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3463255" cy="4460253"/>
          </a:xfrm>
        </p:spPr>
      </p:pic>
      <p:sp>
        <p:nvSpPr>
          <p:cNvPr id="7" name="TextBox 6"/>
          <p:cNvSpPr txBox="1"/>
          <p:nvPr/>
        </p:nvSpPr>
        <p:spPr>
          <a:xfrm>
            <a:off x="4716016" y="198884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«Пусть кто-нибудь попробует вычеркнуть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 из математики степени,                            и он увидит,                  что без них 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далеко не уедешь».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54452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М.В. Ломоносов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В III веке вышла книга греческого ученого </a:t>
            </a:r>
            <a:r>
              <a:rPr lang="ru-RU" sz="4000" b="1" dirty="0" smtClean="0">
                <a:solidFill>
                  <a:srgbClr val="FF0000"/>
                </a:solidFill>
              </a:rPr>
              <a:t>Диофанта</a:t>
            </a:r>
            <a:r>
              <a:rPr lang="ru-RU" sz="3200" dirty="0" smtClean="0"/>
              <a:t> «Арифметика»</a:t>
            </a:r>
            <a:endParaRPr lang="ru-RU" sz="3200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3398708" cy="3851870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261444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997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 своей знаменитой «Арифметике» Диофант Александрийский описывает первые натуральные степени чисел так:</a:t>
            </a:r>
          </a:p>
          <a:p>
            <a:pPr marL="0" indent="0" algn="ctr">
              <a:buNone/>
            </a:pPr>
            <a:r>
              <a:rPr lang="ru-RU" dirty="0" smtClean="0"/>
              <a:t>«Все числа… состоят из некоторого количества единиц; ясно, что они продолжаются, увеличиваясь                                     до бесконечности. …среди них находятся: квадраты, получающиеся от умножения некоторого числа самого            на себя; это же число называется стороной квадрата, затем кубы,  получающиеся от умножения квадратов на их сторону, далее </a:t>
            </a:r>
            <a:r>
              <a:rPr lang="ru-RU" b="1" dirty="0" err="1" smtClean="0">
                <a:solidFill>
                  <a:srgbClr val="FF0000"/>
                </a:solidFill>
              </a:rPr>
              <a:t>квадрато</a:t>
            </a:r>
            <a:r>
              <a:rPr lang="ru-RU" b="1" dirty="0" smtClean="0">
                <a:solidFill>
                  <a:srgbClr val="FF0000"/>
                </a:solidFill>
              </a:rPr>
              <a:t>-квадраты</a:t>
            </a:r>
            <a:r>
              <a:rPr lang="ru-RU" dirty="0" smtClean="0"/>
              <a:t> —                                         от умножения квадратов самих на себя,                                  далее </a:t>
            </a:r>
            <a:r>
              <a:rPr lang="ru-RU" b="1" dirty="0" err="1" smtClean="0">
                <a:solidFill>
                  <a:srgbClr val="FF0000"/>
                </a:solidFill>
              </a:rPr>
              <a:t>квадрато</a:t>
            </a:r>
            <a:r>
              <a:rPr lang="ru-RU" b="1" dirty="0" smtClean="0">
                <a:solidFill>
                  <a:srgbClr val="FF0000"/>
                </a:solidFill>
              </a:rPr>
              <a:t>-кубы</a:t>
            </a:r>
            <a:r>
              <a:rPr lang="ru-RU" dirty="0" smtClean="0"/>
              <a:t>, получающиеся от умножения квадрата на куб его стороны,                                                      далее </a:t>
            </a:r>
            <a:r>
              <a:rPr lang="ru-RU" b="1" dirty="0" err="1" smtClean="0">
                <a:solidFill>
                  <a:srgbClr val="FF0000"/>
                </a:solidFill>
              </a:rPr>
              <a:t>кубо</a:t>
            </a:r>
            <a:r>
              <a:rPr lang="ru-RU" b="1" dirty="0" smtClean="0">
                <a:solidFill>
                  <a:srgbClr val="FF0000"/>
                </a:solidFill>
              </a:rPr>
              <a:t>-кубы</a:t>
            </a:r>
            <a:r>
              <a:rPr lang="ru-RU" dirty="0" smtClean="0"/>
              <a:t> — от умножения кубов самих на себя».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88" y="116632"/>
            <a:ext cx="8999912" cy="1040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Символы, которые использовал Диофант                  для обозначения первых шести степеней неизвестного </a:t>
            </a:r>
            <a:endParaRPr lang="ru-RU" sz="3200" dirty="0"/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2339752" y="1988840"/>
          <a:ext cx="884918" cy="720080"/>
        </p:xfrm>
        <a:graphic>
          <a:graphicData uri="http://schemas.openxmlformats.org/presentationml/2006/ole">
            <p:oleObj spid="_x0000_s24612" name="Формула" r:id="rId3" imgW="203024" imgH="164957" progId="Equation.3">
              <p:embed/>
            </p:oleObj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2483768" y="3140968"/>
          <a:ext cx="622300" cy="792163"/>
        </p:xfrm>
        <a:graphic>
          <a:graphicData uri="http://schemas.openxmlformats.org/presentationml/2006/ole">
            <p:oleObj spid="_x0000_s24613" name="Формула" r:id="rId4" imgW="139579" imgH="177646" progId="Equation.3">
              <p:embed/>
            </p:oleObj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2483768" y="4437112"/>
          <a:ext cx="739775" cy="792088"/>
        </p:xfrm>
        <a:graphic>
          <a:graphicData uri="http://schemas.openxmlformats.org/presentationml/2006/ole">
            <p:oleObj spid="_x0000_s24614" name="Формула" r:id="rId5" imgW="177646" imgH="190335" progId="Equation.3">
              <p:embed/>
            </p:oleObj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6948264" y="1556792"/>
          <a:ext cx="1058184" cy="1079822"/>
        </p:xfrm>
        <a:graphic>
          <a:graphicData uri="http://schemas.openxmlformats.org/presentationml/2006/ole">
            <p:oleObj spid="_x0000_s24615" name="Формула" r:id="rId6" imgW="177646" imgH="190335" progId="Equation.3">
              <p:embed/>
            </p:oleObj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6588224" y="3140968"/>
          <a:ext cx="1705394" cy="792088"/>
        </p:xfrm>
        <a:graphic>
          <a:graphicData uri="http://schemas.openxmlformats.org/presentationml/2006/ole">
            <p:oleObj spid="_x0000_s24616" name="Формула" r:id="rId7" imgW="304536" imgH="203024" progId="Equation.3">
              <p:embed/>
            </p:oleObj>
          </a:graphicData>
        </a:graphic>
      </p:graphicFrame>
      <p:graphicFrame>
        <p:nvGraphicFramePr>
          <p:cNvPr id="29" name="Object 24"/>
          <p:cNvGraphicFramePr>
            <a:graphicFrameLocks noChangeAspect="1"/>
          </p:cNvGraphicFramePr>
          <p:nvPr/>
        </p:nvGraphicFramePr>
        <p:xfrm>
          <a:off x="6660232" y="4437112"/>
          <a:ext cx="1503265" cy="701524"/>
        </p:xfrm>
        <a:graphic>
          <a:graphicData uri="http://schemas.openxmlformats.org/presentationml/2006/ole">
            <p:oleObj spid="_x0000_s24617" name="Формула" r:id="rId8" imgW="317225" imgH="190335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83568" y="1772816"/>
            <a:ext cx="836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b="1" i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2996952"/>
            <a:ext cx="836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b="1" i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4293096"/>
            <a:ext cx="836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b="1" i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1772816"/>
            <a:ext cx="836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b="1" i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2996952"/>
            <a:ext cx="836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b="1" i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4293096"/>
            <a:ext cx="836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b="1" i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8976" y="1772816"/>
            <a:ext cx="8766048" cy="463711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3200" dirty="0" smtClean="0"/>
              <a:t>Из практики решения более сложных алгебраических задач и оперирования               со степенями возникла необходимость обобщения понятия степени и расширения                его посредством введения в качестве показателя нуля, отрицательных                                    и дробных чисел.                 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Николай Орем (1323–1382 гг.)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27504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Дробные показатели степени          и наиболее простые правила действий над степенями                                    с дробными показателями встречаются                                                    у французского математика </a:t>
            </a:r>
            <a:r>
              <a:rPr lang="ru-RU" sz="3200" b="1" dirty="0" smtClean="0">
                <a:solidFill>
                  <a:srgbClr val="FF0000"/>
                </a:solidFill>
              </a:rPr>
              <a:t>Николая </a:t>
            </a:r>
            <a:r>
              <a:rPr lang="ru-RU" sz="3200" b="1" dirty="0" err="1" smtClean="0">
                <a:solidFill>
                  <a:srgbClr val="FF0000"/>
                </a:solidFill>
              </a:rPr>
              <a:t>Орема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3200" dirty="0" smtClean="0"/>
              <a:t>в его труде                               “</a:t>
            </a:r>
            <a:r>
              <a:rPr lang="ru-RU" sz="3200" dirty="0" err="1" smtClean="0"/>
              <a:t>Алгоризм</a:t>
            </a:r>
            <a:r>
              <a:rPr lang="ru-RU" sz="3200" dirty="0" smtClean="0"/>
              <a:t> пропорций”.</a:t>
            </a:r>
            <a:endParaRPr lang="ru-RU" sz="3200" dirty="0"/>
          </a:p>
        </p:txBody>
      </p:sp>
      <p:pic>
        <p:nvPicPr>
          <p:cNvPr id="4" name="Рисунок 3" descr="Николай Орем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916832"/>
            <a:ext cx="2664296" cy="428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Никола </a:t>
            </a:r>
            <a:r>
              <a:rPr lang="ru-RU" b="1" dirty="0" err="1" smtClean="0"/>
              <a:t>Шюке</a:t>
            </a:r>
            <a:r>
              <a:rPr lang="ru-RU" b="1" dirty="0" smtClean="0"/>
              <a:t> (ХV век)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3772" y="1600200"/>
            <a:ext cx="8910228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Французский математик и врач, бакалавр медицины, автор трактата по арифметике и алгебре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«Наука о числе» </a:t>
            </a:r>
            <a:r>
              <a:rPr lang="ru-RU" sz="2800" dirty="0" smtClean="0"/>
              <a:t>(1484) </a:t>
            </a:r>
          </a:p>
          <a:p>
            <a:pPr marL="0" indent="0" algn="ctr">
              <a:buNone/>
            </a:pPr>
            <a:r>
              <a:rPr lang="ru-RU" sz="2800" dirty="0" smtClean="0"/>
              <a:t>(опубликованном только в 1848 г. в Лионе),                     смело ввёл не только нулевой,                                                                           но и отрицательный показатель степени.</a:t>
            </a:r>
          </a:p>
          <a:p>
            <a:pPr marL="0" indent="0" algn="ctr">
              <a:buNone/>
            </a:pPr>
            <a:r>
              <a:rPr lang="ru-RU" sz="2800" dirty="0" smtClean="0"/>
              <a:t> Он писал его мелким шрифтом сверху и справа </a:t>
            </a:r>
          </a:p>
          <a:p>
            <a:pPr marL="0" indent="0" algn="ctr">
              <a:buNone/>
            </a:pPr>
            <a:r>
              <a:rPr lang="ru-RU" sz="2800" dirty="0" smtClean="0"/>
              <a:t>от коэффициента.</a:t>
            </a:r>
          </a:p>
          <a:p>
            <a:pPr marL="0" indent="0" algn="ctr">
              <a:buNone/>
            </a:pPr>
            <a:r>
              <a:rPr lang="ru-RU" sz="2800" dirty="0" smtClean="0"/>
              <a:t> Алгебраическая символика </a:t>
            </a:r>
            <a:r>
              <a:rPr lang="ru-RU" sz="2800" dirty="0" err="1" smtClean="0"/>
              <a:t>Шюке</a:t>
            </a:r>
            <a:r>
              <a:rPr lang="ru-RU" sz="2800" dirty="0" smtClean="0"/>
              <a:t> приближалась                       к современной, кроме того, у него впервые встречаются термины «биллион», «триллион», «квадриллион».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Немецкие математики Средневековья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98504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стремились ввести единое обозначение                            и сократить число символов. </a:t>
            </a:r>
          </a:p>
          <a:p>
            <a:pPr marL="0" indent="0" algn="ctr">
              <a:buNone/>
            </a:pPr>
            <a:r>
              <a:rPr lang="ru-RU" sz="3600" dirty="0" smtClean="0"/>
              <a:t>                                                                                 Книга Михаэля Штифеля                               «Полная арифметика» (1544 г.)                       сыграла в этом значительную роль.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Михаэль Штифель (1487-1567)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844824"/>
            <a:ext cx="504056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немецкий математик, один                из изобретателей логарифмов,  дал определение 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ru-RU" sz="2800" b="1" baseline="30000" dirty="0" smtClean="0">
                <a:solidFill>
                  <a:srgbClr val="FF0000"/>
                </a:solidFill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</a:rPr>
              <a:t>=1                   </a:t>
            </a:r>
            <a:r>
              <a:rPr lang="ru-RU" sz="2800" dirty="0" smtClean="0"/>
              <a:t>и ввел название </a:t>
            </a:r>
            <a:r>
              <a:rPr lang="ru-RU" sz="2800" b="1" dirty="0" smtClean="0">
                <a:solidFill>
                  <a:srgbClr val="FF0000"/>
                </a:solidFill>
              </a:rPr>
              <a:t>«показатель»                    </a:t>
            </a:r>
            <a:r>
              <a:rPr lang="ru-RU" sz="2800" dirty="0" smtClean="0"/>
              <a:t>(это буквенный перевод немецкого </a:t>
            </a:r>
            <a:r>
              <a:rPr lang="ru-RU" sz="2800" b="1" dirty="0" err="1" smtClean="0">
                <a:solidFill>
                  <a:srgbClr val="FF0000"/>
                </a:solidFill>
              </a:rPr>
              <a:t>Exponent</a:t>
            </a:r>
            <a:r>
              <a:rPr lang="ru-RU" sz="2800" dirty="0" smtClean="0"/>
              <a:t>),                 причём подробно анализировал и целые,              и дробные показатели.        </a:t>
            </a:r>
            <a:endParaRPr lang="ru-RU" sz="2800" dirty="0"/>
          </a:p>
        </p:txBody>
      </p:sp>
      <p:pic>
        <p:nvPicPr>
          <p:cNvPr id="4" name="Рисунок 3" descr="200px-Michael_Stife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21358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Франсуа Виет (1540-1603)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9545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французский математик, основоположник символической алгебры, юрист по образованию                     и основной профессии,          ввел буквы для обозначения             не только переменных,                   но и их коэффициентов.                                                                          Он применял сокращения: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N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70C0"/>
                </a:solidFill>
              </a:rPr>
              <a:t>Q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C</a:t>
            </a:r>
            <a:r>
              <a:rPr lang="ru-RU" sz="3600" dirty="0" smtClean="0"/>
              <a:t> </a:t>
            </a:r>
            <a:r>
              <a:rPr lang="ru-RU" sz="2800" dirty="0" smtClean="0"/>
              <a:t>– для </a:t>
            </a:r>
            <a:r>
              <a:rPr lang="ru-RU" sz="2800" b="1" dirty="0" smtClean="0">
                <a:solidFill>
                  <a:srgbClr val="FF0000"/>
                </a:solidFill>
              </a:rPr>
              <a:t>первой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второй </a:t>
            </a:r>
            <a:r>
              <a:rPr lang="ru-RU" sz="2800" dirty="0" smtClean="0"/>
              <a:t>               и </a:t>
            </a:r>
            <a:r>
              <a:rPr lang="ru-RU" sz="2800" b="1" dirty="0" smtClean="0">
                <a:solidFill>
                  <a:srgbClr val="00B050"/>
                </a:solidFill>
              </a:rPr>
              <a:t>третьей</a:t>
            </a:r>
            <a:r>
              <a:rPr lang="ru-RU" sz="2800" dirty="0" smtClean="0"/>
              <a:t> степеней. </a:t>
            </a:r>
            <a:endParaRPr lang="ru-RU" sz="2800" dirty="0"/>
          </a:p>
        </p:txBody>
      </p:sp>
      <p:pic>
        <p:nvPicPr>
          <p:cNvPr id="4" name="Рисунок 3" descr="Вие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916832"/>
            <a:ext cx="291208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Симон</a:t>
            </a:r>
            <a:r>
              <a:rPr lang="ru-RU" b="1" dirty="0" smtClean="0"/>
              <a:t> </a:t>
            </a:r>
            <a:r>
              <a:rPr lang="ru-RU" b="1" dirty="0" err="1" smtClean="0"/>
              <a:t>Стевин</a:t>
            </a:r>
            <a:r>
              <a:rPr lang="ru-RU" b="1" dirty="0" smtClean="0"/>
              <a:t> (1548—1620)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1556792"/>
            <a:ext cx="532859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нидерландский математик, механик  и инженер, обозначал неизвестную величину кружком,  внутри которого указывал показатели степени.             </a:t>
            </a:r>
            <a:r>
              <a:rPr lang="ru-RU" sz="2800" dirty="0" err="1" smtClean="0"/>
              <a:t>Стевин</a:t>
            </a:r>
            <a:r>
              <a:rPr lang="ru-RU" sz="2800" dirty="0" smtClean="0"/>
              <a:t> предложил называть степени  по их показателям - четвёртой, пятой и т.д. и отверг </a:t>
            </a:r>
            <a:r>
              <a:rPr lang="ru-RU" sz="2800" dirty="0" err="1" smtClean="0"/>
              <a:t>диофантовы</a:t>
            </a:r>
            <a:r>
              <a:rPr lang="ru-RU" sz="2800" dirty="0" smtClean="0"/>
              <a:t> составные выражения «</a:t>
            </a:r>
            <a:r>
              <a:rPr lang="ru-RU" sz="2800" dirty="0" err="1" smtClean="0"/>
              <a:t>квадрато-квадрат</a:t>
            </a:r>
            <a:r>
              <a:rPr lang="ru-RU" sz="2800" dirty="0" smtClean="0"/>
              <a:t>», «</a:t>
            </a:r>
            <a:r>
              <a:rPr lang="ru-RU" sz="2800" dirty="0" err="1" smtClean="0"/>
              <a:t>квадрато-куб</a:t>
            </a:r>
            <a:r>
              <a:rPr lang="ru-RU" sz="2800" dirty="0" smtClean="0"/>
              <a:t>»…</a:t>
            </a:r>
            <a:endParaRPr lang="ru-RU" sz="2800" dirty="0"/>
          </a:p>
        </p:txBody>
      </p:sp>
      <p:pic>
        <p:nvPicPr>
          <p:cNvPr id="5" name="Рисунок 4" descr="Симон Стеви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2902049" cy="422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Михаил Васильевич Ломоносов (1711-1765)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5759552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первый русский учёный-естествоиспытатель мирового значения, энциклопедист, химик и физик, астроном, приборостроитель, географ, металлург, геолог, поэт, художник, историк, действительный член Академии наук и художеств, профессор химии.</a:t>
            </a:r>
            <a:endParaRPr lang="ru-RU" sz="3200" dirty="0"/>
          </a:p>
        </p:txBody>
      </p:sp>
      <p:pic>
        <p:nvPicPr>
          <p:cNvPr id="4" name="Содержимое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88840"/>
            <a:ext cx="2990503" cy="380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Альберт </a:t>
            </a:r>
            <a:r>
              <a:rPr lang="ru-RU" b="1" dirty="0" err="1" smtClean="0"/>
              <a:t>Жирар</a:t>
            </a:r>
            <a:r>
              <a:rPr lang="ru-RU" b="1" dirty="0" smtClean="0"/>
              <a:t> (1595-1632)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07424" cy="4493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французский математик, </a:t>
            </a:r>
          </a:p>
          <a:p>
            <a:pPr marL="0" indent="0" algn="ctr">
              <a:buNone/>
            </a:pPr>
            <a:r>
              <a:rPr lang="ru-RU" sz="3200" dirty="0" smtClean="0"/>
              <a:t>живший и работавший               в Нидерландах, </a:t>
            </a:r>
          </a:p>
          <a:p>
            <a:pPr marL="0" indent="0" algn="ctr">
              <a:buNone/>
            </a:pPr>
            <a:r>
              <a:rPr lang="ru-RU" sz="3200" dirty="0" smtClean="0"/>
              <a:t>в своей книге                  «Новое изобретение </a:t>
            </a:r>
          </a:p>
          <a:p>
            <a:pPr marL="0" indent="0" algn="ctr">
              <a:buNone/>
            </a:pPr>
            <a:r>
              <a:rPr lang="ru-RU" sz="3200" dirty="0" smtClean="0"/>
              <a:t>в алгебре» (1629) использует </a:t>
            </a:r>
          </a:p>
          <a:p>
            <a:pPr marL="0" indent="0" algn="ctr">
              <a:buNone/>
            </a:pPr>
            <a:r>
              <a:rPr lang="ru-RU" sz="3200" dirty="0" smtClean="0"/>
              <a:t>такую форму записи:</a:t>
            </a:r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(2)17 </a:t>
            </a:r>
            <a:r>
              <a:rPr lang="ru-RU" sz="3200" dirty="0" smtClean="0"/>
              <a:t>вместо </a:t>
            </a:r>
            <a:r>
              <a:rPr lang="ru-RU" sz="4000" b="1" dirty="0" smtClean="0">
                <a:solidFill>
                  <a:srgbClr val="FF0000"/>
                </a:solidFill>
              </a:rPr>
              <a:t>17</a:t>
            </a:r>
            <a:r>
              <a:rPr lang="ru-RU" sz="4000" b="1" baseline="30000" dirty="0" smtClean="0">
                <a:solidFill>
                  <a:srgbClr val="FF0000"/>
                </a:solidFill>
              </a:rPr>
              <a:t>2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 descr="Альберт Жир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88840"/>
            <a:ext cx="3159224" cy="4212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Рене Декарт (1596-1650)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5549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(французский философ, математик, физик и физиолог) ввел в XVII веке современные обозначения степеней (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ru-RU" sz="2800" b="1" baseline="30000" dirty="0" smtClean="0">
                <a:solidFill>
                  <a:srgbClr val="FF0000"/>
                </a:solidFill>
              </a:rPr>
              <a:t>4</a:t>
            </a:r>
            <a:r>
              <a:rPr lang="ru-RU" sz="2800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ru-RU" sz="2800" b="1" baseline="30000" dirty="0" smtClean="0">
                <a:solidFill>
                  <a:srgbClr val="FF0000"/>
                </a:solidFill>
              </a:rPr>
              <a:t>5</a:t>
            </a:r>
            <a:r>
              <a:rPr lang="ru-RU" sz="2800" dirty="0" smtClean="0"/>
              <a:t>,…).                              Любопытно, что Декарт считал, что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</a:rPr>
              <a:t>∙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ru-RU" sz="2800" dirty="0" smtClean="0"/>
              <a:t> не занимает больше места, чем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ru-RU" sz="2800" b="1" baseline="300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/>
              <a:t> и не пользовался этим обозначением при записи произведения двух одинаковых множителей.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6" name="Рисунок 5" descr="Декар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916832"/>
            <a:ext cx="2786710" cy="398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Готфрид Вильгельм Лейбниц               (1646-1716)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752528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немецкий математик (физик, юрист, философ), применял знак 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ru-RU" sz="3200" b="1" baseline="30000" dirty="0" smtClean="0">
                <a:solidFill>
                  <a:srgbClr val="FF0000"/>
                </a:solidFill>
              </a:rPr>
              <a:t>2</a:t>
            </a:r>
            <a:r>
              <a:rPr lang="ru-RU" sz="3200" dirty="0" smtClean="0"/>
              <a:t>, считая, что упор должен быть сделан на необходимость применения символики для всех записей произведений одинаковых множителей.</a:t>
            </a:r>
            <a:endParaRPr lang="ru-RU" sz="3200" dirty="0"/>
          </a:p>
        </p:txBody>
      </p:sp>
      <p:pic>
        <p:nvPicPr>
          <p:cNvPr id="6" name="Рисунок 5" descr="загруженное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7372" y="1628800"/>
            <a:ext cx="362191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63808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Современные определения                                 и обозначения степени с нулевым, отрицательным и дробным показателем берут начало                        от работ английских математиков </a:t>
            </a:r>
            <a:r>
              <a:rPr lang="ru-RU" sz="4000" b="1" dirty="0" smtClean="0">
                <a:solidFill>
                  <a:srgbClr val="FF0000"/>
                </a:solidFill>
              </a:rPr>
              <a:t>Джона Валлиса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</a:t>
            </a:r>
            <a:r>
              <a:rPr lang="ru-RU" sz="3600" dirty="0" smtClean="0"/>
              <a:t>и </a:t>
            </a:r>
            <a:r>
              <a:rPr lang="ru-RU" sz="4000" b="1" dirty="0" smtClean="0">
                <a:solidFill>
                  <a:srgbClr val="FF0000"/>
                </a:solidFill>
              </a:rPr>
              <a:t>Исаака Ньютона</a:t>
            </a:r>
            <a:r>
              <a:rPr lang="ru-RU" sz="3600" i="1" dirty="0" smtClean="0"/>
              <a:t>. 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Джон Валлис, </a:t>
            </a:r>
            <a:r>
              <a:rPr lang="en-US" b="1" dirty="0" smtClean="0"/>
              <a:t>(</a:t>
            </a:r>
            <a:r>
              <a:rPr lang="ru-RU" b="1" dirty="0" err="1" smtClean="0"/>
              <a:t>Уоллис</a:t>
            </a:r>
            <a:r>
              <a:rPr lang="en-US" b="1" dirty="0" smtClean="0"/>
              <a:t>)</a:t>
            </a:r>
            <a:r>
              <a:rPr lang="ru-RU" b="1" dirty="0" smtClean="0"/>
              <a:t>  (1616-1703)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5832648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английский математик,                          сын священника,  феноменальный счётчик,   не получивший однако никакого математического образования, занимаясь самостоятельно.                                      Он впервые (в 1665 г.) подробно писал о целесообразности введения нулевого, отрицательных                                     и дробных показателей                               и современных символов.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Джон Валлис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16832"/>
            <a:ext cx="303308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Исаак Ньютон (1643-1727)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7984" y="1556792"/>
            <a:ext cx="40313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английский физик, математик, механик       и астроном, завершивший дело Джона Валлиса.             Стал систематически применять новые символы, после чего они вошли в общий обиход.  </a:t>
            </a:r>
            <a:endParaRPr lang="ru-RU" sz="3200" dirty="0"/>
          </a:p>
        </p:txBody>
      </p:sp>
      <p:pic>
        <p:nvPicPr>
          <p:cNvPr id="4" name="Рисунок 3" descr="Ньютон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568601" cy="4282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Глейзер Г.И. История математики в школе </a:t>
            </a:r>
            <a:r>
              <a:rPr lang="en-US" dirty="0" smtClean="0"/>
              <a:t>VII</a:t>
            </a:r>
            <a:r>
              <a:rPr lang="ru-RU" dirty="0" smtClean="0"/>
              <a:t>-</a:t>
            </a:r>
            <a:r>
              <a:rPr lang="en-US" dirty="0" smtClean="0"/>
              <a:t>VIII</a:t>
            </a:r>
            <a:r>
              <a:rPr lang="ru-RU" dirty="0" smtClean="0"/>
              <a:t> </a:t>
            </a:r>
            <a:r>
              <a:rPr lang="ru-RU" dirty="0" err="1" smtClean="0"/>
              <a:t>кл</a:t>
            </a:r>
            <a:r>
              <a:rPr lang="ru-RU" dirty="0" smtClean="0"/>
              <a:t>. Пособие для учителей. – М.: Просвещение, 1982. – 240 с.</a:t>
            </a:r>
          </a:p>
          <a:p>
            <a:pPr lvl="0"/>
            <a:r>
              <a:rPr lang="ru-RU" dirty="0" smtClean="0"/>
              <a:t>Дидактические материалы по алгебре для 7 класса / Б.Г.Зив, В.А. </a:t>
            </a:r>
            <a:r>
              <a:rPr lang="ru-RU" dirty="0" err="1" smtClean="0"/>
              <a:t>Гольдич</a:t>
            </a:r>
            <a:r>
              <a:rPr lang="ru-RU" dirty="0" smtClean="0"/>
              <a:t>. – 2003. – 136 с.: ил.</a:t>
            </a:r>
          </a:p>
          <a:p>
            <a:pPr lvl="0"/>
            <a:r>
              <a:rPr lang="ru-RU" dirty="0" smtClean="0"/>
              <a:t>Ершова А.П., </a:t>
            </a:r>
            <a:r>
              <a:rPr lang="ru-RU" dirty="0" err="1" smtClean="0"/>
              <a:t>Голобородько</a:t>
            </a:r>
            <a:r>
              <a:rPr lang="ru-RU" dirty="0" smtClean="0"/>
              <a:t> В.В., Ершова А.С. Самостоятельные и контрольные работы по алгебре и геометрии для 7 класса. – М.: </a:t>
            </a:r>
            <a:r>
              <a:rPr lang="ru-RU" dirty="0" err="1" smtClean="0"/>
              <a:t>Илекса</a:t>
            </a:r>
            <a:r>
              <a:rPr lang="ru-RU" dirty="0" smtClean="0"/>
              <a:t>, Харьков: Гимназия, 2001. – 96 с.</a:t>
            </a:r>
          </a:p>
          <a:p>
            <a:pPr lvl="0"/>
            <a:r>
              <a:rPr lang="ru-RU" dirty="0" smtClean="0"/>
              <a:t>Перельман Я.И. Занимательная алгебра. – Д.: ВАП, 1994. – 200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степени               в реальной действительности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sz="32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708920"/>
            <a:ext cx="216024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869160"/>
            <a:ext cx="17663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S=a</a:t>
            </a:r>
            <a:r>
              <a:rPr lang="en-US" sz="6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>
            <a:off x="5220072" y="2492896"/>
            <a:ext cx="2448272" cy="24482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4941168"/>
            <a:ext cx="1719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V=a</a:t>
            </a:r>
            <a:r>
              <a:rPr lang="en-US" sz="5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7669" y="1484784"/>
            <a:ext cx="4008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геометрии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степени               в реальной действительности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412776"/>
            <a:ext cx="299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физике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5298" name="Picture 2" descr="C:\Users\P\Pictures\Новая папка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068960"/>
            <a:ext cx="2867025" cy="159067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4536504" cy="30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784" y="5517232"/>
            <a:ext cx="846043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 всемирного тяготения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степени               в реальной действительности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676453" cy="2304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9658" y="1556792"/>
            <a:ext cx="446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астрономии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32040" y="2420888"/>
            <a:ext cx="432048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Продолжительность обращения планет вокруг Солнца (и спутников </a:t>
            </a:r>
            <a:r>
              <a:rPr lang="en-US" sz="2800" dirty="0" smtClean="0"/>
              <a:t>                </a:t>
            </a:r>
            <a:r>
              <a:rPr lang="ru-RU" sz="2800" dirty="0" smtClean="0"/>
              <a:t>вокруг планет) </a:t>
            </a:r>
            <a:r>
              <a:rPr lang="en-US" sz="2800" dirty="0" smtClean="0"/>
              <a:t>                                     </a:t>
            </a:r>
            <a:r>
              <a:rPr lang="ru-RU" sz="2800" dirty="0" smtClean="0"/>
              <a:t>связана</a:t>
            </a:r>
            <a:r>
              <a:rPr lang="en-US" sz="2800" dirty="0" smtClean="0"/>
              <a:t> </a:t>
            </a:r>
            <a:r>
              <a:rPr lang="ru-RU" sz="2800" dirty="0" smtClean="0"/>
              <a:t>с расстояниями </a:t>
            </a:r>
            <a:r>
              <a:rPr lang="en-US" sz="2800" dirty="0" smtClean="0"/>
              <a:t>                       </a:t>
            </a:r>
            <a:r>
              <a:rPr lang="ru-RU" sz="2800" dirty="0" smtClean="0"/>
              <a:t>от центра обращения степенной зависимостью: отношение </a:t>
            </a:r>
            <a:r>
              <a:rPr lang="en-US" sz="4300" b="1" dirty="0" smtClean="0">
                <a:solidFill>
                  <a:srgbClr val="FF0000"/>
                </a:solidFill>
              </a:rPr>
              <a:t>R</a:t>
            </a:r>
            <a:r>
              <a:rPr lang="en-US" sz="43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4300" b="1" dirty="0" smtClean="0">
                <a:solidFill>
                  <a:srgbClr val="FF0000"/>
                </a:solidFill>
              </a:rPr>
              <a:t>/T</a:t>
            </a:r>
            <a:r>
              <a:rPr lang="en-US" sz="4300" b="1" baseline="300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/>
              <a:t>                                                    одинаково  для всех планетарных орбит.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534561"/>
            <a:ext cx="33738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Третий закон </a:t>
            </a:r>
          </a:p>
          <a:p>
            <a:pPr algn="ctr"/>
            <a:r>
              <a:rPr lang="ru-RU" sz="60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Кеплера</a:t>
            </a:r>
            <a:endParaRPr lang="ru-RU" sz="60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0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степени               в реальной действительности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55776" y="2420888"/>
            <a:ext cx="4031360" cy="28369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Электростатическое                  и магнитное взаимодействия,                   свет, звук ослабевают пропорционально   второй степени расстояния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505075" cy="182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2209800" cy="20764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468563" cy="1847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степени               в реальной действительности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5976664" cy="2692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Инженер, производя расчёты              на прочность, имеет дело                      с четвёртыми степенями,                                   а при других вычислениях  (например, диаметра паропровода) – –даже с шестой степенью.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2816"/>
            <a:ext cx="2679388" cy="25202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438538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использования степени               в реальной действительности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395935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Исследуя силу,                   с которой текучая вода увлекает камни, гидротехник наталкивается                         на зависимость              также шестой степени.</a:t>
            </a:r>
            <a:endParaRPr lang="ru-RU" sz="3200" dirty="0"/>
          </a:p>
        </p:txBody>
      </p:sp>
      <p:pic>
        <p:nvPicPr>
          <p:cNvPr id="7" name="Рисунок 6" descr="image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348880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1911</TotalTime>
  <Words>1213</Words>
  <Application>Microsoft Office PowerPoint</Application>
  <PresentationFormat>Экран (4:3)</PresentationFormat>
  <Paragraphs>167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Обычная</vt:lpstr>
      <vt:lpstr>Формула</vt:lpstr>
      <vt:lpstr>Свойства степени  с натуральными показателями  Алгебра 7 класс</vt:lpstr>
      <vt:lpstr>Эпиграф урока </vt:lpstr>
      <vt:lpstr>Михаил Васильевич Ломоносов (1711-1765)</vt:lpstr>
      <vt:lpstr>Примеры использования степени               в реальной действительности</vt:lpstr>
      <vt:lpstr>Примеры использования степени               в реальной действительности</vt:lpstr>
      <vt:lpstr>Примеры использования степени               в реальной действительности</vt:lpstr>
      <vt:lpstr>Примеры использования степени               в реальной действительности</vt:lpstr>
      <vt:lpstr>Примеры использования степени               в реальной действительности</vt:lpstr>
      <vt:lpstr>Примеры использования степени               в реальной действительности</vt:lpstr>
      <vt:lpstr>Примеры использования степени               в реальной действительности</vt:lpstr>
      <vt:lpstr>Примеры использования степени               в реальной действительности</vt:lpstr>
      <vt:lpstr>Ответы к заданиям блиц-опроса</vt:lpstr>
      <vt:lpstr>Критерии оценивания </vt:lpstr>
      <vt:lpstr> Составь формулу:   </vt:lpstr>
      <vt:lpstr>Заполни пропуски</vt:lpstr>
      <vt:lpstr>Представьте выражение                           в виде степени:</vt:lpstr>
      <vt:lpstr>Представьте выражение                           в виде степени:</vt:lpstr>
      <vt:lpstr>Представьте выражение                           в виде степени:</vt:lpstr>
      <vt:lpstr>История развития                             понятия «степень»</vt:lpstr>
      <vt:lpstr>В III веке вышла книга греческого ученого Диофанта «Арифметика»</vt:lpstr>
      <vt:lpstr>Слайд 21</vt:lpstr>
      <vt:lpstr>Символы, которые использовал Диофант                  для обозначения первых шести степеней неизвестного </vt:lpstr>
      <vt:lpstr>Слайд 23</vt:lpstr>
      <vt:lpstr>Николай Орем (1323–1382 гг.) </vt:lpstr>
      <vt:lpstr>Никола Шюке (ХV век)</vt:lpstr>
      <vt:lpstr>Немецкие математики Средневековья</vt:lpstr>
      <vt:lpstr>Михаэль Штифель (1487-1567)</vt:lpstr>
      <vt:lpstr>Франсуа Виет (1540-1603)</vt:lpstr>
      <vt:lpstr>Симон Стевин (1548—1620)</vt:lpstr>
      <vt:lpstr>Альберт Жирар (1595-1632)</vt:lpstr>
      <vt:lpstr>Рене Декарт (1596-1650)</vt:lpstr>
      <vt:lpstr>Готфрид Вильгельм Лейбниц               (1646-1716)</vt:lpstr>
      <vt:lpstr>Слайд 33</vt:lpstr>
      <vt:lpstr>Джон Валлис, (Уоллис)  (1616-1703)</vt:lpstr>
      <vt:lpstr>Исаак Ньютон (1643-1727)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</dc:creator>
  <cp:lastModifiedBy>P</cp:lastModifiedBy>
  <cp:revision>194</cp:revision>
  <dcterms:created xsi:type="dcterms:W3CDTF">2014-01-24T06:05:45Z</dcterms:created>
  <dcterms:modified xsi:type="dcterms:W3CDTF">2014-02-23T11:16:45Z</dcterms:modified>
</cp:coreProperties>
</file>