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82" r:id="rId11"/>
    <p:sldId id="280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83" r:id="rId23"/>
    <p:sldId id="284" r:id="rId24"/>
    <p:sldId id="285" r:id="rId25"/>
    <p:sldId id="286" r:id="rId26"/>
    <p:sldId id="287" r:id="rId27"/>
    <p:sldId id="292" r:id="rId28"/>
    <p:sldId id="279" r:id="rId29"/>
    <p:sldId id="293" r:id="rId30"/>
    <p:sldId id="290" r:id="rId31"/>
    <p:sldId id="275" r:id="rId32"/>
    <p:sldId id="291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3" autoAdjust="0"/>
  </p:normalViewPr>
  <p:slideViewPr>
    <p:cSldViewPr>
      <p:cViewPr varScale="1">
        <p:scale>
          <a:sx n="60" d="100"/>
          <a:sy n="60" d="100"/>
        </p:scale>
        <p:origin x="-1363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6ABC2-C4E6-4945-B36B-368AE98D817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0"/>
      <dgm:spPr/>
    </dgm:pt>
    <dgm:pt modelId="{3EE38C46-595F-44BA-9695-F704EA4A0E92}">
      <dgm:prSet phldrT="[Текст]" phldr="1"/>
      <dgm:spPr/>
      <dgm:t>
        <a:bodyPr/>
        <a:lstStyle/>
        <a:p>
          <a:endParaRPr lang="ru-RU" dirty="0"/>
        </a:p>
      </dgm:t>
    </dgm:pt>
    <dgm:pt modelId="{7C00A361-7BA6-435A-B71F-AB3533F81BE4}" type="parTrans" cxnId="{2AACE855-6858-43D6-A064-57B99B6A4B6C}">
      <dgm:prSet/>
      <dgm:spPr/>
    </dgm:pt>
    <dgm:pt modelId="{46B39005-D4B9-4FF1-91E1-ED6CA988A7BD}" type="sibTrans" cxnId="{2AACE855-6858-43D6-A064-57B99B6A4B6C}">
      <dgm:prSet/>
      <dgm:spPr/>
    </dgm:pt>
    <dgm:pt modelId="{B4271CF6-FCC2-45F3-B1AB-E2A3A3F88BCE}">
      <dgm:prSet phldrT="[Текст]" phldr="1"/>
      <dgm:spPr/>
      <dgm:t>
        <a:bodyPr/>
        <a:lstStyle/>
        <a:p>
          <a:endParaRPr lang="ru-RU" dirty="0"/>
        </a:p>
      </dgm:t>
    </dgm:pt>
    <dgm:pt modelId="{59373441-D14A-4B2C-82B9-C44B927815DC}" type="parTrans" cxnId="{FD01D93A-519D-4548-B23C-BF13569649F8}">
      <dgm:prSet/>
      <dgm:spPr/>
    </dgm:pt>
    <dgm:pt modelId="{57C00EC9-5068-4835-A8A9-A14CC7933EDE}" type="sibTrans" cxnId="{FD01D93A-519D-4548-B23C-BF13569649F8}">
      <dgm:prSet/>
      <dgm:spPr/>
    </dgm:pt>
    <dgm:pt modelId="{51F3B903-1D2B-446D-AE90-FC5EA6BEE842}">
      <dgm:prSet phldrT="[Текст]" phldr="1"/>
      <dgm:spPr/>
      <dgm:t>
        <a:bodyPr/>
        <a:lstStyle/>
        <a:p>
          <a:endParaRPr lang="ru-RU" dirty="0"/>
        </a:p>
      </dgm:t>
    </dgm:pt>
    <dgm:pt modelId="{3FB3B439-74B9-4444-809A-42330A402624}" type="parTrans" cxnId="{1D6E3BC6-1BC9-4085-BAE4-C06013BBD828}">
      <dgm:prSet/>
      <dgm:spPr/>
    </dgm:pt>
    <dgm:pt modelId="{98A2E788-12E7-4F5C-8C63-A823F45DCFEB}" type="sibTrans" cxnId="{1D6E3BC6-1BC9-4085-BAE4-C06013BBD828}">
      <dgm:prSet/>
      <dgm:spPr/>
    </dgm:pt>
    <dgm:pt modelId="{26DFF5B8-6CF5-44B2-B19F-0A97062CE589}" type="pres">
      <dgm:prSet presAssocID="{71E6ABC2-C4E6-4945-B36B-368AE98D817C}" presName="compositeShape" presStyleCnt="0">
        <dgm:presLayoutVars>
          <dgm:chMax val="7"/>
          <dgm:dir/>
          <dgm:resizeHandles val="exact"/>
        </dgm:presLayoutVars>
      </dgm:prSet>
      <dgm:spPr/>
    </dgm:pt>
    <dgm:pt modelId="{F2E08B2A-AB26-45C5-8C4D-865286487D70}" type="pres">
      <dgm:prSet presAssocID="{71E6ABC2-C4E6-4945-B36B-368AE98D817C}" presName="wedge1" presStyleLbl="node1" presStyleIdx="0" presStyleCnt="3"/>
      <dgm:spPr/>
      <dgm:t>
        <a:bodyPr/>
        <a:lstStyle/>
        <a:p>
          <a:endParaRPr lang="ru-RU"/>
        </a:p>
      </dgm:t>
    </dgm:pt>
    <dgm:pt modelId="{E3B8F5C0-AD60-4241-B2E3-6D183B52AE64}" type="pres">
      <dgm:prSet presAssocID="{71E6ABC2-C4E6-4945-B36B-368AE98D817C}" presName="dummy1a" presStyleCnt="0"/>
      <dgm:spPr/>
    </dgm:pt>
    <dgm:pt modelId="{44FF7699-56FA-4581-BA83-B2DF6FF0CC62}" type="pres">
      <dgm:prSet presAssocID="{71E6ABC2-C4E6-4945-B36B-368AE98D817C}" presName="dummy1b" presStyleCnt="0"/>
      <dgm:spPr/>
    </dgm:pt>
    <dgm:pt modelId="{0D4488AE-0742-49D2-A366-9609A37990CC}" type="pres">
      <dgm:prSet presAssocID="{71E6ABC2-C4E6-4945-B36B-368AE98D81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5B89E-D93D-429D-AC94-177554D09C24}" type="pres">
      <dgm:prSet presAssocID="{71E6ABC2-C4E6-4945-B36B-368AE98D817C}" presName="wedge2" presStyleLbl="node1" presStyleIdx="1" presStyleCnt="3"/>
      <dgm:spPr/>
      <dgm:t>
        <a:bodyPr/>
        <a:lstStyle/>
        <a:p>
          <a:endParaRPr lang="ru-RU"/>
        </a:p>
      </dgm:t>
    </dgm:pt>
    <dgm:pt modelId="{EAABA331-E87C-41CE-BC30-05547CB54DFF}" type="pres">
      <dgm:prSet presAssocID="{71E6ABC2-C4E6-4945-B36B-368AE98D817C}" presName="dummy2a" presStyleCnt="0"/>
      <dgm:spPr/>
    </dgm:pt>
    <dgm:pt modelId="{5F1D7241-99F6-4DB3-B395-104D934F5211}" type="pres">
      <dgm:prSet presAssocID="{71E6ABC2-C4E6-4945-B36B-368AE98D817C}" presName="dummy2b" presStyleCnt="0"/>
      <dgm:spPr/>
    </dgm:pt>
    <dgm:pt modelId="{AD052BA9-9E5D-4CAE-BA01-464756090CA8}" type="pres">
      <dgm:prSet presAssocID="{71E6ABC2-C4E6-4945-B36B-368AE98D81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5AAFB-F1F8-4998-85B7-8996C4EC91F7}" type="pres">
      <dgm:prSet presAssocID="{71E6ABC2-C4E6-4945-B36B-368AE98D817C}" presName="wedge3" presStyleLbl="node1" presStyleIdx="2" presStyleCnt="3"/>
      <dgm:spPr/>
      <dgm:t>
        <a:bodyPr/>
        <a:lstStyle/>
        <a:p>
          <a:endParaRPr lang="ru-RU"/>
        </a:p>
      </dgm:t>
    </dgm:pt>
    <dgm:pt modelId="{E014BF0D-87B0-47A5-857F-87BDDB7C0595}" type="pres">
      <dgm:prSet presAssocID="{71E6ABC2-C4E6-4945-B36B-368AE98D817C}" presName="dummy3a" presStyleCnt="0"/>
      <dgm:spPr/>
    </dgm:pt>
    <dgm:pt modelId="{23FFBC8C-9F48-4BCB-ABF6-ACE99DAB07B0}" type="pres">
      <dgm:prSet presAssocID="{71E6ABC2-C4E6-4945-B36B-368AE98D817C}" presName="dummy3b" presStyleCnt="0"/>
      <dgm:spPr/>
    </dgm:pt>
    <dgm:pt modelId="{112336E7-0B8B-4485-BB1A-F8F295155176}" type="pres">
      <dgm:prSet presAssocID="{71E6ABC2-C4E6-4945-B36B-368AE98D81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F76DD-9BF4-492A-ABFC-2527ADD3D1E5}" type="pres">
      <dgm:prSet presAssocID="{46B39005-D4B9-4FF1-91E1-ED6CA988A7BD}" presName="arrowWedge1" presStyleLbl="fgSibTrans2D1" presStyleIdx="0" presStyleCnt="3"/>
      <dgm:spPr/>
    </dgm:pt>
    <dgm:pt modelId="{8850F7F2-5B34-4C6E-9566-6CEE33B509BB}" type="pres">
      <dgm:prSet presAssocID="{57C00EC9-5068-4835-A8A9-A14CC7933EDE}" presName="arrowWedge2" presStyleLbl="fgSibTrans2D1" presStyleIdx="1" presStyleCnt="3"/>
      <dgm:spPr/>
    </dgm:pt>
    <dgm:pt modelId="{E7DDEB8B-68C4-4610-A12D-0773D75FAC0B}" type="pres">
      <dgm:prSet presAssocID="{98A2E788-12E7-4F5C-8C63-A823F45DCFEB}" presName="arrowWedge3" presStyleLbl="fgSibTrans2D1" presStyleIdx="2" presStyleCnt="3"/>
      <dgm:spPr/>
    </dgm:pt>
  </dgm:ptLst>
  <dgm:cxnLst>
    <dgm:cxn modelId="{E36679DB-43F4-4F83-AA0A-2AA55DCB5B6D}" type="presOf" srcId="{3EE38C46-595F-44BA-9695-F704EA4A0E92}" destId="{0D4488AE-0742-49D2-A366-9609A37990CC}" srcOrd="1" destOrd="0" presId="urn:microsoft.com/office/officeart/2005/8/layout/cycle8"/>
    <dgm:cxn modelId="{0AF34695-5AE2-4C54-8E06-174981ADE6BC}" type="presOf" srcId="{51F3B903-1D2B-446D-AE90-FC5EA6BEE842}" destId="{112336E7-0B8B-4485-BB1A-F8F295155176}" srcOrd="1" destOrd="0" presId="urn:microsoft.com/office/officeart/2005/8/layout/cycle8"/>
    <dgm:cxn modelId="{FD01D93A-519D-4548-B23C-BF13569649F8}" srcId="{71E6ABC2-C4E6-4945-B36B-368AE98D817C}" destId="{B4271CF6-FCC2-45F3-B1AB-E2A3A3F88BCE}" srcOrd="1" destOrd="0" parTransId="{59373441-D14A-4B2C-82B9-C44B927815DC}" sibTransId="{57C00EC9-5068-4835-A8A9-A14CC7933EDE}"/>
    <dgm:cxn modelId="{2AACE855-6858-43D6-A064-57B99B6A4B6C}" srcId="{71E6ABC2-C4E6-4945-B36B-368AE98D817C}" destId="{3EE38C46-595F-44BA-9695-F704EA4A0E92}" srcOrd="0" destOrd="0" parTransId="{7C00A361-7BA6-435A-B71F-AB3533F81BE4}" sibTransId="{46B39005-D4B9-4FF1-91E1-ED6CA988A7BD}"/>
    <dgm:cxn modelId="{9DB3123A-50E6-4CB6-92FA-D4C680836897}" type="presOf" srcId="{51F3B903-1D2B-446D-AE90-FC5EA6BEE842}" destId="{E375AAFB-F1F8-4998-85B7-8996C4EC91F7}" srcOrd="0" destOrd="0" presId="urn:microsoft.com/office/officeart/2005/8/layout/cycle8"/>
    <dgm:cxn modelId="{23359BF5-82AD-45E9-A68F-8640BC6BB62D}" type="presOf" srcId="{3EE38C46-595F-44BA-9695-F704EA4A0E92}" destId="{F2E08B2A-AB26-45C5-8C4D-865286487D70}" srcOrd="0" destOrd="0" presId="urn:microsoft.com/office/officeart/2005/8/layout/cycle8"/>
    <dgm:cxn modelId="{2FD35EC6-FA28-46D4-A28C-3523F137A890}" type="presOf" srcId="{B4271CF6-FCC2-45F3-B1AB-E2A3A3F88BCE}" destId="{4935B89E-D93D-429D-AC94-177554D09C24}" srcOrd="0" destOrd="0" presId="urn:microsoft.com/office/officeart/2005/8/layout/cycle8"/>
    <dgm:cxn modelId="{FE5F1001-E928-4DD4-8409-8DA5349494D2}" type="presOf" srcId="{B4271CF6-FCC2-45F3-B1AB-E2A3A3F88BCE}" destId="{AD052BA9-9E5D-4CAE-BA01-464756090CA8}" srcOrd="1" destOrd="0" presId="urn:microsoft.com/office/officeart/2005/8/layout/cycle8"/>
    <dgm:cxn modelId="{1D6E3BC6-1BC9-4085-BAE4-C06013BBD828}" srcId="{71E6ABC2-C4E6-4945-B36B-368AE98D817C}" destId="{51F3B903-1D2B-446D-AE90-FC5EA6BEE842}" srcOrd="2" destOrd="0" parTransId="{3FB3B439-74B9-4444-809A-42330A402624}" sibTransId="{98A2E788-12E7-4F5C-8C63-A823F45DCFEB}"/>
    <dgm:cxn modelId="{C5401CA8-F3BC-4353-B837-288B8154D263}" type="presOf" srcId="{71E6ABC2-C4E6-4945-B36B-368AE98D817C}" destId="{26DFF5B8-6CF5-44B2-B19F-0A97062CE589}" srcOrd="0" destOrd="0" presId="urn:microsoft.com/office/officeart/2005/8/layout/cycle8"/>
    <dgm:cxn modelId="{331F9407-FE26-418B-9701-9ACA7647778A}" type="presParOf" srcId="{26DFF5B8-6CF5-44B2-B19F-0A97062CE589}" destId="{F2E08B2A-AB26-45C5-8C4D-865286487D70}" srcOrd="0" destOrd="0" presId="urn:microsoft.com/office/officeart/2005/8/layout/cycle8"/>
    <dgm:cxn modelId="{4E99A251-8650-4C61-803A-F95E49EF72FC}" type="presParOf" srcId="{26DFF5B8-6CF5-44B2-B19F-0A97062CE589}" destId="{E3B8F5C0-AD60-4241-B2E3-6D183B52AE64}" srcOrd="1" destOrd="0" presId="urn:microsoft.com/office/officeart/2005/8/layout/cycle8"/>
    <dgm:cxn modelId="{DF16B1E1-170E-4795-B107-5A9C8732F6D7}" type="presParOf" srcId="{26DFF5B8-6CF5-44B2-B19F-0A97062CE589}" destId="{44FF7699-56FA-4581-BA83-B2DF6FF0CC62}" srcOrd="2" destOrd="0" presId="urn:microsoft.com/office/officeart/2005/8/layout/cycle8"/>
    <dgm:cxn modelId="{BA4246A1-D521-4616-84A0-24F9DDA58242}" type="presParOf" srcId="{26DFF5B8-6CF5-44B2-B19F-0A97062CE589}" destId="{0D4488AE-0742-49D2-A366-9609A37990CC}" srcOrd="3" destOrd="0" presId="urn:microsoft.com/office/officeart/2005/8/layout/cycle8"/>
    <dgm:cxn modelId="{2A70DFFE-29C5-43CE-838D-EC711C199DBA}" type="presParOf" srcId="{26DFF5B8-6CF5-44B2-B19F-0A97062CE589}" destId="{4935B89E-D93D-429D-AC94-177554D09C24}" srcOrd="4" destOrd="0" presId="urn:microsoft.com/office/officeart/2005/8/layout/cycle8"/>
    <dgm:cxn modelId="{013F3EA2-2836-4726-94B2-FDBC89142D06}" type="presParOf" srcId="{26DFF5B8-6CF5-44B2-B19F-0A97062CE589}" destId="{EAABA331-E87C-41CE-BC30-05547CB54DFF}" srcOrd="5" destOrd="0" presId="urn:microsoft.com/office/officeart/2005/8/layout/cycle8"/>
    <dgm:cxn modelId="{5CD9213D-2890-4E6F-B001-B406A9ECF623}" type="presParOf" srcId="{26DFF5B8-6CF5-44B2-B19F-0A97062CE589}" destId="{5F1D7241-99F6-4DB3-B395-104D934F5211}" srcOrd="6" destOrd="0" presId="urn:microsoft.com/office/officeart/2005/8/layout/cycle8"/>
    <dgm:cxn modelId="{092A9AF0-3B3F-42BB-BD84-0334D0C5BE43}" type="presParOf" srcId="{26DFF5B8-6CF5-44B2-B19F-0A97062CE589}" destId="{AD052BA9-9E5D-4CAE-BA01-464756090CA8}" srcOrd="7" destOrd="0" presId="urn:microsoft.com/office/officeart/2005/8/layout/cycle8"/>
    <dgm:cxn modelId="{D7511864-7873-485E-AAEE-CE71BBE68D31}" type="presParOf" srcId="{26DFF5B8-6CF5-44B2-B19F-0A97062CE589}" destId="{E375AAFB-F1F8-4998-85B7-8996C4EC91F7}" srcOrd="8" destOrd="0" presId="urn:microsoft.com/office/officeart/2005/8/layout/cycle8"/>
    <dgm:cxn modelId="{BB87B1FE-57B7-4332-9B08-62F26B2FDA58}" type="presParOf" srcId="{26DFF5B8-6CF5-44B2-B19F-0A97062CE589}" destId="{E014BF0D-87B0-47A5-857F-87BDDB7C0595}" srcOrd="9" destOrd="0" presId="urn:microsoft.com/office/officeart/2005/8/layout/cycle8"/>
    <dgm:cxn modelId="{2E553DF1-4850-4073-98E4-333E7991BF44}" type="presParOf" srcId="{26DFF5B8-6CF5-44B2-B19F-0A97062CE589}" destId="{23FFBC8C-9F48-4BCB-ABF6-ACE99DAB07B0}" srcOrd="10" destOrd="0" presId="urn:microsoft.com/office/officeart/2005/8/layout/cycle8"/>
    <dgm:cxn modelId="{4FF0F1C0-93D6-4B55-B3C5-EBFD090D29CF}" type="presParOf" srcId="{26DFF5B8-6CF5-44B2-B19F-0A97062CE589}" destId="{112336E7-0B8B-4485-BB1A-F8F295155176}" srcOrd="11" destOrd="0" presId="urn:microsoft.com/office/officeart/2005/8/layout/cycle8"/>
    <dgm:cxn modelId="{003FB28C-6648-40A6-971E-8DCE3B0B0AFB}" type="presParOf" srcId="{26DFF5B8-6CF5-44B2-B19F-0A97062CE589}" destId="{367F76DD-9BF4-492A-ABFC-2527ADD3D1E5}" srcOrd="12" destOrd="0" presId="urn:microsoft.com/office/officeart/2005/8/layout/cycle8"/>
    <dgm:cxn modelId="{962E931A-8B5C-4722-8B19-573CF3675C55}" type="presParOf" srcId="{26DFF5B8-6CF5-44B2-B19F-0A97062CE589}" destId="{8850F7F2-5B34-4C6E-9566-6CEE33B509BB}" srcOrd="13" destOrd="0" presId="urn:microsoft.com/office/officeart/2005/8/layout/cycle8"/>
    <dgm:cxn modelId="{A167857C-DD86-4BF4-8237-DF8409900B9D}" type="presParOf" srcId="{26DFF5B8-6CF5-44B2-B19F-0A97062CE589}" destId="{E7DDEB8B-68C4-4610-A12D-0773D75FAC0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08B2A-AB26-45C5-8C4D-865286487D70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4295838" y="1099809"/>
        <a:ext cx="1357788" cy="1131490"/>
      </dsp:txXfrm>
    </dsp:sp>
    <dsp:sp modelId="{4935B89E-D93D-429D-AC94-177554D09C24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3119088" y="2896616"/>
        <a:ext cx="2036683" cy="995711"/>
      </dsp:txXfrm>
    </dsp:sp>
    <dsp:sp modelId="{E375AAFB-F1F8-4998-85B7-8996C4EC91F7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2575972" y="1099809"/>
        <a:ext cx="1357788" cy="1131490"/>
      </dsp:txXfrm>
    </dsp:sp>
    <dsp:sp modelId="{367F76DD-9BF4-492A-ABFC-2527ADD3D1E5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0F7F2-5B34-4C6E-9566-6CEE33B509BB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DEB8B-68C4-4610-A12D-0773D75FAC0B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0974-B534-4658-92AE-E83BE8602B2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9F74-EBA3-42F9-955A-5A5CA69C856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285728"/>
            <a:ext cx="492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КГКОУ «Назаровский детский дом №1»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357298"/>
            <a:ext cx="3645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A200"/>
                </a:solidFill>
                <a:latin typeface="Monotype Corsiva" pitchFamily="66" charset="0"/>
              </a:rPr>
              <a:t>Отчет по проекту :</a:t>
            </a:r>
            <a:endParaRPr lang="ru-RU" sz="3600" b="1" dirty="0">
              <a:solidFill>
                <a:srgbClr val="00A2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071678"/>
            <a:ext cx="6000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A200"/>
                </a:solidFill>
                <a:latin typeface="Monotype Corsiva" pitchFamily="66" charset="0"/>
              </a:rPr>
              <a:t>«Да здравствует мыло </a:t>
            </a:r>
          </a:p>
          <a:p>
            <a:pPr algn="ctr"/>
            <a:r>
              <a:rPr lang="ru-RU" sz="4400" b="1" dirty="0" smtClean="0">
                <a:solidFill>
                  <a:srgbClr val="00A200"/>
                </a:solidFill>
                <a:latin typeface="Monotype Corsiva" pitchFamily="66" charset="0"/>
              </a:rPr>
              <a:t>                        душистое!!!»</a:t>
            </a:r>
            <a:endParaRPr lang="ru-RU" sz="4400" b="1" dirty="0">
              <a:solidFill>
                <a:srgbClr val="00A2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5929330"/>
            <a:ext cx="1509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" name="Picture 2" descr="http://webdiscover.ru/uploads/comments/2013-01/5300-13574673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286100"/>
            <a:ext cx="3571900" cy="3571900"/>
          </a:xfrm>
          <a:prstGeom prst="rect">
            <a:avLst/>
          </a:prstGeom>
          <a:noFill/>
        </p:spPr>
      </p:pic>
      <p:pic>
        <p:nvPicPr>
          <p:cNvPr id="11" name="Picture 10" descr="http://images.clipartof.com/thumbnails/1117728-Cartoon-Bar-Of-Hand-Soap-In-A-Dish-With-Bubbles-Royalty-Free-Vector-Clipar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4500570"/>
            <a:ext cx="3426338" cy="19926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143372" y="6488668"/>
            <a:ext cx="955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2013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pic>
        <p:nvPicPr>
          <p:cNvPr id="21507" name="Picture 3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357166"/>
            <a:ext cx="4907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Проведенный опрос позволяет 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сделать следующие выводы: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2887682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Некоторые ребята позабыли о правилах  личной гигиены и не пользуются достаточно часто мылом.</a:t>
            </a:r>
          </a:p>
          <a:p>
            <a:endParaRPr lang="ru-RU" sz="2800" b="1" dirty="0" smtClean="0"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Больше половины опрошенных  ребят не пользовались мылом ручной работы</a:t>
            </a:r>
          </a:p>
          <a:p>
            <a:r>
              <a:rPr lang="ru-RU" sz="2800" b="1" dirty="0" smtClean="0">
                <a:latin typeface="Monotype Corsiva" pitchFamily="66" charset="0"/>
              </a:rPr>
              <a:t> и все хотели бы изготовить мыло своими руками.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1928802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Monotype Corsiva" pitchFamily="66" charset="0"/>
              </a:rPr>
              <a:t>Ребята очень мало знают о мыле, о истории его происхождения.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-428626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00042"/>
            <a:ext cx="6471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На основании полученных выводов была спланирована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следующая работа: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928802"/>
            <a:ext cx="55948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r>
              <a:rPr lang="ru-RU" sz="2400" b="1" dirty="0" smtClean="0">
                <a:latin typeface="Monotype Corsiva" pitchFamily="66" charset="0"/>
              </a:rPr>
              <a:t> Интегрированное занятие 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«Да, здравствует мыло душистое!!!»</a:t>
            </a:r>
          </a:p>
          <a:p>
            <a:r>
              <a:rPr lang="ru-RU" sz="2400" b="1" dirty="0" smtClean="0">
                <a:latin typeface="Monotype Corsiva" pitchFamily="66" charset="0"/>
              </a:rPr>
              <a:t>2.Исследовательская работа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«Вся Правда о мыле».</a:t>
            </a:r>
          </a:p>
          <a:p>
            <a:r>
              <a:rPr lang="ru-RU" sz="2400" b="1" dirty="0" smtClean="0">
                <a:latin typeface="Monotype Corsiva" pitchFamily="66" charset="0"/>
              </a:rPr>
              <a:t>3 Практическое занятие  «Делаем мыло дома </a:t>
            </a:r>
          </a:p>
          <a:p>
            <a:r>
              <a:rPr lang="ru-RU" sz="2400" b="1" dirty="0" smtClean="0">
                <a:latin typeface="Monotype Corsiva" pitchFamily="66" charset="0"/>
              </a:rPr>
              <a:t>или волшебство своими руками».</a:t>
            </a:r>
          </a:p>
          <a:p>
            <a:endParaRPr lang="ru-RU" sz="24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0"/>
            <a:ext cx="5897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2.Интегрированное занятие.</a:t>
            </a:r>
          </a:p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«Да, здравствует мыло душистое!!!»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50070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 занятии ребята вспомнили  для чего необходимо мыло в 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повседневной жизни, поговорили о том когда  и как нужно мыть руки с мылом.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" name="Рисунок 9" descr="F:\Проект Мыло Следопыты\SAM_2842.JPG"/>
          <p:cNvPicPr/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1714481" y="1285860"/>
            <a:ext cx="5572164" cy="35957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-428626"/>
            <a:ext cx="9715500" cy="7286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5214950"/>
            <a:ext cx="6226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И рассказала как легко можно </a:t>
            </a:r>
          </a:p>
          <a:p>
            <a:r>
              <a:rPr lang="ru-RU" sz="2000" b="1" dirty="0">
                <a:latin typeface="Monotype Corsiva" pitchFamily="66" charset="0"/>
              </a:rPr>
              <a:t>з</a:t>
            </a:r>
            <a:r>
              <a:rPr lang="ru-RU" sz="2000" b="1" dirty="0" smtClean="0">
                <a:latin typeface="Monotype Corsiva" pitchFamily="66" charset="0"/>
              </a:rPr>
              <a:t>аразиться различными инфекционными заболеваниями если 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не соблюдать правила личной гигиены.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7" name="Рисунок 6" descr="F:\Проект Мыло Следопыты\SAM_2841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857224" y="2143116"/>
            <a:ext cx="3643338" cy="27860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4500562" y="214290"/>
            <a:ext cx="3929090" cy="3071834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42860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Наш врач </a:t>
            </a:r>
            <a:r>
              <a:rPr lang="ru-RU" b="1" dirty="0" err="1" smtClean="0">
                <a:latin typeface="Monotype Corsiva" pitchFamily="66" charset="0"/>
              </a:rPr>
              <a:t>Шумарина</a:t>
            </a:r>
            <a:r>
              <a:rPr lang="ru-RU" b="1" dirty="0" smtClean="0">
                <a:latin typeface="Monotype Corsiva" pitchFamily="66" charset="0"/>
              </a:rPr>
              <a:t> Ю. А. провела с ребятами беседу </a:t>
            </a:r>
          </a:p>
          <a:p>
            <a:r>
              <a:rPr lang="ru-RU" b="1" dirty="0" smtClean="0">
                <a:latin typeface="Monotype Corsiva" pitchFamily="66" charset="0"/>
              </a:rPr>
              <a:t>на тему «Болезни грязных рук»,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3"/>
            <a:ext cx="9144030" cy="6858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643578"/>
            <a:ext cx="5913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Мальчишки еще  раз на практике вспомнили как </a:t>
            </a:r>
          </a:p>
          <a:p>
            <a:r>
              <a:rPr lang="ru-RU" sz="2400" b="1" dirty="0" smtClean="0">
                <a:latin typeface="Monotype Corsiva" pitchFamily="66" charset="0"/>
              </a:rPr>
              <a:t>правильно нужно мыть руки.</a:t>
            </a:r>
          </a:p>
          <a:p>
            <a:endParaRPr lang="ru-RU" dirty="0"/>
          </a:p>
        </p:txBody>
      </p:sp>
      <p:pic>
        <p:nvPicPr>
          <p:cNvPr id="6" name="Рисунок 5" descr="F:\Проект Мыло Следопыты\SAM_2843.JPG"/>
          <p:cNvPicPr/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1428728" y="928670"/>
            <a:ext cx="6115066" cy="4267212"/>
          </a:xfrm>
          <a:prstGeom prst="round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4929198"/>
            <a:ext cx="32896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…отгадывали кроссворды.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4714876" y="214290"/>
            <a:ext cx="3990994" cy="3357586"/>
          </a:xfrm>
          <a:prstGeom prst="roundRect">
            <a:avLst/>
          </a:prstGeom>
          <a:noFill/>
        </p:spPr>
      </p:pic>
      <p:pic>
        <p:nvPicPr>
          <p:cNvPr id="8" name="Рисунок 7" descr="F:\Проект Мыло Следопыты\SAM_2836.JPG"/>
          <p:cNvPicPr/>
          <p:nvPr/>
        </p:nvPicPr>
        <p:blipFill>
          <a:blip r:embed="rId4" cstate="screen">
            <a:lum bright="-10000"/>
          </a:blip>
          <a:srcRect l="-1639" b="-4003"/>
          <a:stretch>
            <a:fillRect/>
          </a:stretch>
        </p:blipFill>
        <p:spPr bwMode="auto">
          <a:xfrm>
            <a:off x="142844" y="2928934"/>
            <a:ext cx="4572032" cy="33575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00166" y="785794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Читали стихи…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 А также  ребятам было предложено провести исследовательскую работу ,собрать  всю интересную информацию  о мыле и представить  в виде буклета «Вся правда о мыле». 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   Были предложены следующие темы: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2428868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«Что такое мыло?» 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«Истории о мыле». 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 «Мыловарение на Руси.»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«Очевидное невероятное».</a:t>
            </a:r>
          </a:p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«Почему мы так  говорим?» .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«Литературная страничка».</a:t>
            </a:r>
          </a:p>
        </p:txBody>
      </p:sp>
      <p:pic>
        <p:nvPicPr>
          <p:cNvPr id="7" name="Picture 2" descr="http://900igr.net/datai/okruzhajuschij-mir/Kak-chistit-zuby/0031-034-Kak-chistit-zub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5143512"/>
            <a:ext cx="2143140" cy="141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Рисунок 12" descr="F:\DCIM\101MSDCF\DSC02691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1000100" y="1285836"/>
            <a:ext cx="7429552" cy="5572164"/>
          </a:xfrm>
          <a:prstGeom prst="round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14480" y="0"/>
            <a:ext cx="6869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На бюджетные средства проекта был 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закуплен необходимый материал.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57222" y="-214338"/>
            <a:ext cx="9715500" cy="7286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3.П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</a:rPr>
              <a:t>рактическое занятие </a:t>
            </a:r>
          </a:p>
          <a:p>
            <a:pPr algn="ctr"/>
            <a:r>
              <a:rPr lang="ru-RU" sz="3600" b="1" baseline="0" dirty="0" smtClean="0">
                <a:solidFill>
                  <a:srgbClr val="00B050"/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Делаем мыло дома или волшебство своими руками</a:t>
            </a:r>
            <a:r>
              <a:rPr lang="ru-RU" sz="3600" b="1" baseline="0" dirty="0" smtClean="0">
                <a:solidFill>
                  <a:srgbClr val="00B050"/>
                </a:solidFill>
                <a:latin typeface="Monotype Corsiva" pitchFamily="66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285860"/>
            <a:ext cx="6224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Вот и начался самый интересный  этап  нашего проекта ,</a:t>
            </a:r>
          </a:p>
          <a:p>
            <a:r>
              <a:rPr lang="ru-RU" sz="2000" b="1" dirty="0" smtClean="0">
                <a:latin typeface="Monotype Corsiva" pitchFamily="66" charset="0"/>
              </a:rPr>
              <a:t> изготовление мыла своими руками. Все с нетерпением ждали </a:t>
            </a:r>
          </a:p>
          <a:p>
            <a:r>
              <a:rPr lang="ru-RU" sz="2000" b="1" dirty="0" smtClean="0">
                <a:latin typeface="Monotype Corsiva" pitchFamily="66" charset="0"/>
              </a:rPr>
              <a:t>этого момента.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8" name="Рисунок 7" descr="F:\Проект Мыло Следопыты\DSC02699.JPG"/>
          <p:cNvPicPr/>
          <p:nvPr/>
        </p:nvPicPr>
        <p:blipFill>
          <a:blip r:embed="rId3" cstate="screen">
            <a:lum bright="-10000" contrast="-10000"/>
          </a:blip>
          <a:srcRect/>
          <a:stretch>
            <a:fillRect/>
          </a:stretch>
        </p:blipFill>
        <p:spPr bwMode="auto">
          <a:xfrm>
            <a:off x="1928794" y="2428868"/>
            <a:ext cx="5786478" cy="3500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00166" y="6027003"/>
            <a:ext cx="5501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Ребята внимательно выслушали   последовательность </a:t>
            </a:r>
          </a:p>
          <a:p>
            <a:r>
              <a:rPr lang="ru-RU" sz="2000" b="1" dirty="0" smtClean="0">
                <a:latin typeface="Monotype Corsiva" pitchFamily="66" charset="0"/>
              </a:rPr>
              <a:t>действий и работа закипела…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pic>
        <p:nvPicPr>
          <p:cNvPr id="5" name="Рисунок 4" descr="F:\Проект Мыло Следопыты\DSC0273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3000372"/>
            <a:ext cx="4429156" cy="3500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86116" y="600076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8572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Мыльную основу  резали…</a:t>
            </a:r>
          </a:p>
        </p:txBody>
      </p:sp>
      <p:pic>
        <p:nvPicPr>
          <p:cNvPr id="10" name="Рисунок 9" descr="C:\Documents and Settings\Admin\Local Settings\Temporary Internet Files\Content.Word\DSC0271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1000108"/>
            <a:ext cx="3332169" cy="44905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86380" y="207167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…натирали на терке.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500174"/>
            <a:ext cx="47863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Руководители проекта:  Иванова Н.С.,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Monotype Corsiva" pitchFamily="66" charset="0"/>
              </a:rPr>
              <a:t>                                             </a:t>
            </a:r>
            <a:r>
              <a:rPr lang="ru-RU" sz="2000" b="1" dirty="0" err="1" smtClean="0">
                <a:latin typeface="Monotype Corsiva" pitchFamily="66" charset="0"/>
              </a:rPr>
              <a:t>Кураш</a:t>
            </a:r>
            <a:r>
              <a:rPr lang="ru-RU" sz="2000" b="1" dirty="0" smtClean="0">
                <a:latin typeface="Monotype Corsiva" pitchFamily="66" charset="0"/>
              </a:rPr>
              <a:t> И.А.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Творческая группа: </a:t>
            </a:r>
            <a:r>
              <a:rPr lang="ru-RU" sz="2000" b="1" dirty="0" err="1" smtClean="0">
                <a:latin typeface="Monotype Corsiva" pitchFamily="66" charset="0"/>
              </a:rPr>
              <a:t>Щеголаков</a:t>
            </a:r>
            <a:r>
              <a:rPr lang="ru-RU" sz="2000" b="1" dirty="0" smtClean="0">
                <a:latin typeface="Monotype Corsiva" pitchFamily="66" charset="0"/>
              </a:rPr>
              <a:t> Руслан.</a:t>
            </a:r>
          </a:p>
          <a:p>
            <a:r>
              <a:rPr lang="ru-RU" sz="2000" b="1" dirty="0" smtClean="0">
                <a:latin typeface="Monotype Corsiva" pitchFamily="66" charset="0"/>
              </a:rPr>
              <a:t>                                      Константинов Женя.</a:t>
            </a:r>
          </a:p>
          <a:p>
            <a:r>
              <a:rPr lang="ru-RU" sz="2000" b="1" dirty="0" smtClean="0">
                <a:latin typeface="Monotype Corsiva" pitchFamily="66" charset="0"/>
              </a:rPr>
              <a:t>Консультанты:    Третьякова Е.Н., </a:t>
            </a:r>
          </a:p>
          <a:p>
            <a:r>
              <a:rPr lang="ru-RU" sz="2000" b="1" dirty="0" smtClean="0">
                <a:latin typeface="Monotype Corsiva" pitchFamily="66" charset="0"/>
              </a:rPr>
              <a:t>                               Фомина Т.В., </a:t>
            </a:r>
          </a:p>
          <a:p>
            <a:r>
              <a:rPr lang="ru-RU" sz="2000" b="1" dirty="0" smtClean="0">
                <a:latin typeface="Monotype Corsiva" pitchFamily="66" charset="0"/>
              </a:rPr>
              <a:t>                               </a:t>
            </a:r>
            <a:r>
              <a:rPr lang="ru-RU" sz="2000" b="1" dirty="0" err="1" smtClean="0">
                <a:latin typeface="Monotype Corsiva" pitchFamily="66" charset="0"/>
              </a:rPr>
              <a:t>Шумарина</a:t>
            </a:r>
            <a:r>
              <a:rPr lang="ru-RU" sz="2000" b="1" dirty="0" smtClean="0">
                <a:latin typeface="Monotype Corsiva" pitchFamily="66" charset="0"/>
              </a:rPr>
              <a:t> Ю.А.</a:t>
            </a: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Участника </a:t>
            </a:r>
            <a:r>
              <a:rPr lang="ru-RU" sz="2000" b="1" dirty="0" err="1" smtClean="0">
                <a:latin typeface="Monotype Corsiva" pitchFamily="66" charset="0"/>
              </a:rPr>
              <a:t>поекта</a:t>
            </a:r>
            <a:r>
              <a:rPr lang="ru-RU" sz="2000" b="1" dirty="0" smtClean="0">
                <a:latin typeface="Monotype Corsiva" pitchFamily="66" charset="0"/>
              </a:rPr>
              <a:t> : Воспитанники группы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latin typeface="Monotype Corsiva" pitchFamily="66" charset="0"/>
              </a:rPr>
              <a:t>                                          </a:t>
            </a:r>
            <a:r>
              <a:rPr lang="ru-RU" sz="2000" b="1" dirty="0" smtClean="0">
                <a:latin typeface="Monotype Corsiva" pitchFamily="66" charset="0"/>
              </a:rPr>
              <a:t>«Следопыты.»</a:t>
            </a:r>
            <a:endParaRPr lang="ru-RU" sz="2000" dirty="0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71480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Авторский коллектив: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8" name="Picture 4" descr="19096_0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4643446"/>
            <a:ext cx="382661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30246" y="-428626"/>
            <a:ext cx="9715500" cy="7286626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Local Settings\Temporary Internet Files\Content.Word\DSC02807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1214414" y="928670"/>
            <a:ext cx="3093965" cy="44100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214290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Плавили на водяной бане…</a:t>
            </a:r>
            <a:endParaRPr lang="ru-RU" sz="2400" dirty="0"/>
          </a:p>
        </p:txBody>
      </p:sp>
      <p:pic>
        <p:nvPicPr>
          <p:cNvPr id="8" name="Рисунок 7" descr="F:\Проект Мыло Следопыты\DSC0274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428736"/>
            <a:ext cx="4159254" cy="3048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942" y="5357826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 в микроволновой печи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15500" cy="7286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571480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Добавляли косметические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5857892"/>
            <a:ext cx="2226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 эфирные масла.</a:t>
            </a:r>
          </a:p>
          <a:p>
            <a:endParaRPr lang="ru-RU" dirty="0"/>
          </a:p>
        </p:txBody>
      </p:sp>
      <p:pic>
        <p:nvPicPr>
          <p:cNvPr id="8" name="Рисунок 7" descr="C:\Documents and Settings\Admin\Local Settings\Temporary Internet Files\Content.Word\DSC0274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480" y="1071546"/>
            <a:ext cx="3143272" cy="37862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Local Settings\Temporary Internet Files\Content.Word\DSC0275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1571612"/>
            <a:ext cx="3143272" cy="40409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pic>
        <p:nvPicPr>
          <p:cNvPr id="5" name="Рисунок 4" descr="F:\Проект Мыло Следопыты\DSC0281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214686"/>
            <a:ext cx="3857652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Проект Мыло Следопыты\DSC0281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285860"/>
            <a:ext cx="4176731" cy="33114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28" y="357166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добавляли красители и все тщательно перемешивали.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14290"/>
            <a:ext cx="6519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А потом всю смесь аккуратно переливали в формочки.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" name="Рисунок 6" descr="F:\Проект Мыло Следопыты\DSC02821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928662" y="928670"/>
            <a:ext cx="3500462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роект Мыло Следопыты\DSC02793.JPG"/>
          <p:cNvPicPr/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5000628" y="785794"/>
            <a:ext cx="3429024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Проект Мыло Следопыты\DSC02790.JPG"/>
          <p:cNvPicPr/>
          <p:nvPr/>
        </p:nvPicPr>
        <p:blipFill>
          <a:blip r:embed="rId5" cstate="screen">
            <a:lum/>
          </a:blip>
          <a:srcRect/>
          <a:stretch>
            <a:fillRect/>
          </a:stretch>
        </p:blipFill>
        <p:spPr bwMode="auto">
          <a:xfrm>
            <a:off x="2714612" y="3643290"/>
            <a:ext cx="3929090" cy="32147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928794" y="285728"/>
            <a:ext cx="674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 течении 30 минут мыло застывало 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8" name="Рисунок 7" descr="F:\Проект Мыло Следопыты\DSC0278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571612"/>
            <a:ext cx="2928958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роект Мыло Следопыты\DSC0277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1571612"/>
            <a:ext cx="3214710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Проект Мыло Следопыты\DSC0278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4500570"/>
            <a:ext cx="3143272" cy="23574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pic>
        <p:nvPicPr>
          <p:cNvPr id="5" name="Рисунок 4" descr="F:\Проект Мыло Следопыты\DSC028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428736"/>
            <a:ext cx="5429288" cy="42148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0364" y="714356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 вот наши первые результаты.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pic>
        <p:nvPicPr>
          <p:cNvPr id="5" name="Рисунок 4" descr="F:\Проект Мыло Следопыты\DSC02804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1857356" y="1214422"/>
            <a:ext cx="6072230" cy="4572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28572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Мальчишки просто в восторге от своей работы. Многие проявили 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свою фантазию 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571480"/>
            <a:ext cx="45881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Продуктом проекта стали: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2357430"/>
            <a:ext cx="37449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1.Буклет «Вся правда о мыле.»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2. Выставка – продажа 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«Мыльные фантазии».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0"/>
            <a:ext cx="5715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1.Буклет «Вся правда о мыле!».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714356"/>
            <a:ext cx="777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latin typeface="Monotype Corsiva" pitchFamily="66" charset="0"/>
              </a:rPr>
              <a:t>В поисках необходимой информации ребятам помогала   воспитатель Ирина </a:t>
            </a:r>
          </a:p>
          <a:p>
            <a:r>
              <a:rPr lang="ru-RU" sz="2000" b="1" dirty="0" smtClean="0">
                <a:latin typeface="Monotype Corsiva" pitchFamily="66" charset="0"/>
              </a:rPr>
              <a:t>Александровна и наш библиотекарь Татьяна Васильевна. </a:t>
            </a:r>
          </a:p>
        </p:txBody>
      </p:sp>
      <p:pic>
        <p:nvPicPr>
          <p:cNvPr id="7" name="Рисунок 6" descr="F:\DCIM\101MSDCF\DSC02866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500034" y="1500174"/>
            <a:ext cx="4219602" cy="31289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DSC0286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3756611"/>
            <a:ext cx="4714908" cy="31013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0"/>
            <a:ext cx="5777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Оформить буклет ребятам помогала  Елена Николаевна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F:\DCIM\101MSDCF\DSC0286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3500438"/>
            <a:ext cx="4643470" cy="33575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1MSDCF\DSC02867.JPG"/>
          <p:cNvPicPr/>
          <p:nvPr/>
        </p:nvPicPr>
        <p:blipFill>
          <a:blip r:embed="rId4" cstate="screen">
            <a:lum/>
          </a:blip>
          <a:srcRect/>
          <a:stretch>
            <a:fillRect/>
          </a:stretch>
        </p:blipFill>
        <p:spPr bwMode="auto">
          <a:xfrm>
            <a:off x="0" y="500042"/>
            <a:ext cx="4643438" cy="34290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84" y="-285776"/>
            <a:ext cx="9715500" cy="7286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14423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Формирование общего представления о мыле, как   необходимом для человека продукте.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Создание мыла ручной работы с использованием </a:t>
            </a:r>
            <a:r>
              <a:rPr lang="ru-RU" sz="2400" b="1" dirty="0" err="1" smtClean="0">
                <a:latin typeface="Monotype Corsiva" pitchFamily="66" charset="0"/>
              </a:rPr>
              <a:t>ароматизаторов</a:t>
            </a:r>
            <a:r>
              <a:rPr lang="ru-RU" sz="2400" b="1" dirty="0" smtClean="0">
                <a:latin typeface="Monotype Corsiva" pitchFamily="66" charset="0"/>
              </a:rPr>
              <a:t>, природных </a:t>
            </a:r>
            <a:r>
              <a:rPr lang="ru-RU" sz="2400" b="1" dirty="0" err="1" smtClean="0">
                <a:latin typeface="Monotype Corsiva" pitchFamily="66" charset="0"/>
              </a:rPr>
              <a:t>скрабов</a:t>
            </a:r>
            <a:r>
              <a:rPr lang="ru-RU" sz="2400" b="1" dirty="0" smtClean="0">
                <a:latin typeface="Monotype Corsiva" pitchFamily="66" charset="0"/>
              </a:rPr>
              <a:t> и подручных материалов.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6" name="Picture 7" descr="57657945_70_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5105501"/>
            <a:ext cx="2454270" cy="175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flipH="1">
            <a:off x="1714480" y="357166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142984"/>
            <a:ext cx="400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Расширить знания о свойствах и пользе мыла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Познакомиться с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историей мыловарения на Руси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Освоить технологию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изготовления мыла в домашних условиях..       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Научиться пользоваться компьютерными ресурсами.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latin typeface="Monotype Corsiva" pitchFamily="66" charset="0"/>
              </a:rPr>
              <a:t> Развивать творческие способности и коммуникативные навыки детей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8572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Задачи проекта: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Ребята  отнеслись к заданию ответственно и вот такой буклет  у нас получился.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Documents and Settings\Admin\Мои документы\DSC02873.JPG"/>
          <p:cNvPicPr/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785918" y="1428736"/>
            <a:ext cx="5429288" cy="38576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2.Выставка-продажа «Мыльные фантазии».</a:t>
            </a:r>
            <a:endParaRPr lang="ru-RU" sz="3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657671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где ребята показали  и рассказали  о том, как они </a:t>
            </a:r>
          </a:p>
          <a:p>
            <a:r>
              <a:rPr lang="ru-RU" sz="2400" b="1" dirty="0" smtClean="0">
                <a:latin typeface="Monotype Corsiva" pitchFamily="66" charset="0"/>
              </a:rPr>
              <a:t>делали мыло своими руками.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" name="Рисунок 6" descr="F:\DCIM\101MSDCF\DSC0285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000108"/>
            <a:ext cx="4214842" cy="3643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1MSDCF\DSC0285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2714620"/>
            <a:ext cx="3917946" cy="30098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72066" y="1214422"/>
            <a:ext cx="384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Итогом нашего проекта стала </a:t>
            </a:r>
          </a:p>
          <a:p>
            <a:r>
              <a:rPr lang="ru-RU" sz="2400" b="1" dirty="0" smtClean="0">
                <a:latin typeface="Monotype Corsiva" pitchFamily="66" charset="0"/>
              </a:rPr>
              <a:t>выставка работ,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pic>
        <p:nvPicPr>
          <p:cNvPr id="5" name="Рисунок 4" descr="F:\DCIM\101MSDCF\DSC0286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56" y="714356"/>
            <a:ext cx="5357850" cy="44291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6050" y="0"/>
            <a:ext cx="425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«Мечты сбываются!!!»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5257562"/>
            <a:ext cx="30718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Очень скоро мы всей группой  отправимся в магазин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за  «золотой рыбкой».</a:t>
            </a:r>
          </a:p>
          <a:p>
            <a:endParaRPr lang="ru-RU" dirty="0"/>
          </a:p>
        </p:txBody>
      </p:sp>
      <p:pic>
        <p:nvPicPr>
          <p:cNvPr id="24578" name="Picture 2" descr="http://activerain.com/image_store/uploads/2/4/2/7/6/ar1326685495672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5195421"/>
            <a:ext cx="1785950" cy="1662579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7" y="642918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В итоге  этого большого труда, все, что мы планировали сделать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- получилось! Эта работа была очень интересна, увлекательна и необычна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В  дальнейшем мы планируем еще не раз попрактиковаться в умении делать мыло своими руками.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3554" name="Picture 2" descr="&amp;Pcy;&amp;ocy;&amp;dcy;&amp;iecy;&amp;lcy;&amp;kcy;&amp;acy; &amp;icy;&amp;zcy;&amp;dcy;&amp;iecy;&amp;lcy;&amp;icy;&amp;iecy; &amp;Scy;&amp;vcy;&amp;acy;&amp;dcy;&amp;softcy;&amp;bcy;&amp;acy; &amp;Mcy;&amp;ycy;&amp;lcy;&amp;ocy;&amp;vcy;&amp;acy;&amp;rcy;&amp;iecy;&amp;ncy;&amp;icy;&amp;iecy; &amp;Acy; &amp;bcy;&amp;iecy;&amp;lcy;&amp;ycy;&amp;jcy; &amp;lcy;&amp;iecy;&amp;bcy;&amp;iecy;&amp;dcy;&amp;softcy; &amp;ncy;&amp;acy; &amp;pcy;&amp;rcy;&amp;ucy;&amp;dcy;&amp;ucy;    &amp;Mcy;&amp;ycy;&amp;lcy;&amp;ocy; &amp;fcy;&amp;ocy;&amp;tcy;&amp;ocy;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3000372"/>
            <a:ext cx="4953000" cy="371475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214346" y="-214338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5" y="0"/>
            <a:ext cx="7929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Наш проект состоял из нескольких этапов:</a:t>
            </a: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571480"/>
            <a:ext cx="76033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1. Анкетирование .</a:t>
            </a:r>
          </a:p>
          <a:p>
            <a:endParaRPr lang="ru-RU" dirty="0" smtClean="0"/>
          </a:p>
          <a:p>
            <a:r>
              <a:rPr lang="ru-RU" sz="2000" b="1" dirty="0" smtClean="0">
                <a:latin typeface="Monotype Corsiva" pitchFamily="66" charset="0"/>
              </a:rPr>
              <a:t>Целью которого было выявить уровень знаний воспитанников  о мыле ,как   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необходимом  для человека продукте, узнать кто из ребят нашей группы</a:t>
            </a:r>
          </a:p>
          <a:p>
            <a:r>
              <a:rPr lang="ru-RU" sz="2000" b="1" dirty="0" smtClean="0">
                <a:latin typeface="Monotype Corsiva" pitchFamily="66" charset="0"/>
              </a:rPr>
              <a:t>соблюдает правила личной гигиены ,а также выявить потребности</a:t>
            </a:r>
          </a:p>
          <a:p>
            <a:r>
              <a:rPr lang="ru-RU" sz="2000" b="1" dirty="0" smtClean="0">
                <a:latin typeface="Monotype Corsiva" pitchFamily="66" charset="0"/>
              </a:rPr>
              <a:t> в изготовлении мыла своими руками. Были заданы следующие вопросы</a:t>
            </a:r>
            <a:r>
              <a:rPr lang="ru-RU" dirty="0" smtClean="0">
                <a:latin typeface="Monotype Corsiva" pitchFamily="66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06" y="242886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Как часто ты пользуешься мылом</a:t>
            </a:r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?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57158" y="2143116"/>
          <a:ext cx="8451850" cy="5638800"/>
        </p:xfrm>
        <a:graphic>
          <a:graphicData uri="http://schemas.openxmlformats.org/presentationml/2006/ole">
            <p:oleObj spid="_x0000_s2054" name="Диаграмма" r:id="rId9" imgW="6096000" imgH="4067251" progId="MSGraph.Chart.8">
              <p:embed followColorScheme="full"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29058" y="471488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60%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357290" y="464344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4071942"/>
            <a:ext cx="77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20%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000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2976" y="0"/>
            <a:ext cx="77867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 Знаешь ли ты зачем нужно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мыть руки с мылом</a:t>
            </a:r>
            <a:r>
              <a:rPr kumimoji="0" lang="ru-RU" sz="4400" b="1" i="0" u="none" strike="noStrike" normalizeH="0" baseline="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1" i="0" u="none" strike="noStrike" normalizeH="0" baseline="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14" name="Содержимое 13"/>
          <p:cNvGraphicFramePr>
            <a:graphicFrameLocks noChangeAspect="1"/>
          </p:cNvGraphicFramePr>
          <p:nvPr>
            <p:ph idx="1"/>
          </p:nvPr>
        </p:nvGraphicFramePr>
        <p:xfrm>
          <a:off x="428596" y="500042"/>
          <a:ext cx="8351715" cy="5572164"/>
        </p:xfrm>
        <a:graphic>
          <a:graphicData uri="http://schemas.openxmlformats.org/presentationml/2006/ole">
            <p:oleObj spid="_x0000_s3081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00364" y="357187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300037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6" y="292893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30%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28794" y="428604"/>
            <a:ext cx="642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3.Какие виды мыла ты знаешь? </a:t>
            </a:r>
            <a:endParaRPr kumimoji="0" lang="ru-RU" sz="4000" b="1" i="0" u="none" strike="noStrike" normalizeH="0" baseline="0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ChangeAspect="1"/>
          </p:cNvGraphicFramePr>
          <p:nvPr>
            <p:ph idx="1"/>
          </p:nvPr>
        </p:nvGraphicFramePr>
        <p:xfrm>
          <a:off x="495288" y="1142984"/>
          <a:ext cx="7495129" cy="5000660"/>
        </p:xfrm>
        <a:graphic>
          <a:graphicData uri="http://schemas.openxmlformats.org/presentationml/2006/ole">
            <p:oleObj spid="_x0000_s4101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43240" y="357187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3000372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2786058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2786058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30%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5429264"/>
            <a:ext cx="6117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400" b="1" dirty="0" smtClean="0">
                <a:latin typeface="Monotype Corsiva" pitchFamily="66" charset="0"/>
              </a:rPr>
              <a:t>Жидкое,  туалетное, банное, детское, мыло-скраб, </a:t>
            </a:r>
          </a:p>
          <a:p>
            <a:r>
              <a:rPr lang="ru-RU" sz="2400" b="1" dirty="0" smtClean="0">
                <a:latin typeface="Monotype Corsiva" pitchFamily="66" charset="0"/>
              </a:rPr>
              <a:t>бактериальное.)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512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4.Чем тебе нравится мыло?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1115616" y="836712"/>
          <a:ext cx="6877055" cy="4588288"/>
        </p:xfrm>
        <a:graphic>
          <a:graphicData uri="http://schemas.openxmlformats.org/presentationml/2006/ole">
            <p:oleObj spid="_x0000_s5123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43240" y="392906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70 %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21468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357562"/>
            <a:ext cx="71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20%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50" y="-214313"/>
            <a:ext cx="9715500" cy="7286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428604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5.Пользовался </a:t>
            </a:r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ли ты 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,мылом </a:t>
            </a:r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ручной </a:t>
            </a: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работы?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Содержимое 8"/>
          <p:cNvGraphicFramePr>
            <a:graphicFrameLocks noChangeAspect="1"/>
          </p:cNvGraphicFramePr>
          <p:nvPr>
            <p:ph idx="1"/>
          </p:nvPr>
        </p:nvGraphicFramePr>
        <p:xfrm>
          <a:off x="1214414" y="1357298"/>
          <a:ext cx="6424396" cy="4286280"/>
        </p:xfrm>
        <a:graphic>
          <a:graphicData uri="http://schemas.openxmlformats.org/presentationml/2006/ole">
            <p:oleObj spid="_x0000_s6148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6248" y="2571744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10 %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3286124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90 %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5" descr="Capelsin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4929198"/>
            <a:ext cx="2643206" cy="1686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85784" y="-428626"/>
            <a:ext cx="9715500" cy="7286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6.Хотел </a:t>
            </a:r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бы ты  изготовить мыло своими руками? </a:t>
            </a:r>
          </a:p>
        </p:txBody>
      </p:sp>
      <p:graphicFrame>
        <p:nvGraphicFramePr>
          <p:cNvPr id="6" name="Содержимое 5"/>
          <p:cNvGraphicFramePr>
            <a:graphicFrameLocks noChangeAspect="1"/>
          </p:cNvGraphicFramePr>
          <p:nvPr>
            <p:ph idx="1"/>
          </p:nvPr>
        </p:nvGraphicFramePr>
        <p:xfrm>
          <a:off x="1525588" y="1830388"/>
          <a:ext cx="6091237" cy="4064000"/>
        </p:xfrm>
        <a:graphic>
          <a:graphicData uri="http://schemas.openxmlformats.org/presentationml/2006/ole">
            <p:oleObj spid="_x0000_s19458" name="Диаграмма" r:id="rId4" imgW="6096000" imgH="4067251" progId="MSGraph.Chart.8">
              <p:embed followColorScheme="full"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p:oleObj spid="_x0000_s19459" name="Диаграмма" r:id="rId5" imgW="6096000" imgH="4067251" progId="MSGraph.Chart.8">
              <p:embed followColorScheme="full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9058" y="314324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100 %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773</Words>
  <Application>Microsoft Office PowerPoint</Application>
  <PresentationFormat>Экран (4:3)</PresentationFormat>
  <Paragraphs>138</Paragraphs>
  <Slides>33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75</cp:revision>
  <dcterms:created xsi:type="dcterms:W3CDTF">2013-08-24T17:49:04Z</dcterms:created>
  <dcterms:modified xsi:type="dcterms:W3CDTF">2014-01-16T13:10:36Z</dcterms:modified>
</cp:coreProperties>
</file>