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92"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9E8A32-E548-40CA-99F4-E15C910C39F3}" type="datetimeFigureOut">
              <a:rPr lang="ru-RU" smtClean="0"/>
              <a:t>23.07.2013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9E8A32-E548-40CA-99F4-E15C910C39F3}" type="datetimeFigureOut">
              <a:rPr lang="ru-RU" smtClean="0"/>
              <a:t>23.07.2013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9E8A32-E548-40CA-99F4-E15C910C39F3}" type="datetimeFigureOut">
              <a:rPr lang="ru-RU" smtClean="0"/>
              <a:t>23.07.2013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9E8A32-E548-40CA-99F4-E15C910C39F3}" type="datetimeFigureOut">
              <a:rPr lang="ru-RU" smtClean="0"/>
              <a:t>23.07.2013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9E8A32-E548-40CA-99F4-E15C910C39F3}" type="datetimeFigureOut">
              <a:rPr lang="ru-RU" smtClean="0"/>
              <a:t>23.07.2013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9E8A32-E548-40CA-99F4-E15C910C39F3}" type="datetimeFigureOut">
              <a:rPr lang="ru-RU" smtClean="0"/>
              <a:t>23.07.2013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9E8A32-E548-40CA-99F4-E15C910C39F3}" type="datetimeFigureOut">
              <a:rPr lang="ru-RU" smtClean="0"/>
              <a:t>23.07.2013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9E8A32-E548-40CA-99F4-E15C910C39F3}" type="datetimeFigureOut">
              <a:rPr lang="ru-RU" smtClean="0"/>
              <a:t>23.07.2013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9E8A32-E548-40CA-99F4-E15C910C39F3}" type="datetimeFigureOut">
              <a:rPr lang="ru-RU" smtClean="0"/>
              <a:t>23.07.2013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9E8A32-E548-40CA-99F4-E15C910C39F3}" type="datetimeFigureOut">
              <a:rPr lang="ru-RU" smtClean="0"/>
              <a:t>23.07.2013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A9E8A32-E548-40CA-99F4-E15C910C39F3}" type="datetimeFigureOut">
              <a:rPr lang="ru-RU" smtClean="0"/>
              <a:t>23.07.2013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C886969-3D06-4690-A04C-DC4F0723E0E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E8A32-E548-40CA-99F4-E15C910C39F3}" type="datetimeFigureOut">
              <a:rPr lang="ru-RU" smtClean="0"/>
              <a:t>23.07.2013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86969-3D06-4690-A04C-DC4F0723E0E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6"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pic>
        <p:nvPicPr>
          <p:cNvPr id="5" name="Picture 5" descr="Capelsin1"/>
          <p:cNvPicPr>
            <a:picLocks noChangeAspect="1" noChangeArrowheads="1"/>
          </p:cNvPicPr>
          <p:nvPr/>
        </p:nvPicPr>
        <p:blipFill>
          <a:blip r:embed="rId3"/>
          <a:srcRect/>
          <a:stretch>
            <a:fillRect/>
          </a:stretch>
        </p:blipFill>
        <p:spPr bwMode="auto">
          <a:xfrm>
            <a:off x="2786050" y="3357562"/>
            <a:ext cx="4319587" cy="2755900"/>
          </a:xfrm>
          <a:prstGeom prst="rect">
            <a:avLst/>
          </a:prstGeom>
          <a:noFill/>
          <a:ln w="9525">
            <a:noFill/>
            <a:miter lim="800000"/>
            <a:headEnd/>
            <a:tailEnd/>
          </a:ln>
        </p:spPr>
      </p:pic>
      <p:sp>
        <p:nvSpPr>
          <p:cNvPr id="6" name="TextBox 5"/>
          <p:cNvSpPr txBox="1"/>
          <p:nvPr/>
        </p:nvSpPr>
        <p:spPr>
          <a:xfrm>
            <a:off x="2214546" y="2071678"/>
            <a:ext cx="5352747" cy="707886"/>
          </a:xfrm>
          <a:prstGeom prst="rect">
            <a:avLst/>
          </a:prstGeom>
          <a:noFill/>
        </p:spPr>
        <p:txBody>
          <a:bodyPr wrap="none" rtlCol="0">
            <a:spAutoFit/>
          </a:bodyPr>
          <a:lstStyle/>
          <a:p>
            <a:r>
              <a:rPr lang="ru-RU" sz="4000" b="1" dirty="0" smtClean="0">
                <a:solidFill>
                  <a:srgbClr val="00B050"/>
                </a:solidFill>
              </a:rPr>
              <a:t>«Мыльные фантазии.»</a:t>
            </a:r>
            <a:endParaRPr lang="ru-RU" sz="4000" b="1" dirty="0">
              <a:solidFill>
                <a:srgbClr val="00B050"/>
              </a:solidFill>
            </a:endParaRPr>
          </a:p>
        </p:txBody>
      </p:sp>
      <p:sp>
        <p:nvSpPr>
          <p:cNvPr id="7" name="TextBox 6"/>
          <p:cNvSpPr txBox="1"/>
          <p:nvPr/>
        </p:nvSpPr>
        <p:spPr>
          <a:xfrm>
            <a:off x="2285984" y="857232"/>
            <a:ext cx="5643602" cy="584775"/>
          </a:xfrm>
          <a:prstGeom prst="rect">
            <a:avLst/>
          </a:prstGeom>
          <a:noFill/>
        </p:spPr>
        <p:txBody>
          <a:bodyPr wrap="square" rtlCol="0">
            <a:spAutoFit/>
          </a:bodyPr>
          <a:lstStyle/>
          <a:p>
            <a:r>
              <a:rPr lang="ru-RU" sz="3200" b="1" i="1" dirty="0" smtClean="0">
                <a:solidFill>
                  <a:schemeClr val="tx2"/>
                </a:solidFill>
              </a:rPr>
              <a:t>Практическая работа</a:t>
            </a:r>
            <a:r>
              <a:rPr lang="ru-RU" dirty="0" smtClean="0"/>
              <a:t>.</a:t>
            </a:r>
            <a:endParaRPr lang="ru-RU" dirty="0"/>
          </a:p>
        </p:txBody>
      </p:sp>
      <p:sp>
        <p:nvSpPr>
          <p:cNvPr id="8" name="TextBox 7"/>
          <p:cNvSpPr txBox="1"/>
          <p:nvPr/>
        </p:nvSpPr>
        <p:spPr>
          <a:xfrm>
            <a:off x="3571868" y="6500834"/>
            <a:ext cx="1026884" cy="369332"/>
          </a:xfrm>
          <a:prstGeom prst="rect">
            <a:avLst/>
          </a:prstGeom>
          <a:noFill/>
        </p:spPr>
        <p:txBody>
          <a:bodyPr wrap="none" rtlCol="0">
            <a:spAutoFit/>
          </a:bodyPr>
          <a:lstStyle/>
          <a:p>
            <a:r>
              <a:rPr lang="ru-RU" dirty="0" smtClean="0"/>
              <a:t>2013 год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TextBox 4"/>
          <p:cNvSpPr txBox="1"/>
          <p:nvPr/>
        </p:nvSpPr>
        <p:spPr>
          <a:xfrm>
            <a:off x="2643174" y="714356"/>
            <a:ext cx="5869877" cy="461665"/>
          </a:xfrm>
          <a:prstGeom prst="rect">
            <a:avLst/>
          </a:prstGeom>
          <a:noFill/>
        </p:spPr>
        <p:txBody>
          <a:bodyPr wrap="none" rtlCol="0">
            <a:spAutoFit/>
          </a:bodyPr>
          <a:lstStyle/>
          <a:p>
            <a:r>
              <a:rPr lang="ru-RU" sz="2400" dirty="0" smtClean="0"/>
              <a:t>5. </a:t>
            </a:r>
            <a:r>
              <a:rPr lang="ru-RU" sz="2400" smtClean="0"/>
              <a:t>Добавьте  </a:t>
            </a:r>
            <a:r>
              <a:rPr lang="ru-RU" sz="2400" dirty="0" smtClean="0"/>
              <a:t>отдушки.  </a:t>
            </a:r>
            <a:r>
              <a:rPr lang="ru-RU" dirty="0" smtClean="0"/>
              <a:t>(4-5 капель на 100 </a:t>
            </a:r>
            <a:r>
              <a:rPr lang="ru-RU" dirty="0" err="1" smtClean="0"/>
              <a:t>гр</a:t>
            </a:r>
            <a:r>
              <a:rPr lang="ru-RU" dirty="0" smtClean="0"/>
              <a:t> мыла)</a:t>
            </a:r>
            <a:endParaRPr lang="ru-RU" dirty="0"/>
          </a:p>
        </p:txBody>
      </p:sp>
      <p:pic>
        <p:nvPicPr>
          <p:cNvPr id="24578" name="Picture 2" descr="&amp;Mcy;&amp;ycy;&amp;lcy;&amp;ocy; &amp;dcy;&amp;ucy;&amp;shcy;&amp;icy;&amp;scy;&amp;tcy;&amp;ocy;&amp;iecy; &amp;scy;&amp;vcy;&amp;ocy;&amp;icy;&amp;mcy;&amp;icy; &amp;rcy;&amp;ucy;&amp;kcy;&amp;acy;&amp;mcy;&amp;icy; (41 &amp;fcy;&amp;ocy;&amp;tcy;&amp;ocy;)"/>
          <p:cNvPicPr>
            <a:picLocks noChangeAspect="1" noChangeArrowheads="1"/>
          </p:cNvPicPr>
          <p:nvPr/>
        </p:nvPicPr>
        <p:blipFill>
          <a:blip r:embed="rId3"/>
          <a:srcRect/>
          <a:stretch>
            <a:fillRect/>
          </a:stretch>
        </p:blipFill>
        <p:spPr bwMode="auto">
          <a:xfrm>
            <a:off x="1643042" y="1857364"/>
            <a:ext cx="6096000" cy="4572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Прямоугольник 4"/>
          <p:cNvSpPr/>
          <p:nvPr/>
        </p:nvSpPr>
        <p:spPr>
          <a:xfrm>
            <a:off x="1285852" y="0"/>
            <a:ext cx="5929354" cy="1938992"/>
          </a:xfrm>
          <a:prstGeom prst="rect">
            <a:avLst/>
          </a:prstGeom>
        </p:spPr>
        <p:txBody>
          <a:bodyPr wrap="square">
            <a:spAutoFit/>
          </a:bodyPr>
          <a:lstStyle/>
          <a:p>
            <a:r>
              <a:rPr lang="ru-RU" sz="2000" dirty="0"/>
              <a:t>Готовую массу разлейте по приготовленным формочкам, чтобы потом мыло легче выскакивало из формочек, их можно слегка смазать маслом или вазелином. Если на поверхности мыла при разливе образовались пузырьки, то поверхность необходимо сбрызнуть </a:t>
            </a:r>
            <a:r>
              <a:rPr lang="ru-RU" sz="2000" dirty="0" smtClean="0"/>
              <a:t>спиртом.</a:t>
            </a:r>
            <a:endParaRPr lang="ru-RU" sz="2000" dirty="0"/>
          </a:p>
        </p:txBody>
      </p:sp>
      <p:pic>
        <p:nvPicPr>
          <p:cNvPr id="23554" name="Picture 2" descr="http://www.sami-svoimi-rukami.ru/uploads/7020_step.jpg"/>
          <p:cNvPicPr>
            <a:picLocks noChangeAspect="1" noChangeArrowheads="1"/>
          </p:cNvPicPr>
          <p:nvPr/>
        </p:nvPicPr>
        <p:blipFill>
          <a:blip r:embed="rId3"/>
          <a:srcRect/>
          <a:stretch>
            <a:fillRect/>
          </a:stretch>
        </p:blipFill>
        <p:spPr bwMode="auto">
          <a:xfrm>
            <a:off x="1476353" y="2143115"/>
            <a:ext cx="5738853" cy="430413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Прямоугольник 4"/>
          <p:cNvSpPr/>
          <p:nvPr/>
        </p:nvSpPr>
        <p:spPr>
          <a:xfrm>
            <a:off x="1857356" y="214290"/>
            <a:ext cx="5715024" cy="3970318"/>
          </a:xfrm>
          <a:prstGeom prst="rect">
            <a:avLst/>
          </a:prstGeom>
        </p:spPr>
        <p:txBody>
          <a:bodyPr wrap="square">
            <a:spAutoFit/>
          </a:bodyPr>
          <a:lstStyle/>
          <a:p>
            <a:r>
              <a:rPr lang="ru-RU" sz="2000" dirty="0"/>
              <a:t>Когда остынет, поставьте в холодильник.</a:t>
            </a:r>
            <a:br>
              <a:rPr lang="ru-RU" sz="2000" dirty="0"/>
            </a:br>
            <a:r>
              <a:rPr lang="ru-RU" sz="2000" dirty="0"/>
              <a:t/>
            </a:r>
            <a:br>
              <a:rPr lang="ru-RU" sz="2000" dirty="0"/>
            </a:br>
            <a:r>
              <a:rPr lang="ru-RU" sz="2000" dirty="0" smtClean="0"/>
              <a:t>. </a:t>
            </a:r>
            <a:r>
              <a:rPr lang="ru-RU" sz="2000" dirty="0"/>
              <a:t>Чтобы вынуть мыло из формочки и не поломать его нужно поместить на несколько секунд формочки в тарелку с горячей водой, но ненадолго, иначе мыло начнет плавиться.</a:t>
            </a:r>
            <a:br>
              <a:rPr lang="ru-RU" sz="2000" dirty="0"/>
            </a:br>
            <a:r>
              <a:rPr lang="ru-RU" sz="2000" dirty="0"/>
              <a:t/>
            </a:r>
            <a:br>
              <a:rPr lang="ru-RU" sz="2000" dirty="0"/>
            </a:br>
            <a:r>
              <a:rPr lang="ru-RU" sz="2000" dirty="0" smtClean="0"/>
              <a:t>. </a:t>
            </a:r>
            <a:r>
              <a:rPr lang="ru-RU" sz="2000" dirty="0"/>
              <a:t>После извлечения мыло нужно подсушить 3-5 дней и им можно пользоваться!</a:t>
            </a:r>
            <a:r>
              <a:rPr lang="ru-RU" dirty="0"/>
              <a:t/>
            </a:r>
            <a:br>
              <a:rPr lang="ru-RU" dirty="0"/>
            </a:br>
            <a:r>
              <a:rPr lang="ru-RU" dirty="0"/>
              <a:t/>
            </a:r>
            <a:br>
              <a:rPr lang="ru-RU" dirty="0"/>
            </a:br>
            <a:r>
              <a:rPr lang="ru-RU" dirty="0"/>
              <a:t/>
            </a:r>
            <a:br>
              <a:rPr lang="ru-RU" dirty="0"/>
            </a:br>
            <a:r>
              <a:rPr lang="ru-RU" dirty="0"/>
              <a:t/>
            </a:r>
            <a:br>
              <a:rPr lang="ru-RU" dirty="0"/>
            </a:br>
            <a:endParaRPr lang="ru-RU" dirty="0"/>
          </a:p>
        </p:txBody>
      </p:sp>
      <p:pic>
        <p:nvPicPr>
          <p:cNvPr id="22536" name="Picture 8" descr="http://im5-tub-ru.yandex.net/i?id=285138319-59-72&amp;n=21"/>
          <p:cNvPicPr>
            <a:picLocks noChangeAspect="1" noChangeArrowheads="1"/>
          </p:cNvPicPr>
          <p:nvPr/>
        </p:nvPicPr>
        <p:blipFill>
          <a:blip r:embed="rId3"/>
          <a:srcRect/>
          <a:stretch>
            <a:fillRect/>
          </a:stretch>
        </p:blipFill>
        <p:spPr bwMode="auto">
          <a:xfrm>
            <a:off x="2214546" y="3643314"/>
            <a:ext cx="4038600" cy="26765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357222" y="0"/>
            <a:ext cx="9715500" cy="7286626"/>
          </a:xfrm>
          <a:prstGeom prst="rect">
            <a:avLst/>
          </a:prstGeom>
          <a:noFill/>
        </p:spPr>
      </p:pic>
      <p:sp>
        <p:nvSpPr>
          <p:cNvPr id="4097" name="Rectangle 1"/>
          <p:cNvSpPr>
            <a:spLocks noChangeArrowheads="1"/>
          </p:cNvSpPr>
          <p:nvPr/>
        </p:nvSpPr>
        <p:spPr bwMode="auto">
          <a:xfrm>
            <a:off x="1714480" y="500042"/>
            <a:ext cx="742952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990000"/>
                </a:solidFill>
                <a:effectLst/>
                <a:latin typeface="Calibri" pitchFamily="34" charset="0"/>
                <a:ea typeface="Times New Roman" pitchFamily="18" charset="0"/>
                <a:cs typeface="Times New Roman" pitchFamily="18" charset="0"/>
              </a:rPr>
              <a:t>Что необходимо для изготовления</a:t>
            </a:r>
          </a:p>
          <a:p>
            <a:pPr marL="0" marR="0" lvl="0" indent="0"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990000"/>
                </a:solidFill>
                <a:effectLst/>
                <a:latin typeface="Calibri" pitchFamily="34" charset="0"/>
                <a:ea typeface="Times New Roman" pitchFamily="18" charset="0"/>
                <a:cs typeface="Times New Roman" pitchFamily="18" charset="0"/>
              </a:rPr>
              <a:t> мыла своими руками:</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400" b="0" i="0" u="none" strike="noStrike" cap="none" normalizeH="0" baseline="0" dirty="0" smtClean="0">
              <a:ln>
                <a:noFill/>
              </a:ln>
              <a:solidFill>
                <a:schemeClr val="tx1"/>
              </a:solidFill>
              <a:effectLst/>
              <a:latin typeface="Arial" pitchFamily="34" charset="0"/>
            </a:endParaRPr>
          </a:p>
        </p:txBody>
      </p:sp>
      <p:sp>
        <p:nvSpPr>
          <p:cNvPr id="7" name="TextBox 6"/>
          <p:cNvSpPr txBox="1"/>
          <p:nvPr/>
        </p:nvSpPr>
        <p:spPr>
          <a:xfrm>
            <a:off x="1857356" y="1357298"/>
            <a:ext cx="5374100" cy="461665"/>
          </a:xfrm>
          <a:prstGeom prst="rect">
            <a:avLst/>
          </a:prstGeom>
          <a:noFill/>
        </p:spPr>
        <p:txBody>
          <a:bodyPr wrap="square" rtlCol="0">
            <a:spAutoFit/>
          </a:bodyPr>
          <a:lstStyle/>
          <a:p>
            <a:r>
              <a:rPr lang="ru-RU" sz="2400" b="1" dirty="0" smtClean="0"/>
              <a:t>1. Мыльная основа или детское мыло.</a:t>
            </a:r>
            <a:endParaRPr lang="ru-RU" sz="2400" b="1" dirty="0"/>
          </a:p>
        </p:txBody>
      </p:sp>
      <p:pic>
        <p:nvPicPr>
          <p:cNvPr id="4099" name="Picture 3" descr="http://www.krestomania.net/files/source/34618.jpg"/>
          <p:cNvPicPr>
            <a:picLocks noChangeAspect="1" noChangeArrowheads="1"/>
          </p:cNvPicPr>
          <p:nvPr/>
        </p:nvPicPr>
        <p:blipFill>
          <a:blip r:embed="rId3"/>
          <a:srcRect/>
          <a:stretch>
            <a:fillRect/>
          </a:stretch>
        </p:blipFill>
        <p:spPr bwMode="auto">
          <a:xfrm>
            <a:off x="785786" y="2000240"/>
            <a:ext cx="3786213" cy="2714644"/>
          </a:xfrm>
          <a:prstGeom prst="roundRect">
            <a:avLst/>
          </a:prstGeom>
          <a:noFill/>
          <a:ln w="57150">
            <a:solidFill>
              <a:srgbClr val="00B050"/>
            </a:solidFill>
          </a:ln>
        </p:spPr>
      </p:pic>
      <p:pic>
        <p:nvPicPr>
          <p:cNvPr id="9" name="Picture 2" descr="http://www.orbita-tis.ru/pictures/bithim2/nevskos13.jpg">
            <a:hlinkClick r:id="" action="ppaction://noaction">
              <a:snd r:embed="rId4" name="applause.wav" builtIn="1"/>
            </a:hlinkClick>
          </p:cNvPr>
          <p:cNvPicPr>
            <a:picLocks noChangeAspect="1" noChangeArrowheads="1"/>
          </p:cNvPicPr>
          <p:nvPr/>
        </p:nvPicPr>
        <p:blipFill>
          <a:blip r:embed="rId5"/>
          <a:srcRect/>
          <a:stretch>
            <a:fillRect/>
          </a:stretch>
        </p:blipFill>
        <p:spPr bwMode="auto">
          <a:xfrm>
            <a:off x="4429124" y="3929066"/>
            <a:ext cx="3685067" cy="2928934"/>
          </a:xfrm>
          <a:prstGeom prst="roundRect">
            <a:avLst/>
          </a:prstGeom>
          <a:ln w="38100">
            <a:solidFill>
              <a:srgbClr val="00B050"/>
            </a:solid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a:ln>
            <a:noFill/>
          </a:ln>
        </p:spPr>
      </p:pic>
      <p:sp>
        <p:nvSpPr>
          <p:cNvPr id="5" name="TextBox 4"/>
          <p:cNvSpPr txBox="1"/>
          <p:nvPr/>
        </p:nvSpPr>
        <p:spPr>
          <a:xfrm>
            <a:off x="1571604" y="357166"/>
            <a:ext cx="5857916" cy="1384995"/>
          </a:xfrm>
          <a:prstGeom prst="rect">
            <a:avLst/>
          </a:prstGeom>
          <a:noFill/>
        </p:spPr>
        <p:txBody>
          <a:bodyPr wrap="square" rtlCol="0">
            <a:spAutoFit/>
          </a:bodyPr>
          <a:lstStyle/>
          <a:p>
            <a:r>
              <a:rPr lang="ru-RU" sz="2400" b="1" dirty="0" smtClean="0"/>
              <a:t>2.</a:t>
            </a:r>
            <a:r>
              <a:rPr lang="ru-RU" sz="2400" b="1" dirty="0"/>
              <a:t> Базовые </a:t>
            </a:r>
            <a:r>
              <a:rPr lang="ru-RU" sz="2400" b="1" dirty="0" smtClean="0"/>
              <a:t>масла.</a:t>
            </a:r>
            <a:r>
              <a:rPr lang="ru-RU" sz="2400" b="1" dirty="0" smtClean="0"/>
              <a:t> </a:t>
            </a:r>
          </a:p>
          <a:p>
            <a:r>
              <a:rPr lang="ru-RU" sz="2000" dirty="0"/>
              <a:t>О</a:t>
            </a:r>
            <a:r>
              <a:rPr lang="ru-RU" sz="2000" dirty="0" smtClean="0"/>
              <a:t>ни</a:t>
            </a:r>
            <a:r>
              <a:rPr lang="ru-RU" sz="2000" dirty="0"/>
              <a:t>, во-первых, являются источниками минералов и витаминов, а во-вторых, </a:t>
            </a:r>
            <a:r>
              <a:rPr lang="ru-RU" sz="2000" dirty="0" smtClean="0"/>
              <a:t>выступят  связывающим </a:t>
            </a:r>
            <a:r>
              <a:rPr lang="ru-RU" sz="2000" dirty="0"/>
              <a:t>материалом. </a:t>
            </a:r>
          </a:p>
        </p:txBody>
      </p:sp>
      <p:pic>
        <p:nvPicPr>
          <p:cNvPr id="3074" name="Picture 2" descr="http://www.babylonis.ru/components/com_virtuemart/shop_image/product/_________________4c67ccde69545.jpg"/>
          <p:cNvPicPr>
            <a:picLocks noChangeAspect="1" noChangeArrowheads="1"/>
          </p:cNvPicPr>
          <p:nvPr/>
        </p:nvPicPr>
        <p:blipFill>
          <a:blip r:embed="rId3"/>
          <a:srcRect l="20000" r="19999" b="4999"/>
          <a:stretch>
            <a:fillRect/>
          </a:stretch>
        </p:blipFill>
        <p:spPr bwMode="auto">
          <a:xfrm>
            <a:off x="1571604" y="1928802"/>
            <a:ext cx="1714512" cy="2714644"/>
          </a:xfrm>
          <a:prstGeom prst="roundRect">
            <a:avLst/>
          </a:prstGeom>
          <a:noFill/>
          <a:ln w="28575">
            <a:noFill/>
          </a:ln>
        </p:spPr>
      </p:pic>
      <p:pic>
        <p:nvPicPr>
          <p:cNvPr id="3076" name="Picture 4" descr="http://www.dostavka.md/img/id/1164612.jpg"/>
          <p:cNvPicPr>
            <a:picLocks noChangeAspect="1" noChangeArrowheads="1"/>
          </p:cNvPicPr>
          <p:nvPr/>
        </p:nvPicPr>
        <p:blipFill>
          <a:blip r:embed="rId4"/>
          <a:srcRect l="20000" r="19999" b="-1"/>
          <a:stretch>
            <a:fillRect/>
          </a:stretch>
        </p:blipFill>
        <p:spPr bwMode="auto">
          <a:xfrm>
            <a:off x="3929058" y="2714620"/>
            <a:ext cx="1714512" cy="2857520"/>
          </a:xfrm>
          <a:prstGeom prst="roundRect">
            <a:avLst/>
          </a:prstGeom>
          <a:noFill/>
          <a:ln w="28575">
            <a:noFill/>
          </a:ln>
        </p:spPr>
      </p:pic>
      <p:pic>
        <p:nvPicPr>
          <p:cNvPr id="3080" name="Picture 8" descr="http://www.babylonis.ru/components/com_virtuemart/shop_image/product/_________________4c61161938997.jpg"/>
          <p:cNvPicPr>
            <a:picLocks noChangeAspect="1" noChangeArrowheads="1"/>
          </p:cNvPicPr>
          <p:nvPr/>
        </p:nvPicPr>
        <p:blipFill>
          <a:blip r:embed="rId5"/>
          <a:srcRect l="22500" t="-5000" r="17499" b="-1"/>
          <a:stretch>
            <a:fillRect/>
          </a:stretch>
        </p:blipFill>
        <p:spPr bwMode="auto">
          <a:xfrm>
            <a:off x="6072198" y="3571876"/>
            <a:ext cx="1714512" cy="3000396"/>
          </a:xfrm>
          <a:prstGeom prst="roundRect">
            <a:avLst/>
          </a:prstGeom>
          <a:noFill/>
          <a:ln w="28575">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Прямоугольник 4"/>
          <p:cNvSpPr/>
          <p:nvPr/>
        </p:nvSpPr>
        <p:spPr>
          <a:xfrm>
            <a:off x="2071670" y="357166"/>
            <a:ext cx="5286412" cy="1077218"/>
          </a:xfrm>
          <a:prstGeom prst="rect">
            <a:avLst/>
          </a:prstGeom>
        </p:spPr>
        <p:txBody>
          <a:bodyPr wrap="square">
            <a:spAutoFit/>
          </a:bodyPr>
          <a:lstStyle/>
          <a:p>
            <a:r>
              <a:rPr lang="ru-RU" sz="2400" b="1" dirty="0" smtClean="0"/>
              <a:t>3. Эфирные </a:t>
            </a:r>
            <a:r>
              <a:rPr lang="ru-RU" sz="2400" b="1" dirty="0"/>
              <a:t>масла </a:t>
            </a:r>
            <a:r>
              <a:rPr lang="ru-RU" sz="2400" b="1" dirty="0" smtClean="0"/>
              <a:t>, отдушки.   </a:t>
            </a:r>
            <a:r>
              <a:rPr lang="ru-RU" sz="2000" dirty="0" smtClean="0"/>
              <a:t>(лимонное, абрикосовые, </a:t>
            </a:r>
            <a:r>
              <a:rPr lang="ru-RU" sz="2000" dirty="0"/>
              <a:t>лавандовое, </a:t>
            </a:r>
            <a:r>
              <a:rPr lang="ru-RU" sz="2000" dirty="0" smtClean="0"/>
              <a:t>и </a:t>
            </a:r>
            <a:r>
              <a:rPr lang="ru-RU" sz="2000" dirty="0"/>
              <a:t>др</a:t>
            </a:r>
            <a:r>
              <a:rPr lang="ru-RU" sz="2000" dirty="0" smtClean="0"/>
              <a:t>.);</a:t>
            </a:r>
          </a:p>
          <a:p>
            <a:r>
              <a:rPr lang="ru-RU" sz="2000" dirty="0" smtClean="0"/>
              <a:t>Они придают мылу приятный запах.</a:t>
            </a:r>
            <a:endParaRPr lang="ru-RU" sz="2400" dirty="0"/>
          </a:p>
        </p:txBody>
      </p:sp>
      <p:pic>
        <p:nvPicPr>
          <p:cNvPr id="2050" name="Picture 2" descr="http://board.club.co.ua/entries/39/39758/39758a.jpg"/>
          <p:cNvPicPr>
            <a:picLocks noChangeAspect="1" noChangeArrowheads="1"/>
          </p:cNvPicPr>
          <p:nvPr/>
        </p:nvPicPr>
        <p:blipFill>
          <a:blip r:embed="rId3"/>
          <a:srcRect/>
          <a:stretch>
            <a:fillRect/>
          </a:stretch>
        </p:blipFill>
        <p:spPr bwMode="auto">
          <a:xfrm>
            <a:off x="2000232" y="2297786"/>
            <a:ext cx="5286412" cy="381519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Прямоугольник 4"/>
          <p:cNvSpPr/>
          <p:nvPr/>
        </p:nvSpPr>
        <p:spPr>
          <a:xfrm>
            <a:off x="3502636" y="571480"/>
            <a:ext cx="3569694" cy="461665"/>
          </a:xfrm>
          <a:prstGeom prst="rect">
            <a:avLst/>
          </a:prstGeom>
        </p:spPr>
        <p:txBody>
          <a:bodyPr wrap="square">
            <a:spAutoFit/>
          </a:bodyPr>
          <a:lstStyle/>
          <a:p>
            <a:r>
              <a:rPr lang="ru-RU" sz="2400" b="1" dirty="0" smtClean="0"/>
              <a:t>4.  Пищевой краситель.</a:t>
            </a:r>
            <a:endParaRPr lang="ru-RU" sz="2400" b="1" dirty="0"/>
          </a:p>
        </p:txBody>
      </p:sp>
      <p:pic>
        <p:nvPicPr>
          <p:cNvPr id="21506" name="Picture 2" descr="http://img576.imageshack.us/img576/6541/x069b28af.jpg"/>
          <p:cNvPicPr>
            <a:picLocks noChangeAspect="1" noChangeArrowheads="1"/>
          </p:cNvPicPr>
          <p:nvPr/>
        </p:nvPicPr>
        <p:blipFill>
          <a:blip r:embed="rId3"/>
          <a:srcRect/>
          <a:stretch>
            <a:fillRect/>
          </a:stretch>
        </p:blipFill>
        <p:spPr bwMode="auto">
          <a:xfrm>
            <a:off x="1357290" y="1285860"/>
            <a:ext cx="3071834" cy="3071834"/>
          </a:xfrm>
          <a:prstGeom prst="rect">
            <a:avLst/>
          </a:prstGeom>
          <a:noFill/>
        </p:spPr>
      </p:pic>
      <p:sp>
        <p:nvSpPr>
          <p:cNvPr id="21508" name="AutoShape 4" descr="http://%D0%B0%D1%80%D0%BE%D0%BC%D0%B0%D1%82%D0%B8%D0%BA%D0%B0-%D1%81%D0%BE%D0%B0%D0%BF.%D1%80%D1%84/products_pictures/neon1.gif"/>
          <p:cNvSpPr>
            <a:spLocks noChangeAspect="1" noChangeArrowheads="1"/>
          </p:cNvSpPr>
          <p:nvPr/>
        </p:nvSpPr>
        <p:spPr bwMode="auto">
          <a:xfrm>
            <a:off x="155575" y="-914400"/>
            <a:ext cx="2143125" cy="19050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1510" name="AutoShape 6" descr="http://%D0%B0%D1%80%D0%BE%D0%BC%D0%B0%D1%82%D0%B8%D0%BA%D0%B0-%D1%81%D0%BE%D0%B0%D0%BF.%D1%80%D1%84/products_pictures/neon1.gif"/>
          <p:cNvSpPr>
            <a:spLocks noChangeAspect="1" noChangeArrowheads="1"/>
          </p:cNvSpPr>
          <p:nvPr/>
        </p:nvSpPr>
        <p:spPr bwMode="auto">
          <a:xfrm>
            <a:off x="155575" y="-914400"/>
            <a:ext cx="2143125" cy="19050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1512" name="AutoShape 8" descr="http://%D0%B0%D1%80%D0%BE%D0%BC%D0%B0%D1%82%D0%B8%D0%BA%D0%B0-%D1%81%D0%BE%D0%B0%D0%BF.%D1%80%D1%84/products_pictures/neon1.gif"/>
          <p:cNvSpPr>
            <a:spLocks noChangeAspect="1" noChangeArrowheads="1"/>
          </p:cNvSpPr>
          <p:nvPr/>
        </p:nvSpPr>
        <p:spPr bwMode="auto">
          <a:xfrm>
            <a:off x="155575" y="-914400"/>
            <a:ext cx="2143125" cy="19050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1514" name="Picture 10" descr="http://www.rostovmilo.ru/published/publicdata/ROSTOV93WEBASYST/attachments/SC/products_pictures/kras-mlfr.png"/>
          <p:cNvPicPr>
            <a:picLocks noChangeAspect="1" noChangeArrowheads="1"/>
          </p:cNvPicPr>
          <p:nvPr/>
        </p:nvPicPr>
        <p:blipFill>
          <a:blip r:embed="rId4"/>
          <a:srcRect/>
          <a:stretch>
            <a:fillRect/>
          </a:stretch>
        </p:blipFill>
        <p:spPr bwMode="auto">
          <a:xfrm>
            <a:off x="4500562" y="2500306"/>
            <a:ext cx="3714776" cy="2634593"/>
          </a:xfrm>
          <a:prstGeom prst="rect">
            <a:avLst/>
          </a:prstGeom>
          <a:noFill/>
        </p:spPr>
      </p:pic>
      <p:pic>
        <p:nvPicPr>
          <p:cNvPr id="21518" name="Picture 14" descr="http://im4-tub-ru.yandex.net/i?id=174244956-34-72&amp;n=21"/>
          <p:cNvPicPr>
            <a:picLocks noChangeAspect="1" noChangeArrowheads="1"/>
          </p:cNvPicPr>
          <p:nvPr/>
        </p:nvPicPr>
        <p:blipFill>
          <a:blip r:embed="rId5"/>
          <a:srcRect/>
          <a:stretch>
            <a:fillRect/>
          </a:stretch>
        </p:blipFill>
        <p:spPr bwMode="auto">
          <a:xfrm>
            <a:off x="1571604" y="4929198"/>
            <a:ext cx="3143272" cy="187037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357222" y="-214338"/>
            <a:ext cx="9715500" cy="7286626"/>
          </a:xfrm>
          <a:prstGeom prst="rect">
            <a:avLst/>
          </a:prstGeom>
          <a:noFill/>
        </p:spPr>
      </p:pic>
      <p:sp>
        <p:nvSpPr>
          <p:cNvPr id="20481" name="Rectangle 1"/>
          <p:cNvSpPr>
            <a:spLocks noChangeArrowheads="1"/>
          </p:cNvSpPr>
          <p:nvPr/>
        </p:nvSpPr>
        <p:spPr bwMode="auto">
          <a:xfrm>
            <a:off x="1643042" y="0"/>
            <a:ext cx="592935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5.Вода для разбавления </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мыльной массы</a:t>
            </a:r>
            <a:r>
              <a:rPr kumimoji="0" lang="ru-RU"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endParaRPr>
          </a:p>
        </p:txBody>
      </p:sp>
      <p:pic>
        <p:nvPicPr>
          <p:cNvPr id="20483" name="Picture 3" descr="http://www.postupivuz.ru/img/georg/1263743252_big.jpg"/>
          <p:cNvPicPr>
            <a:picLocks noChangeAspect="1" noChangeArrowheads="1"/>
          </p:cNvPicPr>
          <p:nvPr/>
        </p:nvPicPr>
        <p:blipFill>
          <a:blip r:embed="rId3"/>
          <a:srcRect/>
          <a:stretch>
            <a:fillRect/>
          </a:stretch>
        </p:blipFill>
        <p:spPr bwMode="auto">
          <a:xfrm>
            <a:off x="2071670" y="1685488"/>
            <a:ext cx="4786346" cy="338656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Прямоугольник 4"/>
          <p:cNvSpPr/>
          <p:nvPr/>
        </p:nvSpPr>
        <p:spPr>
          <a:xfrm>
            <a:off x="2928926" y="214290"/>
            <a:ext cx="2246765" cy="584775"/>
          </a:xfrm>
          <a:prstGeom prst="rect">
            <a:avLst/>
          </a:prstGeom>
        </p:spPr>
        <p:txBody>
          <a:bodyPr wrap="square">
            <a:spAutoFit/>
          </a:bodyPr>
          <a:lstStyle/>
          <a:p>
            <a:r>
              <a:rPr lang="ru-RU" sz="3200" b="1" dirty="0" smtClean="0"/>
              <a:t>Формочки.</a:t>
            </a:r>
            <a:endParaRPr lang="ru-RU" sz="3200" b="1" dirty="0"/>
          </a:p>
        </p:txBody>
      </p:sp>
      <p:pic>
        <p:nvPicPr>
          <p:cNvPr id="19460" name="Picture 4" descr="http://images.vfl.ru/ii_save/1332938131/4ebaa9fd/430991.jpg"/>
          <p:cNvPicPr>
            <a:picLocks noChangeAspect="1" noChangeArrowheads="1"/>
          </p:cNvPicPr>
          <p:nvPr/>
        </p:nvPicPr>
        <p:blipFill>
          <a:blip r:embed="rId3"/>
          <a:srcRect l="11321" t="14043" r="11321"/>
          <a:stretch>
            <a:fillRect/>
          </a:stretch>
        </p:blipFill>
        <p:spPr bwMode="auto">
          <a:xfrm>
            <a:off x="3714744" y="1285860"/>
            <a:ext cx="2928958" cy="2886069"/>
          </a:xfrm>
          <a:prstGeom prst="rect">
            <a:avLst/>
          </a:prstGeom>
          <a:noFill/>
        </p:spPr>
      </p:pic>
      <p:pic>
        <p:nvPicPr>
          <p:cNvPr id="19462" name="Picture 6" descr="http://city-soap.com.ua/files/categories/formy_silikonovye_dlya_myla.jpg"/>
          <p:cNvPicPr>
            <a:picLocks noChangeAspect="1" noChangeArrowheads="1"/>
          </p:cNvPicPr>
          <p:nvPr/>
        </p:nvPicPr>
        <p:blipFill>
          <a:blip r:embed="rId4"/>
          <a:srcRect/>
          <a:stretch>
            <a:fillRect/>
          </a:stretch>
        </p:blipFill>
        <p:spPr bwMode="auto">
          <a:xfrm>
            <a:off x="4643438" y="4357694"/>
            <a:ext cx="3071834" cy="2043194"/>
          </a:xfrm>
          <a:prstGeom prst="rect">
            <a:avLst/>
          </a:prstGeom>
          <a:noFill/>
        </p:spPr>
      </p:pic>
      <p:pic>
        <p:nvPicPr>
          <p:cNvPr id="19466" name="Picture 10" descr="&amp;IEcy;&amp;lcy;&amp;ocy;&amp;chcy;&amp;kcy;&amp;acy; &amp;zcy;&amp;iecy;&amp;lcy;&amp;iecy;&amp;ncy;&amp;acy;&amp;yacy;, &amp;fcy;&amp;ocy;&amp;rcy;&amp;mcy;&amp;acy; &amp;scy;&amp;icy;&amp;lcy;&amp;icy;&amp;kcy;&amp;ocy;&amp;ncy;&amp;ocy;&amp;vcy;&amp;acy;&amp;yacy;"/>
          <p:cNvPicPr>
            <a:picLocks noChangeAspect="1" noChangeArrowheads="1"/>
          </p:cNvPicPr>
          <p:nvPr/>
        </p:nvPicPr>
        <p:blipFill>
          <a:blip r:embed="rId5"/>
          <a:srcRect/>
          <a:stretch>
            <a:fillRect/>
          </a:stretch>
        </p:blipFill>
        <p:spPr bwMode="auto">
          <a:xfrm>
            <a:off x="1571604" y="2928934"/>
            <a:ext cx="2263156" cy="235745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14346" y="-214338"/>
            <a:ext cx="9715500" cy="7286626"/>
          </a:xfrm>
          <a:prstGeom prst="rect">
            <a:avLst/>
          </a:prstGeom>
          <a:noFill/>
        </p:spPr>
      </p:pic>
      <p:sp>
        <p:nvSpPr>
          <p:cNvPr id="5" name="Прямоугольник 4"/>
          <p:cNvSpPr/>
          <p:nvPr/>
        </p:nvSpPr>
        <p:spPr>
          <a:xfrm>
            <a:off x="2071670" y="428604"/>
            <a:ext cx="4572000" cy="1384995"/>
          </a:xfrm>
          <a:prstGeom prst="rect">
            <a:avLst/>
          </a:prstGeom>
        </p:spPr>
        <p:txBody>
          <a:bodyPr>
            <a:spAutoFit/>
          </a:bodyPr>
          <a:lstStyle/>
          <a:p>
            <a:r>
              <a:rPr lang="ru-RU" sz="2400" b="1" dirty="0">
                <a:solidFill>
                  <a:srgbClr val="C00000"/>
                </a:solidFill>
              </a:rPr>
              <a:t>Технология изготовления мыла своими руками:</a:t>
            </a:r>
            <a:r>
              <a:rPr lang="ru-RU" dirty="0"/>
              <a:t/>
            </a:r>
            <a:br>
              <a:rPr lang="ru-RU" dirty="0"/>
            </a:br>
            <a:r>
              <a:rPr lang="ru-RU" dirty="0"/>
              <a:t/>
            </a:r>
            <a:br>
              <a:rPr lang="ru-RU" dirty="0"/>
            </a:br>
            <a:endParaRPr lang="ru-RU" dirty="0"/>
          </a:p>
        </p:txBody>
      </p:sp>
      <p:sp>
        <p:nvSpPr>
          <p:cNvPr id="6" name="Прямоугольник 5"/>
          <p:cNvSpPr/>
          <p:nvPr/>
        </p:nvSpPr>
        <p:spPr>
          <a:xfrm>
            <a:off x="571472" y="1643050"/>
            <a:ext cx="4500594" cy="830997"/>
          </a:xfrm>
          <a:prstGeom prst="rect">
            <a:avLst/>
          </a:prstGeom>
        </p:spPr>
        <p:txBody>
          <a:bodyPr wrap="square">
            <a:spAutoFit/>
          </a:bodyPr>
          <a:lstStyle/>
          <a:p>
            <a:r>
              <a:rPr lang="ru-RU" dirty="0"/>
              <a:t>1.</a:t>
            </a:r>
            <a:r>
              <a:rPr lang="ru-RU" sz="2400" dirty="0"/>
              <a:t> </a:t>
            </a:r>
            <a:r>
              <a:rPr lang="ru-RU" sz="2400" dirty="0" smtClean="0"/>
              <a:t>Натираем мыло </a:t>
            </a:r>
            <a:r>
              <a:rPr lang="ru-RU" sz="2400" dirty="0"/>
              <a:t>на мелкой </a:t>
            </a:r>
            <a:r>
              <a:rPr lang="ru-RU" sz="2400" dirty="0" smtClean="0"/>
              <a:t>терке</a:t>
            </a:r>
            <a:r>
              <a:rPr lang="ru-RU" sz="2400" dirty="0"/>
              <a:t> </a:t>
            </a:r>
            <a:r>
              <a:rPr lang="ru-RU" sz="2400" dirty="0" smtClean="0"/>
              <a:t>или режем кубиками.</a:t>
            </a:r>
            <a:endParaRPr lang="ru-RU" dirty="0"/>
          </a:p>
        </p:txBody>
      </p:sp>
      <p:pic>
        <p:nvPicPr>
          <p:cNvPr id="18434" name="Picture 2" descr="http://im0-tub-ru.yandex.net/i?id=118641314-68-72&amp;n=21"/>
          <p:cNvPicPr>
            <a:picLocks noChangeAspect="1" noChangeArrowheads="1"/>
          </p:cNvPicPr>
          <p:nvPr/>
        </p:nvPicPr>
        <p:blipFill>
          <a:blip r:embed="rId3"/>
          <a:srcRect/>
          <a:stretch>
            <a:fillRect/>
          </a:stretch>
        </p:blipFill>
        <p:spPr bwMode="auto">
          <a:xfrm>
            <a:off x="4500562" y="1214422"/>
            <a:ext cx="3360444" cy="2571768"/>
          </a:xfrm>
          <a:prstGeom prst="rect">
            <a:avLst/>
          </a:prstGeom>
          <a:noFill/>
        </p:spPr>
      </p:pic>
      <p:sp>
        <p:nvSpPr>
          <p:cNvPr id="8" name="TextBox 7"/>
          <p:cNvSpPr txBox="1"/>
          <p:nvPr/>
        </p:nvSpPr>
        <p:spPr>
          <a:xfrm>
            <a:off x="357158" y="3714752"/>
            <a:ext cx="4000528" cy="800219"/>
          </a:xfrm>
          <a:prstGeom prst="rect">
            <a:avLst/>
          </a:prstGeom>
          <a:noFill/>
        </p:spPr>
        <p:txBody>
          <a:bodyPr wrap="square" rtlCol="0">
            <a:spAutoFit/>
          </a:bodyPr>
          <a:lstStyle/>
          <a:p>
            <a:r>
              <a:rPr lang="ru-RU" sz="2000" dirty="0" smtClean="0"/>
              <a:t>2</a:t>
            </a:r>
            <a:r>
              <a:rPr lang="ru-RU" sz="2800" dirty="0" smtClean="0"/>
              <a:t>. </a:t>
            </a:r>
            <a:r>
              <a:rPr lang="ru-RU" sz="2400" dirty="0" smtClean="0"/>
              <a:t>Ставим на водяную баню.</a:t>
            </a:r>
          </a:p>
          <a:p>
            <a:endParaRPr lang="ru-RU" dirty="0"/>
          </a:p>
        </p:txBody>
      </p:sp>
      <p:pic>
        <p:nvPicPr>
          <p:cNvPr id="18436" name="Picture 4" descr="http://soap-handmade.ru/wp-content/uploads/2011/07/masla-dlya-myla-s-nulya-na-vodyanoj-bane.jpg"/>
          <p:cNvPicPr>
            <a:picLocks noChangeAspect="1" noChangeArrowheads="1"/>
          </p:cNvPicPr>
          <p:nvPr/>
        </p:nvPicPr>
        <p:blipFill>
          <a:blip r:embed="rId4"/>
          <a:srcRect/>
          <a:stretch>
            <a:fillRect/>
          </a:stretch>
        </p:blipFill>
        <p:spPr bwMode="auto">
          <a:xfrm>
            <a:off x="4429124" y="4257678"/>
            <a:ext cx="3467096" cy="2600322"/>
          </a:xfrm>
          <a:prstGeom prst="rect">
            <a:avLst/>
          </a:prstGeom>
          <a:noFill/>
        </p:spPr>
      </p:pic>
      <p:sp>
        <p:nvSpPr>
          <p:cNvPr id="10" name="Прямоугольник 9"/>
          <p:cNvSpPr/>
          <p:nvPr/>
        </p:nvSpPr>
        <p:spPr>
          <a:xfrm>
            <a:off x="428596" y="4286256"/>
            <a:ext cx="3929090" cy="1323439"/>
          </a:xfrm>
          <a:prstGeom prst="rect">
            <a:avLst/>
          </a:prstGeom>
        </p:spPr>
        <p:txBody>
          <a:bodyPr wrap="square">
            <a:spAutoFit/>
          </a:bodyPr>
          <a:lstStyle/>
          <a:p>
            <a:r>
              <a:rPr lang="ru-RU" sz="2000" dirty="0" smtClean="0"/>
              <a:t>нельзя </a:t>
            </a:r>
            <a:r>
              <a:rPr lang="ru-RU" sz="2000" dirty="0"/>
              <a:t>допускать, </a:t>
            </a:r>
            <a:r>
              <a:rPr lang="ru-RU" sz="2000" dirty="0" smtClean="0"/>
              <a:t>чтобы </a:t>
            </a:r>
            <a:r>
              <a:rPr lang="ru-RU" sz="2000" dirty="0"/>
              <a:t>оно </a:t>
            </a:r>
            <a:r>
              <a:rPr lang="ru-RU" sz="2000" dirty="0" smtClean="0"/>
              <a:t>кипело.</a:t>
            </a:r>
            <a:r>
              <a:rPr lang="ru-RU" sz="2000" dirty="0"/>
              <a:t> К концу процедуры мыло должно напоминать жидкое тесто</a:t>
            </a:r>
            <a:r>
              <a:rPr lang="ru-RU" sz="2000" dirty="0" smtClean="0"/>
              <a:t>.</a:t>
            </a:r>
            <a:endParaRPr lang="ru-RU" sz="2000" dirty="0"/>
          </a:p>
        </p:txBody>
      </p:sp>
      <p:pic>
        <p:nvPicPr>
          <p:cNvPr id="18438" name="Picture 6" descr="&amp;Mcy;&amp;ycy;&amp;lcy;&amp;ocy; &amp;dcy;&amp;ucy;&amp;shcy;&amp;icy;&amp;scy;&amp;tcy;&amp;ocy;&amp;iecy; &amp;scy;&amp;vcy;&amp;ocy;&amp;icy;&amp;mcy;&amp;icy; &amp;rcy;&amp;ucy;&amp;kcy;&amp;acy;&amp;mcy;&amp;icy; (41 &amp;fcy;&amp;ocy;&amp;tcy;&amp;ocy;)"/>
          <p:cNvPicPr>
            <a:picLocks noChangeAspect="1" noChangeArrowheads="1"/>
          </p:cNvPicPr>
          <p:nvPr/>
        </p:nvPicPr>
        <p:blipFill>
          <a:blip r:embed="rId5"/>
          <a:srcRect/>
          <a:stretch>
            <a:fillRect/>
          </a:stretch>
        </p:blipFill>
        <p:spPr bwMode="auto">
          <a:xfrm>
            <a:off x="4500562" y="1214422"/>
            <a:ext cx="3500462" cy="2630817"/>
          </a:xfrm>
          <a:prstGeom prst="rect">
            <a:avLst/>
          </a:prstGeom>
          <a:noFill/>
        </p:spPr>
      </p:pic>
      <p:pic>
        <p:nvPicPr>
          <p:cNvPr id="18440" name="Picture 8" descr="http://stranamasterov.ru/files/imagecache/orig_with_logo/i0912/P1020407.JPG"/>
          <p:cNvPicPr>
            <a:picLocks noChangeAspect="1" noChangeArrowheads="1"/>
          </p:cNvPicPr>
          <p:nvPr/>
        </p:nvPicPr>
        <p:blipFill>
          <a:blip r:embed="rId6"/>
          <a:srcRect/>
          <a:stretch>
            <a:fillRect/>
          </a:stretch>
        </p:blipFill>
        <p:spPr bwMode="auto">
          <a:xfrm>
            <a:off x="4357686" y="4143380"/>
            <a:ext cx="3681410" cy="271462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box(in)">
                                      <p:cBhvr>
                                        <p:cTn id="7" dur="500"/>
                                        <p:tgtEl>
                                          <p:spTgt spid="1843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box(in)">
                                      <p:cBhvr>
                                        <p:cTn id="12"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Documents and Settings\Admin\Мои документы\Мои рисунки\Рисунок1.jpg"/>
          <p:cNvPicPr>
            <a:picLocks noChangeAspect="1" noChangeArrowheads="1"/>
          </p:cNvPicPr>
          <p:nvPr/>
        </p:nvPicPr>
        <p:blipFill>
          <a:blip r:embed="rId2"/>
          <a:srcRect/>
          <a:stretch>
            <a:fillRect/>
          </a:stretch>
        </p:blipFill>
        <p:spPr bwMode="auto">
          <a:xfrm>
            <a:off x="-285750" y="-214313"/>
            <a:ext cx="9715500" cy="7286626"/>
          </a:xfrm>
          <a:prstGeom prst="rect">
            <a:avLst/>
          </a:prstGeom>
          <a:noFill/>
        </p:spPr>
      </p:pic>
      <p:sp>
        <p:nvSpPr>
          <p:cNvPr id="5" name="TextBox 4"/>
          <p:cNvSpPr txBox="1"/>
          <p:nvPr/>
        </p:nvSpPr>
        <p:spPr>
          <a:xfrm>
            <a:off x="1000100" y="357166"/>
            <a:ext cx="3000396" cy="1938992"/>
          </a:xfrm>
          <a:prstGeom prst="rect">
            <a:avLst/>
          </a:prstGeom>
          <a:noFill/>
        </p:spPr>
        <p:txBody>
          <a:bodyPr wrap="square" rtlCol="0">
            <a:spAutoFit/>
          </a:bodyPr>
          <a:lstStyle/>
          <a:p>
            <a:r>
              <a:rPr lang="ru-RU" sz="2400" dirty="0" smtClean="0"/>
              <a:t>3.</a:t>
            </a:r>
            <a:r>
              <a:rPr lang="ru-RU" sz="2400" dirty="0"/>
              <a:t> Смешайте на водяной бане </a:t>
            </a:r>
            <a:r>
              <a:rPr lang="ru-RU" sz="2400" dirty="0" smtClean="0"/>
              <a:t>  мыло с базовым маслом. (2 чайных ложки на 100 </a:t>
            </a:r>
            <a:r>
              <a:rPr lang="ru-RU" sz="2400" dirty="0" err="1" smtClean="0"/>
              <a:t>гр</a:t>
            </a:r>
            <a:r>
              <a:rPr lang="ru-RU" sz="2400" dirty="0" smtClean="0"/>
              <a:t> мыла)</a:t>
            </a:r>
            <a:endParaRPr lang="ru-RU" sz="2400" dirty="0"/>
          </a:p>
        </p:txBody>
      </p:sp>
      <p:pic>
        <p:nvPicPr>
          <p:cNvPr id="17410" name="Picture 2" descr="http://img1.liveinternet.ru/images/attach/c/0/40/603/40603986_Vodyanayabanya.jpg"/>
          <p:cNvPicPr>
            <a:picLocks noChangeAspect="1" noChangeArrowheads="1"/>
          </p:cNvPicPr>
          <p:nvPr/>
        </p:nvPicPr>
        <p:blipFill>
          <a:blip r:embed="rId3"/>
          <a:srcRect/>
          <a:stretch>
            <a:fillRect/>
          </a:stretch>
        </p:blipFill>
        <p:spPr bwMode="auto">
          <a:xfrm>
            <a:off x="4643438" y="285729"/>
            <a:ext cx="3630943" cy="2714644"/>
          </a:xfrm>
          <a:prstGeom prst="rect">
            <a:avLst/>
          </a:prstGeom>
          <a:noFill/>
        </p:spPr>
      </p:pic>
      <p:sp>
        <p:nvSpPr>
          <p:cNvPr id="7" name="TextBox 6"/>
          <p:cNvSpPr txBox="1"/>
          <p:nvPr/>
        </p:nvSpPr>
        <p:spPr>
          <a:xfrm>
            <a:off x="571472" y="3357562"/>
            <a:ext cx="7786742" cy="461665"/>
          </a:xfrm>
          <a:prstGeom prst="rect">
            <a:avLst/>
          </a:prstGeom>
          <a:noFill/>
        </p:spPr>
        <p:txBody>
          <a:bodyPr wrap="square" rtlCol="0">
            <a:spAutoFit/>
          </a:bodyPr>
          <a:lstStyle/>
          <a:p>
            <a:r>
              <a:rPr lang="ru-RU" sz="2400" dirty="0" smtClean="0"/>
              <a:t>4.Снемите мыло с огня и добавьте  4-5 капель красителя.</a:t>
            </a:r>
            <a:endParaRPr lang="ru-RU" sz="2400" dirty="0"/>
          </a:p>
        </p:txBody>
      </p:sp>
      <p:pic>
        <p:nvPicPr>
          <p:cNvPr id="17412" name="Picture 4" descr="http://soap-handmade.ru/wp-content/uploads/2011/03/milo-s-glinoi1.jpg"/>
          <p:cNvPicPr>
            <a:picLocks noChangeAspect="1" noChangeArrowheads="1"/>
          </p:cNvPicPr>
          <p:nvPr/>
        </p:nvPicPr>
        <p:blipFill>
          <a:blip r:embed="rId4"/>
          <a:srcRect/>
          <a:stretch>
            <a:fillRect/>
          </a:stretch>
        </p:blipFill>
        <p:spPr bwMode="auto">
          <a:xfrm>
            <a:off x="1000100" y="4000504"/>
            <a:ext cx="6858048" cy="235745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212</Words>
  <Application>Microsoft Office PowerPoint</Application>
  <PresentationFormat>Экран (4:3)</PresentationFormat>
  <Paragraphs>23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15</cp:revision>
  <dcterms:created xsi:type="dcterms:W3CDTF">2013-07-23T08:07:51Z</dcterms:created>
  <dcterms:modified xsi:type="dcterms:W3CDTF">2013-07-23T10:37:43Z</dcterms:modified>
</cp:coreProperties>
</file>