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4" r:id="rId3"/>
    <p:sldId id="258" r:id="rId4"/>
    <p:sldId id="262" r:id="rId5"/>
    <p:sldId id="265" r:id="rId6"/>
    <p:sldId id="266" r:id="rId7"/>
    <p:sldId id="270" r:id="rId8"/>
    <p:sldId id="271" r:id="rId9"/>
    <p:sldId id="263" r:id="rId10"/>
    <p:sldId id="260" r:id="rId11"/>
    <p:sldId id="261" r:id="rId12"/>
    <p:sldId id="281" r:id="rId13"/>
    <p:sldId id="273" r:id="rId14"/>
    <p:sldId id="272" r:id="rId15"/>
    <p:sldId id="280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504" autoAdjust="0"/>
  </p:normalViewPr>
  <p:slideViewPr>
    <p:cSldViewPr>
      <p:cViewPr varScale="1">
        <p:scale>
          <a:sx n="61" d="100"/>
          <a:sy n="61" d="100"/>
        </p:scale>
        <p:origin x="-134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9E312-6E9C-4F51-A532-FDD7DFC8E59A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5F787-A635-4F28-8C80-ACE44E5E3F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1DAE8-A4DF-45A0-A6C3-0B18066F3183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38E4-B9E3-4DEE-839F-F1B404ABC8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38E4-B9E3-4DEE-839F-F1B404ABC84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38E4-B9E3-4DEE-839F-F1B404ABC84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38E4-B9E3-4DEE-839F-F1B404ABC84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38E4-B9E3-4DEE-839F-F1B404ABC84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2881-C5DA-4F63-B0DE-FC7E8AABAD2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8B01-EB71-41B9-ADA9-597BA78D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10" Type="http://schemas.openxmlformats.org/officeDocument/2006/relationships/slide" Target="slide15.xml"/><Relationship Id="rId4" Type="http://schemas.openxmlformats.org/officeDocument/2006/relationships/image" Target="../media/image9.jpeg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slide" Target="slide5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slide" Target="slide5.xml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5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slide" Target="slide5.xml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57554" y="857232"/>
            <a:ext cx="3500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18444" name="Picture 12" descr="http://s13036.cdn3.setup.ru/u/1c/e450e87e48c642de9e856e7c8ee314/-/ramka-detskaya-4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0014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785786" y="500042"/>
            <a:ext cx="3357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Ускользает, как живое,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но не выпущу его я,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белой пеной пенится,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руки мыть не ленится.</a:t>
            </a:r>
            <a:endParaRPr lang="ru-RU" sz="2800" b="1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18446" name="Picture 14" descr="http://marislav.ru/uploadedFiles/eshopimages/big/6134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628" y="3214686"/>
            <a:ext cx="3571900" cy="3214710"/>
          </a:xfrm>
          <a:prstGeom prst="rect">
            <a:avLst/>
          </a:prstGeom>
          <a:noFill/>
        </p:spPr>
      </p:pic>
      <p:graphicFrame>
        <p:nvGraphicFramePr>
          <p:cNvPr id="7" name="Содержимое 6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357686" y="4429132"/>
          <a:ext cx="304800" cy="304800"/>
        </p:xfrm>
        <a:graphic>
          <a:graphicData uri="http://schemas.openxmlformats.org/presentationml/2006/ole">
            <p:oleObj spid="_x0000_s1026" name="Документ звукозаписи" r:id="rId7" imgW="304520" imgH="304520" progId="Package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edu.cap.ru/home/5359/galereya/uchitel/sova.pn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00570"/>
            <a:ext cx="200023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28992" y="1714488"/>
            <a:ext cx="1857388" cy="500066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1500174"/>
            <a:ext cx="2786082" cy="500066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5143512"/>
            <a:ext cx="1857388" cy="500066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15174" y="4143380"/>
            <a:ext cx="1928826" cy="500066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43437" y="285728"/>
            <a:ext cx="4000529" cy="114300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Отгадай-ка.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4286256"/>
            <a:ext cx="23574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0" y="0"/>
            <a:ext cx="4500562" cy="3786190"/>
          </a:xfrm>
          <a:prstGeom prst="cloudCallout">
            <a:avLst>
              <a:gd name="adj1" fmla="val -30945"/>
              <a:gd name="adj2" fmla="val 736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1000108"/>
            <a:ext cx="2286016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Если руки в грязных точках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вода их с рук не смыла,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То тебе поможет точно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Смыть грязь с рук конечно..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714356"/>
            <a:ext cx="2643206" cy="2286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Плещет теплая волна, под волною белизна.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Отгадайте, вспомните, что за море в комнате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500042"/>
            <a:ext cx="1985970" cy="23431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Любят труд, не терпят скуки,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Всё умеют наши ..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7224" y="357166"/>
            <a:ext cx="2857520" cy="3143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Серебряная труба,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Из трубы – вода,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Вода бежит и льётся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белизну колодца,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трубе – два братца,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Сидят да веселятся.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Один в кафтане красном,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Второй – в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голубом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Оба друга-брата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Заведуют водой.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428604"/>
            <a:ext cx="2557474" cy="29146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Вытираю я, стараюсь,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После бани паренька,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Всё намокло, всё измялось —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Нет сухого уголка.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0034" y="928670"/>
            <a:ext cx="3429024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Что у нас прячется под ногтями?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596" y="500042"/>
            <a:ext cx="3714776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Если руки наши в ваксе,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Если на нос сели кляксы,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Кто тогда нам первый друг,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Снимет грязь с лица и рук?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Без чего не может мама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Ни готовить, ни стирать,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Без чего, мы скажем прямо,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Человеку умирать?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Чтобы лился дождик с неба,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Чтоб росли колосья хлеба,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Чтобы плыли корабли -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Жить нельзя нам без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142976" y="857232"/>
            <a:ext cx="1928826" cy="177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Не забудь закон простой руки мой перед…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Волна 36"/>
          <p:cNvSpPr/>
          <p:nvPr/>
        </p:nvSpPr>
        <p:spPr>
          <a:xfrm>
            <a:off x="285720" y="1000108"/>
            <a:ext cx="4429156" cy="1500198"/>
          </a:xfrm>
          <a:prstGeom prst="wave">
            <a:avLst>
              <a:gd name="adj1" fmla="val 6882"/>
              <a:gd name="adj2" fmla="val 4919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86512" y="2643182"/>
            <a:ext cx="214314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3071810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3500438"/>
            <a:ext cx="41434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000628" y="3929066"/>
            <a:ext cx="400052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000628" y="4357694"/>
            <a:ext cx="214314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29256" y="4786322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286512" y="5214950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000628" y="2214554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29190" y="2214554"/>
            <a:ext cx="178595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86512" y="2643182"/>
            <a:ext cx="214314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3817728" y="1928802"/>
          <a:ext cx="5326272" cy="3427095"/>
        </p:xfrm>
        <a:graphic>
          <a:graphicData uri="http://schemas.openxmlformats.org/drawingml/2006/table">
            <a:tbl>
              <a:tblPr/>
              <a:tblGrid>
                <a:gridCol w="429260"/>
                <a:gridCol w="466090"/>
                <a:gridCol w="429260"/>
                <a:gridCol w="358356"/>
                <a:gridCol w="107734"/>
                <a:gridCol w="429260"/>
                <a:gridCol w="429260"/>
                <a:gridCol w="429260"/>
                <a:gridCol w="429260"/>
                <a:gridCol w="429260"/>
                <a:gridCol w="429260"/>
                <a:gridCol w="429260"/>
                <a:gridCol w="107842"/>
                <a:gridCol w="422910"/>
              </a:tblGrid>
              <a:tr h="4191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 rowSpan="2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5143504" y="1928802"/>
            <a:ext cx="1785950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   </a:t>
            </a:r>
            <a:r>
              <a:rPr lang="ru-RU" sz="2400" b="1" dirty="0" err="1" smtClean="0">
                <a:solidFill>
                  <a:srgbClr val="002060"/>
                </a:solidFill>
              </a:rPr>
              <a:t>ы</a:t>
            </a:r>
            <a:r>
              <a:rPr lang="ru-RU" sz="2400" b="1" dirty="0" smtClean="0">
                <a:solidFill>
                  <a:srgbClr val="002060"/>
                </a:solidFill>
              </a:rPr>
              <a:t>     л   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786182" y="3214686"/>
            <a:ext cx="4429156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    м    </a:t>
            </a:r>
            <a:r>
              <a:rPr lang="ru-RU" sz="2400" b="1" dirty="0" err="1" smtClean="0">
                <a:solidFill>
                  <a:srgbClr val="002060"/>
                </a:solidFill>
              </a:rPr>
              <a:t>ы</a:t>
            </a:r>
            <a:r>
              <a:rPr lang="ru-RU" sz="2400" b="1" dirty="0" smtClean="0">
                <a:solidFill>
                  <a:srgbClr val="002060"/>
                </a:solidFill>
              </a:rPr>
              <a:t>     в   а    л   </a:t>
            </a:r>
            <a:r>
              <a:rPr lang="ru-RU" sz="2400" b="1" dirty="0" err="1" smtClean="0">
                <a:solidFill>
                  <a:srgbClr val="002060"/>
                </a:solidFill>
              </a:rPr>
              <a:t>ь</a:t>
            </a: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err="1" smtClean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    и   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43504" y="3643314"/>
            <a:ext cx="4000496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   о    л    О   т    е    </a:t>
            </a:r>
            <a:r>
              <a:rPr lang="ru-RU" sz="2400" b="1" dirty="0" err="1" smtClean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err="1" smtClean="0">
                <a:solidFill>
                  <a:srgbClr val="002060"/>
                </a:solidFill>
              </a:rPr>
              <a:t>ц</a:t>
            </a:r>
            <a:r>
              <a:rPr lang="ru-RU" sz="2400" b="1" dirty="0" smtClean="0">
                <a:solidFill>
                  <a:srgbClr val="002060"/>
                </a:solidFill>
              </a:rPr>
              <a:t>     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143504" y="4071942"/>
            <a:ext cx="2214578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    </a:t>
            </a:r>
            <a:r>
              <a:rPr lang="ru-RU" sz="2400" b="1" dirty="0" err="1" smtClean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</a:rPr>
              <a:t>    я    З     </a:t>
            </a:r>
            <a:r>
              <a:rPr lang="ru-RU" sz="2400" b="1" dirty="0" err="1" smtClean="0">
                <a:solidFill>
                  <a:srgbClr val="002060"/>
                </a:solidFill>
              </a:rPr>
              <a:t>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572132" y="4500570"/>
            <a:ext cx="1785950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   о    Д    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29388" y="4929198"/>
            <a:ext cx="1785950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    </a:t>
            </a:r>
            <a:r>
              <a:rPr lang="ru-RU" sz="2400" b="1" dirty="0" err="1" smtClean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    о   </a:t>
            </a:r>
            <a:r>
              <a:rPr lang="ru-RU" sz="2400" b="1" dirty="0" err="1" smtClean="0">
                <a:solidFill>
                  <a:srgbClr val="002060"/>
                </a:solidFill>
              </a:rPr>
              <a:t>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57950" y="2357430"/>
            <a:ext cx="2286016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В    а    </a:t>
            </a:r>
            <a:r>
              <a:rPr lang="ru-RU" sz="2400" b="1" dirty="0" err="1" smtClean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err="1" smtClean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err="1" smtClean="0">
                <a:solidFill>
                  <a:srgbClr val="002060"/>
                </a:solidFill>
              </a:rPr>
              <a:t>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29388" y="2786058"/>
            <a:ext cx="1785950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    у     к    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71736" y="564357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О, В, Р, Ь, О, З, Д, 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Послание детям.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34037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Дорогие мои дети!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Я пишу вам письмецо: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Я прошу вас, мойте чаще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Ваши руки и лицо.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Всё равно какой водою: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Кипячёной, ключевой,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Из реки, иль из колодца,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Или просто дождевой!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Нужно мыться непременно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Утром, вечером и днём –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Перед каждою едою,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После сна и перед сном!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Тритесь губкой и мочалкой!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Потерпите – не беда!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И чернила и варенье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Смоют мыло и вода.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Дорогие мои дети! 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Очень-очень вас прошу: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Мойтесь чаще, мойтесь чище –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Я грязнуль не выношу.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Не подам руки грязнулям,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Не поеду в гости к ним!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Сам я моюсь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 очень часто.</a:t>
            </a:r>
          </a:p>
          <a:p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До свиданья! </a:t>
            </a:r>
          </a:p>
          <a:p>
            <a:r>
              <a:rPr lang="ru-RU" sz="1800" b="1" i="1" dirty="0" err="1" smtClean="0">
                <a:solidFill>
                  <a:schemeClr val="bg2">
                    <a:lumMod val="25000"/>
                  </a:schemeClr>
                </a:solidFill>
              </a:rPr>
              <a:t>Мойдодыр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! </a:t>
            </a:r>
          </a:p>
          <a:p>
            <a:pPr lvl="6"/>
            <a:endParaRPr lang="ru-RU" dirty="0"/>
          </a:p>
        </p:txBody>
      </p:sp>
      <p:pic>
        <p:nvPicPr>
          <p:cNvPr id="4" name="Picture 4" descr="user posted imag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9903" y="3357538"/>
            <a:ext cx="317409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1.liveinternet.ru/images/attach/c/2/67/869/67869231_1292344697_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1094250"/>
            <a:ext cx="4605348" cy="5763750"/>
          </a:xfrm>
          <a:prstGeom prst="rect">
            <a:avLst/>
          </a:prstGeom>
          <a:noFill/>
        </p:spPr>
      </p:pic>
      <p:pic>
        <p:nvPicPr>
          <p:cNvPr id="40964" name="Picture 4" descr="http://my1baby.ru/sites/default/files/styles/medium_watermark/public/field/image/milo_moy_malis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7874" y="4500570"/>
            <a:ext cx="2680506" cy="2143140"/>
          </a:xfrm>
          <a:prstGeom prst="rect">
            <a:avLst/>
          </a:prstGeom>
          <a:noFill/>
        </p:spPr>
      </p:pic>
      <p:pic>
        <p:nvPicPr>
          <p:cNvPr id="40966" name="Picture 6" descr="http://3-inter.ru/published/publicdata/DEVELOP581DVSHL58/attachments/SC/products_pictures/138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28794" y="3000372"/>
            <a:ext cx="2286000" cy="1714512"/>
          </a:xfrm>
          <a:prstGeom prst="rect">
            <a:avLst/>
          </a:prstGeom>
          <a:noFill/>
        </p:spPr>
      </p:pic>
      <p:pic>
        <p:nvPicPr>
          <p:cNvPr id="40968" name="Picture 8" descr="http://3-inter.ru/published/publicdata/DEVELOP581DVSHL58/attachments/SC/products_pictures_enl/149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85918" y="2643182"/>
            <a:ext cx="2967030" cy="2106311"/>
          </a:xfrm>
          <a:prstGeom prst="rect">
            <a:avLst/>
          </a:prstGeom>
          <a:noFill/>
        </p:spPr>
      </p:pic>
      <p:pic>
        <p:nvPicPr>
          <p:cNvPr id="40970" name="Picture 10" descr="http://www.3-inter.ru/published/publicdata/DEVELOP581DVSHL58/attachments/SC/products_pictures_enl/6329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1071546"/>
            <a:ext cx="2681278" cy="1840217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571604" y="0"/>
            <a:ext cx="5643602" cy="1214422"/>
          </a:xfrm>
          <a:prstGeom prst="cloudCallout">
            <a:avLst>
              <a:gd name="adj1" fmla="val 22886"/>
              <a:gd name="adj2" fmla="val 2191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Я  обещаю всегда мыть руки с мылом!!!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Исследовательская работа.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Создание буклета.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«Наша маленькая помощница?»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 «Что такое мыло?»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2. «Мыльные истории».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3. «Очевидное невероятное» 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4. «Почему мы так  говорим?» 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5. «Литературная страничка».</a:t>
            </a:r>
          </a:p>
          <a:p>
            <a:endParaRPr lang="ru-RU" dirty="0"/>
          </a:p>
        </p:txBody>
      </p:sp>
      <p:pic>
        <p:nvPicPr>
          <p:cNvPr id="5122" name="Picture 2" descr="http://900igr.net/datai/okruzhajuschij-mir/Kak-chistit-zuby/0031-034-Kak-chistit-zub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82357" y="4572008"/>
            <a:ext cx="3461643" cy="22859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2-tub-ru.yandex.net/i?id=199457753-41-72&amp;n=21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2143116"/>
            <a:ext cx="3571900" cy="30003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578645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… и будьте здоровы!!!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Овал 4"/>
          <p:cNvSpPr/>
          <p:nvPr/>
        </p:nvSpPr>
        <p:spPr>
          <a:xfrm>
            <a:off x="4047752" y="2915214"/>
            <a:ext cx="611845" cy="66235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1650" tIns="69850" rIns="71650" bIns="69850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2976" y="571480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Не забывайте мыть руки…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nkmen.ru/image.php?aHR0cDovL2xhbXBhZmlsbS5uZXQvdXBsb2Fkcy8xMjkxOTAwODg3X21vamRvZHlyLjAtMDMtMzkuanB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571744"/>
            <a:ext cx="2071702" cy="3977668"/>
          </a:xfrm>
          <a:prstGeom prst="round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285852" y="0"/>
            <a:ext cx="2714644" cy="1857364"/>
          </a:xfrm>
          <a:prstGeom prst="cloudCallout">
            <a:avLst>
              <a:gd name="adj1" fmla="val -29316"/>
              <a:gd name="adj2" fmla="val 1072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57166"/>
            <a:ext cx="135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Почему нужно мыть руки с мылом?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786182" y="1857364"/>
            <a:ext cx="2500330" cy="3071834"/>
          </a:xfrm>
          <a:prstGeom prst="wedgeRoundRectCallout">
            <a:avLst>
              <a:gd name="adj1" fmla="val 64702"/>
              <a:gd name="adj2" fmla="val -362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Мыть руки нужно всегда с мылом, потому что без мыла, как вы уже знаете, грязь отмывается плохо.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6" descr="http://www.clker.com/cliparts/7/0/9/b/11949856321026402567tasto_9_architetto_franc_01.svg.hi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1357297"/>
            <a:ext cx="3714776" cy="4202137"/>
          </a:xfrm>
          <a:prstGeom prst="rect">
            <a:avLst/>
          </a:prstGeom>
          <a:noFill/>
        </p:spPr>
      </p:pic>
      <p:sp>
        <p:nvSpPr>
          <p:cNvPr id="11" name="Управляющая кнопка: в начало 10">
            <a:hlinkClick r:id="rId4" action="ppaction://hlinksldjump" highlightClick="1"/>
          </p:cNvPr>
          <p:cNvSpPr/>
          <p:nvPr/>
        </p:nvSpPr>
        <p:spPr>
          <a:xfrm>
            <a:off x="8601650" y="6315650"/>
            <a:ext cx="542350" cy="542350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4" descr="http://img-fotki.yandex.ru/get/6520/37366204.103/0_9513f_1392234b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2257419"/>
            <a:ext cx="2649844" cy="46005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начало 1">
            <a:hlinkClick r:id="rId2" action="ppaction://hlinksldjump" highlightClick="1"/>
          </p:cNvPr>
          <p:cNvSpPr/>
          <p:nvPr/>
        </p:nvSpPr>
        <p:spPr>
          <a:xfrm>
            <a:off x="8601650" y="6315650"/>
            <a:ext cx="542350" cy="542350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http://snkmen.ru/image.php?aHR0cDovL2xhbXBhZmlsbS5uZXQvdXBsb2Fkcy8xMjkxOTAwODg3X21vamRvZHlyLjAtMDMtMzkuanB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500306"/>
            <a:ext cx="2071702" cy="3977668"/>
          </a:xfrm>
          <a:prstGeom prst="round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071538" y="0"/>
            <a:ext cx="3000396" cy="1898484"/>
          </a:xfrm>
          <a:prstGeom prst="cloudCallout">
            <a:avLst>
              <a:gd name="adj1" fmla="val -36962"/>
              <a:gd name="adj2" fmla="val 1130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 часто надо умываться?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14678" y="1214422"/>
            <a:ext cx="3214710" cy="35719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Не менее двух раз в день: утром после вставания и вечером перед тем, как ложиться спать. Следует умы­ваться и днем, например, после некоторых игр, работ, после ходьбы по пыльной дороге.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1" name="Picture 6" descr="http://www.clker.com/cliparts/7/0/9/b/11949856321026402567tasto_9_architetto_franc_01.svg.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1142983"/>
            <a:ext cx="3786214" cy="4282947"/>
          </a:xfrm>
          <a:prstGeom prst="rect">
            <a:avLst/>
          </a:prstGeom>
          <a:noFill/>
        </p:spPr>
      </p:pic>
      <p:pic>
        <p:nvPicPr>
          <p:cNvPr id="12" name="Picture 4" descr="http://img-fotki.yandex.ru/get/6520/37366204.103/0_9513f_1392234b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94156" y="1643050"/>
            <a:ext cx="2649844" cy="46005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начало 1">
            <a:hlinkClick r:id="rId2" action="ppaction://hlinksldjump" highlightClick="1"/>
          </p:cNvPr>
          <p:cNvSpPr/>
          <p:nvPr/>
        </p:nvSpPr>
        <p:spPr>
          <a:xfrm>
            <a:off x="8601650" y="6315650"/>
            <a:ext cx="542350" cy="542350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http://snkmen.ru/image.php?aHR0cDovL2xhbXBhZmlsbS5uZXQvdXBsb2Fkcy8xMjkxOTAwODg3X21vamRvZHlyLjAtMDMtMzkuanB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571744"/>
            <a:ext cx="2071702" cy="3977668"/>
          </a:xfrm>
          <a:prstGeom prst="round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500430" y="1714488"/>
            <a:ext cx="3429024" cy="36433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Для того чтобы кожа была чистой, нужно все тело мыть не реже одного раза в неделю; мыться надо теплой водой с мылом и мочалкой. Только так можно  полностью смыть грязь.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6" descr="http://www.clker.com/cliparts/7/0/9/b/11949856321026402567tasto_9_architetto_franc_01.svg.h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1357298"/>
            <a:ext cx="3786214" cy="4282947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0" y="214290"/>
            <a:ext cx="3857620" cy="1969970"/>
          </a:xfrm>
          <a:prstGeom prst="cloudCallout">
            <a:avLst>
              <a:gd name="adj1" fmla="val -6414"/>
              <a:gd name="adj2" fmla="val 6549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Как часто нужно мыться?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4" descr="http://img-fotki.yandex.ru/get/6520/37366204.103/0_9513f_1392234b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1928802"/>
            <a:ext cx="2649844" cy="46005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439850"/>
          </a:xfrm>
        </p:spPr>
        <p:txBody>
          <a:bodyPr>
            <a:prstTxWarp prst="textWave4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Да здравствует мыло душистое!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  <a:endParaRPr lang="ru-RU" sz="2400" b="1" dirty="0"/>
          </a:p>
        </p:txBody>
      </p:sp>
      <p:pic>
        <p:nvPicPr>
          <p:cNvPr id="5" name="Picture 2" descr="http://webdiscover.ru/uploads/comments/2013-01/5300-13574673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928802"/>
            <a:ext cx="4691062" cy="4691062"/>
          </a:xfrm>
          <a:prstGeom prst="rect">
            <a:avLst/>
          </a:prstGeom>
          <a:noFill/>
        </p:spPr>
      </p:pic>
      <p:pic>
        <p:nvPicPr>
          <p:cNvPr id="38916" name="Picture 4" descr="&amp;Dcy;&amp;acy; &amp;zcy;&amp;dcy;&amp;rcy;&amp;acy;&amp;vcy;&amp;scy;&amp;tcy;&amp;vcy;&amp;ucy;&amp;iecy;&amp;tcy; &amp;mcy;&amp;ycy;&amp;lcy;&amp;ocy; &amp;dcy;&amp;ucy;&amp;shcy;&amp;icy;&amp;scy;&amp;tcy;&amp;ocy;&amp;iecy;, &amp;Icy; &amp;pcy;&amp;ocy;&amp;lcy;&amp;ocy;&amp;tcy;&amp;iecy;&amp;ncy;&amp;tscy;&amp;iecy; &amp;pcy;&amp;ucy;&amp;shcy;&amp;icy;&amp;scy;&amp;tcy;&amp;ocy;&amp;iecy;, &amp;Icy; &amp;zcy;&amp;ucy;&amp;bcy;&amp;ncy;&amp;ocy;&amp;jcy; &amp;pcy;&amp;ocy;&amp;rcy;&amp;ocy;&amp;shcy;&amp;ocy;&amp;kcy;, &amp;Icy; &amp;gcy;&amp;ucy;&amp;scy;&amp;tcy;&amp;ocy;&amp;jcy; &amp;gcy;&amp;rcy;&amp;iecy;&amp;bcy;&amp;iecy;&amp;shcy;&amp;ocy;&amp;kcy;!"/>
          <p:cNvPicPr>
            <a:picLocks noChangeAspect="1" noChangeArrowheads="1"/>
          </p:cNvPicPr>
          <p:nvPr/>
        </p:nvPicPr>
        <p:blipFill>
          <a:blip r:embed="rId4" cstate="screen"/>
          <a:srcRect t="-6975"/>
          <a:stretch>
            <a:fillRect/>
          </a:stretch>
        </p:blipFill>
        <p:spPr bwMode="auto">
          <a:xfrm>
            <a:off x="5072066" y="1785926"/>
            <a:ext cx="3357586" cy="2714644"/>
          </a:xfrm>
          <a:prstGeom prst="rect">
            <a:avLst/>
          </a:prstGeom>
          <a:noFill/>
        </p:spPr>
      </p:pic>
      <p:pic>
        <p:nvPicPr>
          <p:cNvPr id="38922" name="Picture 10" descr="http://images.clipartof.com/thumbnails/1117728-Cartoon-Bar-Of-Hand-Soap-In-A-Dish-With-Bubbles-Royalty-Free-Vector-Clipar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4429132"/>
            <a:ext cx="3426338" cy="1992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вы думаете, а для чего нам мыло необходимо?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0"/>
            <a:ext cx="2428892" cy="64294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Мыть руки.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00306"/>
            <a:ext cx="2428893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Умываться.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256"/>
            <a:ext cx="242889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Стирать одежду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214950"/>
            <a:ext cx="242889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Убирать помещение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15362" name="Picture 2" descr="http://www.bboard.com.ua/imgs/board/10/418430-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78" y="4214818"/>
            <a:ext cx="1857387" cy="2214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642910" y="3500438"/>
            <a:ext cx="2428892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Мыться.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66" name="Picture 6" descr="http://ipadstory.ru/wp-content/uploads/2012/08/pepi-bath-ipad-0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1500174"/>
            <a:ext cx="1928826" cy="22399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5368" name="Picture 8" descr="Pepi Bath - &amp;dcy;&amp;iecy;&amp;tcy;&amp;scy;&amp;kcy;&amp;ocy;&amp;iecy; &amp;pcy;&amp;rcy;&amp;icy;&amp;lcy;&amp;ocy;&amp;zhcy;&amp;iecy;&amp;ncy;&amp;icy;&amp;iecy; &amp;dcy;&amp;lcy;&amp;yacy; iPa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4143380"/>
            <a:ext cx="1821651" cy="24288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6" name="Рисунок 15" descr="http://detsad89.ouvlad.ru/files/2012/11/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7554" y="1500174"/>
            <a:ext cx="2000264" cy="2190745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6" name="Picture 2" descr="http://funforkids.ru/pictures/hygiene/hygiene30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2066" y="2928934"/>
            <a:ext cx="2140742" cy="23431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6866" name="Picture 2" descr="http://img0.liveinternet.ru/images/attach/c/2/74/182/74182744_mald73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3571876"/>
            <a:ext cx="1916920" cy="2300306"/>
          </a:xfrm>
          <a:prstGeom prst="rect">
            <a:avLst/>
          </a:prstGeom>
          <a:noFill/>
        </p:spPr>
      </p:pic>
      <p:sp>
        <p:nvSpPr>
          <p:cNvPr id="15" name="Управляющая кнопка: сведения 14">
            <a:hlinkClick r:id="rId8" action="ppaction://hlinksldjump" highlightClick="1"/>
          </p:cNvPr>
          <p:cNvSpPr/>
          <p:nvPr/>
        </p:nvSpPr>
        <p:spPr>
          <a:xfrm>
            <a:off x="2786050" y="2786058"/>
            <a:ext cx="328036" cy="399474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сведения 18">
            <a:hlinkClick r:id="rId9" action="ppaction://hlinksldjump" highlightClick="1"/>
          </p:cNvPr>
          <p:cNvSpPr/>
          <p:nvPr/>
        </p:nvSpPr>
        <p:spPr>
          <a:xfrm>
            <a:off x="2786050" y="3643314"/>
            <a:ext cx="328036" cy="399474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rId10" action="ppaction://hlinksldjump" highlightClick="1"/>
          </p:cNvPr>
          <p:cNvSpPr/>
          <p:nvPr/>
        </p:nvSpPr>
        <p:spPr>
          <a:xfrm>
            <a:off x="2714612" y="1928802"/>
            <a:ext cx="328036" cy="399474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вы думаете, когда нужно мыть руки с мылом?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dorofeeva-12.ucoz.ru/17fdc9f0c1e3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1643050"/>
            <a:ext cx="3524263" cy="4214842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6429388" y="928670"/>
            <a:ext cx="2357454" cy="1785950"/>
          </a:xfrm>
          <a:prstGeom prst="cloudCallout">
            <a:avLst>
              <a:gd name="adj1" fmla="val -59542"/>
              <a:gd name="adj2" fmla="val 616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4.После уборки дома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6786578" y="4714884"/>
            <a:ext cx="2143140" cy="1571636"/>
          </a:xfrm>
          <a:prstGeom prst="cloudCallout">
            <a:avLst>
              <a:gd name="adj1" fmla="val -77093"/>
              <a:gd name="adj2" fmla="val -403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6.После выноса мусорного     ведра.</a:t>
            </a:r>
          </a:p>
        </p:txBody>
      </p:sp>
      <p:sp>
        <p:nvSpPr>
          <p:cNvPr id="23" name="Выноска-облако 22"/>
          <p:cNvSpPr/>
          <p:nvPr/>
        </p:nvSpPr>
        <p:spPr>
          <a:xfrm>
            <a:off x="6786578" y="2857496"/>
            <a:ext cx="2071702" cy="1785950"/>
          </a:xfrm>
          <a:prstGeom prst="cloudCallout">
            <a:avLst>
              <a:gd name="adj1" fmla="val -78004"/>
              <a:gd name="adj2" fmla="val 176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5.После туалета.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0" y="2786058"/>
            <a:ext cx="2285984" cy="1785950"/>
          </a:xfrm>
          <a:prstGeom prst="cloudCallout">
            <a:avLst>
              <a:gd name="adj1" fmla="val 68446"/>
              <a:gd name="adj2" fmla="val 188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2.После общения с животными.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357158" y="4929198"/>
            <a:ext cx="2071702" cy="1500198"/>
          </a:xfrm>
          <a:prstGeom prst="cloudCallout">
            <a:avLst>
              <a:gd name="adj1" fmla="val 63883"/>
              <a:gd name="adj2" fmla="val -230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3.Перед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едой 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214282" y="1000108"/>
            <a:ext cx="2357454" cy="1643074"/>
          </a:xfrm>
          <a:prstGeom prst="cloudCallout">
            <a:avLst>
              <a:gd name="adj1" fmla="val 72452"/>
              <a:gd name="adj2" fmla="val 407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1.После прогулки на улице, игр и занятий спортом.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Болезни грязных рук.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457200" y="1071547"/>
            <a:ext cx="8258204" cy="1214446"/>
          </a:xfrm>
        </p:spPr>
        <p:txBody>
          <a:bodyPr numCol="1" anchor="t"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Существует множество заболеваний, которых запросто можно избежать, если всего-навсего помыть руки с мылом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snkmen.ru/image.php?aHR0cDovL2xhbXBhZmlsbS5uZXQvdXBsb2Fkcy8xMjkxOTAwODg3X21vamRvZHlyLjAtMDMtMzkuanB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2143116"/>
            <a:ext cx="2071702" cy="3977668"/>
          </a:xfrm>
          <a:prstGeom prst="roundRect">
            <a:avLst/>
          </a:prstGeom>
          <a:noFill/>
        </p:spPr>
      </p:pic>
      <p:sp>
        <p:nvSpPr>
          <p:cNvPr id="24" name="12-конечная звезда 23"/>
          <p:cNvSpPr/>
          <p:nvPr/>
        </p:nvSpPr>
        <p:spPr>
          <a:xfrm>
            <a:off x="6072198" y="1928802"/>
            <a:ext cx="2428892" cy="200026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Глистные инвазии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6" name="12-конечная звезда 25"/>
          <p:cNvSpPr/>
          <p:nvPr/>
        </p:nvSpPr>
        <p:spPr>
          <a:xfrm>
            <a:off x="5580112" y="3933056"/>
            <a:ext cx="2786082" cy="214314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Вирусный гепатит 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7" name="12-конечная звезда 26"/>
          <p:cNvSpPr/>
          <p:nvPr/>
        </p:nvSpPr>
        <p:spPr>
          <a:xfrm>
            <a:off x="395536" y="3140968"/>
            <a:ext cx="2714644" cy="200026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Кишечные инфекции.</a:t>
            </a:r>
            <a:endParaRPr lang="ru-RU" sz="2000" b="1" dirty="0"/>
          </a:p>
        </p:txBody>
      </p:sp>
      <p:sp>
        <p:nvSpPr>
          <p:cNvPr id="28" name="Управляющая кнопка: документ 27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2555776" y="4653136"/>
            <a:ext cx="285752" cy="470912"/>
          </a:xfrm>
          <a:prstGeom prst="actionButtonDocumen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Управляющая кнопка: документ 28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7884368" y="5517232"/>
            <a:ext cx="285752" cy="470912"/>
          </a:xfrm>
          <a:prstGeom prst="actionButtonDocumen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Управляющая кнопка: документ 29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7858148" y="3357562"/>
            <a:ext cx="285752" cy="470912"/>
          </a:xfrm>
          <a:prstGeom prst="actionButtonDocumen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0070C0"/>
                </a:solidFill>
              </a:rPr>
              <a:t>1.Кишечные инфекции - так легко заразиться.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0" y="6381328"/>
            <a:ext cx="576064" cy="476672"/>
          </a:xfrm>
          <a:prstGeom prst="actionButtonBeginning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842" name="Picture 2" descr="http://im6-tub-ru.yandex.net/i?id=44283110-01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1071546"/>
            <a:ext cx="2214578" cy="1703522"/>
          </a:xfrm>
          <a:prstGeom prst="rect">
            <a:avLst/>
          </a:prstGeom>
          <a:noFill/>
        </p:spPr>
      </p:pic>
      <p:pic>
        <p:nvPicPr>
          <p:cNvPr id="35844" name="Picture 4" descr="http://im2-tub-ru.yandex.net/i?id=147723159-32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000372"/>
            <a:ext cx="2438402" cy="1618408"/>
          </a:xfrm>
          <a:prstGeom prst="rect">
            <a:avLst/>
          </a:prstGeom>
          <a:noFill/>
        </p:spPr>
      </p:pic>
      <p:pic>
        <p:nvPicPr>
          <p:cNvPr id="35846" name="Picture 6" descr="http://im2-tub-ru.yandex.net/i?id=48843938-43-72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00496" y="5000636"/>
            <a:ext cx="1771650" cy="1428750"/>
          </a:xfrm>
          <a:prstGeom prst="rect">
            <a:avLst/>
          </a:prstGeom>
          <a:noFill/>
        </p:spPr>
      </p:pic>
      <p:pic>
        <p:nvPicPr>
          <p:cNvPr id="35848" name="Picture 8" descr="http://im0-tub-ru.yandex.net/i?id=188029564-22-72&amp;n=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322" y="5000636"/>
            <a:ext cx="2252658" cy="1459782"/>
          </a:xfrm>
          <a:prstGeom prst="rect">
            <a:avLst/>
          </a:prstGeom>
          <a:noFill/>
        </p:spPr>
      </p:pic>
      <p:pic>
        <p:nvPicPr>
          <p:cNvPr id="35854" name="Picture 14" descr="http://susanin.udm.ru/upload/iblock/273/d19382ca-0cd1-42c2-857e-a1a19f78824b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00430" y="4643446"/>
            <a:ext cx="2073174" cy="1500198"/>
          </a:xfrm>
          <a:prstGeom prst="rect">
            <a:avLst/>
          </a:prstGeom>
          <a:noFill/>
        </p:spPr>
      </p:pic>
      <p:pic>
        <p:nvPicPr>
          <p:cNvPr id="35856" name="Picture 16" descr="http://mirbiologii.ru/wp-content/uploads/2012/10/nasekomye_perenoschiki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29388" y="4786322"/>
            <a:ext cx="2286015" cy="1714512"/>
          </a:xfrm>
          <a:prstGeom prst="rect">
            <a:avLst/>
          </a:prstGeom>
          <a:noFill/>
        </p:spPr>
      </p:pic>
      <p:pic>
        <p:nvPicPr>
          <p:cNvPr id="35858" name="Picture 18" descr="http://im2-tub-ru.yandex.net/i?id=141393682-04-72&amp;n=2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715139" y="1071546"/>
            <a:ext cx="2095515" cy="157163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1472" y="928670"/>
            <a:ext cx="3143272" cy="4071966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1.Что такое кишечная инфекция?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2.Как происходит заражение?  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3. Неприятные симптомы.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4.Профилактика.</a:t>
            </a:r>
          </a:p>
        </p:txBody>
      </p:sp>
      <p:pic>
        <p:nvPicPr>
          <p:cNvPr id="5" name="Picture 2" descr="http://www.today.kz/i.php?l=ru&amp;i=big/2011/07/28/4787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43372" y="1071546"/>
            <a:ext cx="2286000" cy="1714500"/>
          </a:xfrm>
          <a:prstGeom prst="rect">
            <a:avLst/>
          </a:prstGeom>
          <a:noFill/>
        </p:spPr>
      </p:pic>
      <p:pic>
        <p:nvPicPr>
          <p:cNvPr id="6" name="Picture 4" descr="http://www.craveonline.com/images/stories/2011/comedy/Dirty%20Vegetables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072066" y="2928934"/>
            <a:ext cx="2895600" cy="1571626"/>
          </a:xfrm>
          <a:prstGeom prst="rect">
            <a:avLst/>
          </a:prstGeom>
          <a:noFill/>
        </p:spPr>
      </p:pic>
      <p:pic>
        <p:nvPicPr>
          <p:cNvPr id="21" name="Picture 24" descr="http://www.zoonoz.ru/kishechnyi_gripp_simptomy_lechenie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29322" y="3429000"/>
            <a:ext cx="3000531" cy="3071834"/>
          </a:xfrm>
          <a:prstGeom prst="rect">
            <a:avLst/>
          </a:prstGeom>
          <a:noFill/>
        </p:spPr>
      </p:pic>
      <p:pic>
        <p:nvPicPr>
          <p:cNvPr id="22" name="Picture 20" descr="http://im3-tub-ru.yandex.net/i?id=128406998-01-72&amp;n=21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857620" y="928670"/>
            <a:ext cx="2587961" cy="1857388"/>
          </a:xfrm>
          <a:prstGeom prst="rect">
            <a:avLst/>
          </a:prstGeom>
          <a:noFill/>
        </p:spPr>
      </p:pic>
      <p:pic>
        <p:nvPicPr>
          <p:cNvPr id="23" name="Picture 22" descr="http://im5-tub-ru.yandex.net/i?id=57426800-07-72&amp;n=21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572264" y="785794"/>
            <a:ext cx="2308468" cy="2071702"/>
          </a:xfrm>
          <a:prstGeom prst="rect">
            <a:avLst/>
          </a:prstGeom>
          <a:noFill/>
        </p:spPr>
      </p:pic>
      <p:pic>
        <p:nvPicPr>
          <p:cNvPr id="24" name="Picture 26" descr="http://alvo.by/wp-content/uploads/2012/12/ostryj-gastrojenterit-simptomy-lechenie-dieta_1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571868" y="4143380"/>
            <a:ext cx="2357429" cy="2357430"/>
          </a:xfrm>
          <a:prstGeom prst="rect">
            <a:avLst/>
          </a:prstGeom>
          <a:noFill/>
        </p:spPr>
      </p:pic>
      <p:pic>
        <p:nvPicPr>
          <p:cNvPr id="25" name="Picture 12" descr="http://im0-tub-ru.yandex.net/i?id=4107198-68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786182" y="3786190"/>
            <a:ext cx="2714644" cy="2375314"/>
          </a:xfrm>
          <a:prstGeom prst="rect">
            <a:avLst/>
          </a:prstGeom>
          <a:noFill/>
        </p:spPr>
      </p:pic>
      <p:pic>
        <p:nvPicPr>
          <p:cNvPr id="7" name="Picture 6" descr="http://www.pokushay.ru/uploads/posts/2010-05/1274626297_rsrr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857620" y="857232"/>
            <a:ext cx="2609848" cy="1957387"/>
          </a:xfrm>
          <a:prstGeom prst="rect">
            <a:avLst/>
          </a:prstGeom>
          <a:noFill/>
        </p:spPr>
      </p:pic>
      <p:pic>
        <p:nvPicPr>
          <p:cNvPr id="8" name="Picture 8" descr="http://panorama-mukachevo.com/wp-content/uploads/2013/05/3287c7c9568a9e9666aeb9c1978a6.jp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534152" y="571480"/>
            <a:ext cx="2609848" cy="2429563"/>
          </a:xfrm>
          <a:prstGeom prst="rect">
            <a:avLst/>
          </a:prstGeom>
          <a:noFill/>
        </p:spPr>
      </p:pic>
      <p:pic>
        <p:nvPicPr>
          <p:cNvPr id="9" name="Picture 10" descr="http://russiafaq.ru/netcat_files/89/105/3b38bb9fda9efdf9709b55961df7ee51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6643702" y="3124200"/>
            <a:ext cx="2181252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chemeClr val="accent5">
                    <a:lumMod val="75000"/>
                  </a:schemeClr>
                </a:solidFill>
              </a:rPr>
              <a:t> Вирусный гепатит А. инфекционное заболевание печени.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32770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pic>
        <p:nvPicPr>
          <p:cNvPr id="32772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714348" y="1214422"/>
            <a:ext cx="3214710" cy="2286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1500174"/>
            <a:ext cx="326140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1. Возбудитель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2. Способы заражения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3. Симптомы.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4.Профилактика.</a:t>
            </a:r>
          </a:p>
          <a:p>
            <a:endParaRPr lang="ru-RU" b="1" dirty="0"/>
          </a:p>
        </p:txBody>
      </p:sp>
      <p:pic>
        <p:nvPicPr>
          <p:cNvPr id="33794" name="Picture 2" descr="31be30664f974ab97caedb839ef2e86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1079" y="3929066"/>
            <a:ext cx="2972921" cy="2147109"/>
          </a:xfrm>
          <a:prstGeom prst="rect">
            <a:avLst/>
          </a:prstGeom>
          <a:noFill/>
        </p:spPr>
      </p:pic>
      <p:pic>
        <p:nvPicPr>
          <p:cNvPr id="33796" name="Picture 4" descr="http://telegazeta.com.ua/dbfiles/433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3857628"/>
            <a:ext cx="2786082" cy="2100421"/>
          </a:xfrm>
          <a:prstGeom prst="rect">
            <a:avLst/>
          </a:prstGeom>
          <a:noFill/>
        </p:spPr>
      </p:pic>
      <p:pic>
        <p:nvPicPr>
          <p:cNvPr id="33798" name="Picture 6" descr="http://www.tetrauz.com/images/stories/news/sites/default/files/85437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4286256"/>
            <a:ext cx="2714644" cy="2345246"/>
          </a:xfrm>
          <a:prstGeom prst="rect">
            <a:avLst/>
          </a:prstGeom>
          <a:noFill/>
        </p:spPr>
      </p:pic>
      <p:pic>
        <p:nvPicPr>
          <p:cNvPr id="33800" name="Picture 8" descr="http://nenik.net/data/files/tiny-mce/infekciaya/djpelbntkm_utgfnbnf_F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1142984"/>
            <a:ext cx="3357586" cy="2562958"/>
          </a:xfrm>
          <a:prstGeom prst="rect">
            <a:avLst/>
          </a:prstGeom>
          <a:noFill/>
        </p:spPr>
      </p:pic>
      <p:pic>
        <p:nvPicPr>
          <p:cNvPr id="33802" name="Picture 10" descr="http://static.ngs.ru/news/preview/c4ca7b842dd9b81b40f2e346a8b6f0ba042fef05_50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57884" y="785794"/>
            <a:ext cx="2895600" cy="2895601"/>
          </a:xfrm>
          <a:prstGeom prst="rect">
            <a:avLst/>
          </a:prstGeom>
          <a:noFill/>
        </p:spPr>
      </p:pic>
      <p:pic>
        <p:nvPicPr>
          <p:cNvPr id="19" name="Picture 6" descr="http://www.vaccineinformation.org/photos/hepaiac001a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72132" y="3786190"/>
            <a:ext cx="2999000" cy="2643206"/>
          </a:xfrm>
          <a:prstGeom prst="rect">
            <a:avLst/>
          </a:prstGeom>
          <a:noFill/>
        </p:spPr>
      </p:pic>
      <p:pic>
        <p:nvPicPr>
          <p:cNvPr id="33808" name="Picture 16" descr="http://www.belarus-mtz.by/wp-content/uploads/2012/02/1318613917_petrushki.net_kak-sbit-vysokuyu-temperaturu-%D0%BA%D0%BE%D0%BF%D0%B8%D1%8F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00694" y="785794"/>
            <a:ext cx="3262334" cy="2714644"/>
          </a:xfrm>
          <a:prstGeom prst="rect">
            <a:avLst/>
          </a:prstGeom>
          <a:noFill/>
        </p:spPr>
      </p:pic>
      <p:pic>
        <p:nvPicPr>
          <p:cNvPr id="33810" name="Picture 18" descr="http://www.medkrug.ru/web/uploaded/text/abdominal_pain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14678" y="3643314"/>
            <a:ext cx="1947741" cy="2928934"/>
          </a:xfrm>
          <a:prstGeom prst="rect">
            <a:avLst/>
          </a:prstGeom>
          <a:noFill/>
        </p:spPr>
      </p:pic>
      <p:pic>
        <p:nvPicPr>
          <p:cNvPr id="33812" name="Picture 20" descr="http://s1.hubimg.com/u/2383348_f260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85720" y="3929066"/>
            <a:ext cx="2476500" cy="2524126"/>
          </a:xfrm>
          <a:prstGeom prst="rect">
            <a:avLst/>
          </a:prstGeom>
          <a:noFill/>
        </p:spPr>
      </p:pic>
      <p:pic>
        <p:nvPicPr>
          <p:cNvPr id="33814" name="Picture 22" descr="http://www.engels.me/images/novosti_2013/apr/19042013_0_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500430" y="3071810"/>
            <a:ext cx="2857520" cy="2857521"/>
          </a:xfrm>
          <a:prstGeom prst="rect">
            <a:avLst/>
          </a:prstGeom>
          <a:noFill/>
        </p:spPr>
      </p:pic>
      <p:pic>
        <p:nvPicPr>
          <p:cNvPr id="24" name="Picture 14" descr="http://udoktora.net/wp-content/uploads/2012/05/76709/Kishechnyie-infektsii-prichinyi2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85720" y="4214818"/>
            <a:ext cx="2895600" cy="1885950"/>
          </a:xfrm>
          <a:prstGeom prst="rect">
            <a:avLst/>
          </a:prstGeom>
          <a:noFill/>
        </p:spPr>
      </p:pic>
      <p:pic>
        <p:nvPicPr>
          <p:cNvPr id="25" name="Picture 12" descr="http://medkrugozor.ru/wp-content/uploads/2013/02/Profilaktika-zheltuhi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643570" y="857232"/>
            <a:ext cx="3109254" cy="2938245"/>
          </a:xfrm>
          <a:prstGeom prst="rect">
            <a:avLst/>
          </a:prstGeom>
          <a:noFill/>
        </p:spPr>
      </p:pic>
      <p:sp>
        <p:nvSpPr>
          <p:cNvPr id="20" name="Управляющая кнопка: в начало 19">
            <a:hlinkClick r:id="rId15" action="ppaction://hlinksldjump" highlightClick="1"/>
          </p:cNvPr>
          <p:cNvSpPr/>
          <p:nvPr/>
        </p:nvSpPr>
        <p:spPr>
          <a:xfrm>
            <a:off x="0" y="6172774"/>
            <a:ext cx="685226" cy="685226"/>
          </a:xfrm>
          <a:prstGeom prst="actionButtonBeginning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Глистные инвазии. 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(Гельминтозы.)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4972056" cy="5643577"/>
          </a:xfrm>
        </p:spPr>
        <p:txBody>
          <a:bodyPr>
            <a:normAutofit/>
          </a:bodyPr>
          <a:lstStyle/>
          <a:p>
            <a:endParaRPr lang="ru-RU" sz="8000" dirty="0" smtClean="0"/>
          </a:p>
          <a:p>
            <a:endParaRPr lang="ru-RU" dirty="0"/>
          </a:p>
        </p:txBody>
      </p:sp>
      <p:pic>
        <p:nvPicPr>
          <p:cNvPr id="5" name="Picture 2" descr="http://copypast.ru/foto9/1994/10_zhivotnyh_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357298"/>
            <a:ext cx="2137644" cy="1812351"/>
          </a:xfrm>
          <a:prstGeom prst="rect">
            <a:avLst/>
          </a:prstGeom>
          <a:noFill/>
        </p:spPr>
      </p:pic>
      <p:pic>
        <p:nvPicPr>
          <p:cNvPr id="31750" name="Picture 6" descr="http://www.skib-krasnodar.ru/tinymce/upload/Image/enterobioz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1357298"/>
            <a:ext cx="2187864" cy="1759321"/>
          </a:xfrm>
          <a:prstGeom prst="rect">
            <a:avLst/>
          </a:prstGeom>
          <a:noFill/>
        </p:spPr>
      </p:pic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0" y="6315650"/>
            <a:ext cx="542350" cy="542350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285860"/>
            <a:ext cx="350046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285860"/>
            <a:ext cx="35464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1. Возбудители гельминтозов.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2. Способы заражения.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3. Симптомы заражения.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4. Профилактика заражения.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http://vist-sale.ru/upload/medialibrary/725/725d48004f4c0c185d54764f55a34e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4000504"/>
            <a:ext cx="2500330" cy="1875248"/>
          </a:xfrm>
          <a:prstGeom prst="rect">
            <a:avLst/>
          </a:prstGeom>
          <a:noFill/>
        </p:spPr>
      </p:pic>
      <p:pic>
        <p:nvPicPr>
          <p:cNvPr id="32772" name="Picture 4" descr="http://ok.ya1.ru/uploads/posts/2010-11/1290848311_glist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3929067"/>
            <a:ext cx="2395534" cy="2000264"/>
          </a:xfrm>
          <a:prstGeom prst="rect">
            <a:avLst/>
          </a:prstGeom>
          <a:noFill/>
        </p:spPr>
      </p:pic>
      <p:pic>
        <p:nvPicPr>
          <p:cNvPr id="32774" name="Picture 6" descr="http://kremvet.com/wp-content/uploads/2011/10/9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322" y="4000504"/>
            <a:ext cx="2895600" cy="1924051"/>
          </a:xfrm>
          <a:prstGeom prst="rect">
            <a:avLst/>
          </a:prstGeom>
          <a:noFill/>
        </p:spPr>
      </p:pic>
      <p:pic>
        <p:nvPicPr>
          <p:cNvPr id="32776" name="Picture 8" descr="http://www.alfakmv.ru/upload/iblock/bfb/x77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472" y="3643314"/>
            <a:ext cx="2181220" cy="2181221"/>
          </a:xfrm>
          <a:prstGeom prst="rect">
            <a:avLst/>
          </a:prstGeom>
          <a:noFill/>
        </p:spPr>
      </p:pic>
      <p:pic>
        <p:nvPicPr>
          <p:cNvPr id="32778" name="Picture 10" descr="http://www.sibmedport.ru/media3/Tanya/1733b7a2a90e6b7199a72c8bc4621412_big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71802" y="3143248"/>
            <a:ext cx="2519313" cy="3348035"/>
          </a:xfrm>
          <a:prstGeom prst="rect">
            <a:avLst/>
          </a:prstGeom>
          <a:noFill/>
        </p:spPr>
      </p:pic>
      <p:pic>
        <p:nvPicPr>
          <p:cNvPr id="32780" name="Picture 12" descr="http://vsetke.ru/thumbnails/6e8/6c0ed490dc08a572b0261ece8b8e36fb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857884" y="3786190"/>
            <a:ext cx="2895600" cy="2038350"/>
          </a:xfrm>
          <a:prstGeom prst="rect">
            <a:avLst/>
          </a:prstGeom>
          <a:noFill/>
        </p:spPr>
      </p:pic>
      <p:pic>
        <p:nvPicPr>
          <p:cNvPr id="32782" name="Picture 14" descr="http://www.gazetairkutsk.ru/wp-content/uploads/2013/07/kupanie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429256" y="1357298"/>
            <a:ext cx="2609849" cy="1957387"/>
          </a:xfrm>
          <a:prstGeom prst="rect">
            <a:avLst/>
          </a:prstGeom>
          <a:noFill/>
        </p:spPr>
      </p:pic>
      <p:pic>
        <p:nvPicPr>
          <p:cNvPr id="32784" name="Picture 16" descr="http://im6-tub-ru.yandex.net/i?id=256423819-56-72&amp;n=2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072066" y="1428736"/>
            <a:ext cx="2895600" cy="1809751"/>
          </a:xfrm>
          <a:prstGeom prst="rect">
            <a:avLst/>
          </a:prstGeom>
          <a:noFill/>
        </p:spPr>
      </p:pic>
      <p:pic>
        <p:nvPicPr>
          <p:cNvPr id="32788" name="Picture 20" descr="http://www.overcomingmultiplesclerosis.org/Community/wordpress/wp-content/uploads/2012/10/fever11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071538" y="4000504"/>
            <a:ext cx="2467004" cy="1695451"/>
          </a:xfrm>
          <a:prstGeom prst="rect">
            <a:avLst/>
          </a:prstGeom>
          <a:noFill/>
        </p:spPr>
      </p:pic>
      <p:pic>
        <p:nvPicPr>
          <p:cNvPr id="32790" name="Picture 22" descr="http://princefka.ru/uploads/posts/2012-12/1356069294_thumb.jpe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000628" y="3643314"/>
            <a:ext cx="2895600" cy="2314575"/>
          </a:xfrm>
          <a:prstGeom prst="rect">
            <a:avLst/>
          </a:prstGeom>
          <a:noFill/>
        </p:spPr>
      </p:pic>
      <p:pic>
        <p:nvPicPr>
          <p:cNvPr id="32792" name="Picture 24" descr="http://cs21.babysfera.ru/e/7/3/c/61041705.94296717.jpe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215074" y="714356"/>
            <a:ext cx="2643206" cy="2643207"/>
          </a:xfrm>
          <a:prstGeom prst="rect">
            <a:avLst/>
          </a:prstGeom>
          <a:noFill/>
        </p:spPr>
      </p:pic>
      <p:pic>
        <p:nvPicPr>
          <p:cNvPr id="4" name="Picture 2" descr="http://www.krasland.ru/lib/image/15-kettle.jpe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857488" y="4214818"/>
            <a:ext cx="3071834" cy="2116636"/>
          </a:xfrm>
          <a:prstGeom prst="rect">
            <a:avLst/>
          </a:prstGeom>
          <a:noFill/>
        </p:spPr>
      </p:pic>
      <p:pic>
        <p:nvPicPr>
          <p:cNvPr id="9" name="Picture 4" descr="http://www.ebftour.ru/images/script/news/158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42844" y="3643314"/>
            <a:ext cx="2357454" cy="2357456"/>
          </a:xfrm>
          <a:prstGeom prst="rect">
            <a:avLst/>
          </a:prstGeom>
          <a:noFill/>
        </p:spPr>
      </p:pic>
      <p:pic>
        <p:nvPicPr>
          <p:cNvPr id="10" name="Picture 6" descr="http://cs403317.userapi.com/v403317329/3d38/EcWxKv5BEKU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072198" y="3643314"/>
            <a:ext cx="2608905" cy="2600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Советы доктора Мыла.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(о том как правильно нужно мыть руки).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146" name="Picture 2" descr="http://michutka.3dn.ru/92/1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3988929"/>
            <a:ext cx="2143108" cy="2869071"/>
          </a:xfrm>
          <a:prstGeom prst="round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485778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Перед тем, как мыть руки, закатайте рукава.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428868"/>
            <a:ext cx="485778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Включите воду и, намочив руки, хорошенько намыльте их.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500702"/>
            <a:ext cx="485778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Посмотрите внимательно. Не осталось ли грязи . Тщательно вытрите руки полотенцем.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4857784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Смойте пену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643314"/>
            <a:ext cx="48577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Потрите как следует ладони и их тыльную сторону. Потом пальцы (особенно у ногтей )и не забудьте про запястья.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5214942" y="1000108"/>
            <a:ext cx="3556831" cy="2637809"/>
          </a:xfrm>
          <a:prstGeom prst="cloudCallout">
            <a:avLst>
              <a:gd name="adj1" fmla="val 24640"/>
              <a:gd name="adj2" fmla="val 685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забывайте  эти правила, и ваши руки всегда будут чистыми, а вы сами – здоровыми. …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</TotalTime>
  <Words>658</Words>
  <Application>Microsoft Office PowerPoint</Application>
  <PresentationFormat>Экран (4:3)</PresentationFormat>
  <Paragraphs>121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Документ звукозаписи</vt:lpstr>
      <vt:lpstr>Слайд 1</vt:lpstr>
      <vt:lpstr>Да здравствует мыло душистое!</vt:lpstr>
      <vt:lpstr>Как вы думаете, а для чего нам мыло необходимо?</vt:lpstr>
      <vt:lpstr>Как вы думаете, когда нужно мыть руки с мылом?</vt:lpstr>
      <vt:lpstr>  Болезни грязных рук. </vt:lpstr>
      <vt:lpstr>  1.Кишечные инфекции - так легко заразиться. . </vt:lpstr>
      <vt:lpstr> Вирусный гепатит А. инфекционное заболевание печени. </vt:lpstr>
      <vt:lpstr> Глистные инвазии.  (Гельминтозы.) </vt:lpstr>
      <vt:lpstr>Советы доктора Мыла. (о том как правильно нужно мыть руки). </vt:lpstr>
      <vt:lpstr>Отгадай-ка.</vt:lpstr>
      <vt:lpstr>Послание детям.</vt:lpstr>
      <vt:lpstr>Слайд 12</vt:lpstr>
      <vt:lpstr>Исследовательская работа. Создание буклета. «Наша маленькая помощница?»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 здравствует мыло душистое!»</dc:title>
  <dc:creator>Admin</dc:creator>
  <cp:lastModifiedBy>pc</cp:lastModifiedBy>
  <cp:revision>181</cp:revision>
  <dcterms:created xsi:type="dcterms:W3CDTF">2013-07-05T19:16:50Z</dcterms:created>
  <dcterms:modified xsi:type="dcterms:W3CDTF">2014-01-16T13:00:14Z</dcterms:modified>
</cp:coreProperties>
</file>