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8" r:id="rId9"/>
    <p:sldId id="267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9F53B-8DE0-4398-92B8-572C7BC04D93}" type="doc">
      <dgm:prSet loTypeId="urn:microsoft.com/office/officeart/2005/8/layout/defaul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DDF764B3-7D5B-4E2D-B35B-F7B11E2385E1}">
      <dgm:prSet phldrT="[Текст]" custT="1"/>
      <dgm:spPr/>
      <dgm:t>
        <a:bodyPr/>
        <a:lstStyle/>
        <a:p>
          <a:r>
            <a:rPr lang="ru-RU" sz="1200" dirty="0" smtClean="0"/>
            <a:t>Поиск способа решения</a:t>
          </a:r>
          <a:endParaRPr lang="ru-RU" sz="1200" dirty="0"/>
        </a:p>
      </dgm:t>
    </dgm:pt>
    <dgm:pt modelId="{1A957D52-648D-40EA-AE12-04368CA67DCC}" type="parTrans" cxnId="{A6BA0B4D-322F-4DAA-87D3-FD158502ACB9}">
      <dgm:prSet/>
      <dgm:spPr/>
      <dgm:t>
        <a:bodyPr/>
        <a:lstStyle/>
        <a:p>
          <a:endParaRPr lang="ru-RU"/>
        </a:p>
      </dgm:t>
    </dgm:pt>
    <dgm:pt modelId="{729C4CE7-79BF-44DE-8383-312A87F19A96}" type="sibTrans" cxnId="{A6BA0B4D-322F-4DAA-87D3-FD158502ACB9}">
      <dgm:prSet/>
      <dgm:spPr/>
      <dgm:t>
        <a:bodyPr/>
        <a:lstStyle/>
        <a:p>
          <a:endParaRPr lang="ru-RU"/>
        </a:p>
      </dgm:t>
    </dgm:pt>
    <dgm:pt modelId="{94E05181-9034-43B7-A3F2-C53D64009994}">
      <dgm:prSet phldrT="[Текст]" custT="1"/>
      <dgm:spPr/>
      <dgm:t>
        <a:bodyPr/>
        <a:lstStyle/>
        <a:p>
          <a:r>
            <a:rPr lang="ru-RU" sz="1200" dirty="0" smtClean="0"/>
            <a:t>Задача</a:t>
          </a:r>
          <a:endParaRPr lang="ru-RU" sz="1200" dirty="0"/>
        </a:p>
      </dgm:t>
    </dgm:pt>
    <dgm:pt modelId="{FB2C2520-4DEF-4CD0-8E5A-B2FCBCEDD08A}" type="parTrans" cxnId="{3D773804-0B3F-45AC-AD34-AB493C54FF1A}">
      <dgm:prSet/>
      <dgm:spPr/>
      <dgm:t>
        <a:bodyPr/>
        <a:lstStyle/>
        <a:p>
          <a:endParaRPr lang="ru-RU"/>
        </a:p>
      </dgm:t>
    </dgm:pt>
    <dgm:pt modelId="{DF2322C6-4CB2-48FE-85A7-9A876A4EEFCF}" type="sibTrans" cxnId="{3D773804-0B3F-45AC-AD34-AB493C54FF1A}">
      <dgm:prSet/>
      <dgm:spPr/>
      <dgm:t>
        <a:bodyPr/>
        <a:lstStyle/>
        <a:p>
          <a:endParaRPr lang="ru-RU"/>
        </a:p>
      </dgm:t>
    </dgm:pt>
    <dgm:pt modelId="{BBA82D75-95BA-4FFC-8E82-B762A7196095}">
      <dgm:prSet phldrT="[Текст]" custT="1"/>
      <dgm:spPr/>
      <dgm:t>
        <a:bodyPr/>
        <a:lstStyle/>
        <a:p>
          <a:r>
            <a:rPr lang="ru-RU" sz="1200" dirty="0" smtClean="0"/>
            <a:t>Исследование задачи</a:t>
          </a:r>
          <a:endParaRPr lang="ru-RU" sz="1200" dirty="0"/>
        </a:p>
      </dgm:t>
    </dgm:pt>
    <dgm:pt modelId="{4048A54B-8D79-4E0C-A6A9-F858953BED66}" type="parTrans" cxnId="{EA7967E0-683F-4383-9422-761FB16840AC}">
      <dgm:prSet/>
      <dgm:spPr/>
      <dgm:t>
        <a:bodyPr/>
        <a:lstStyle/>
        <a:p>
          <a:endParaRPr lang="ru-RU"/>
        </a:p>
      </dgm:t>
    </dgm:pt>
    <dgm:pt modelId="{D880AB1F-6942-4D16-8C9E-87F35DB04E87}" type="sibTrans" cxnId="{EA7967E0-683F-4383-9422-761FB16840AC}">
      <dgm:prSet/>
      <dgm:spPr/>
      <dgm:t>
        <a:bodyPr/>
        <a:lstStyle/>
        <a:p>
          <a:endParaRPr lang="ru-RU"/>
        </a:p>
      </dgm:t>
    </dgm:pt>
    <dgm:pt modelId="{D4A9763C-B908-4866-8C3E-DA51F41010D9}">
      <dgm:prSet phldrT="[Текст]" custT="1"/>
      <dgm:spPr/>
      <dgm:t>
        <a:bodyPr/>
        <a:lstStyle/>
        <a:p>
          <a:r>
            <a:rPr lang="ru-RU" sz="1200" dirty="0" smtClean="0"/>
            <a:t>схематическая запись условия задачи</a:t>
          </a:r>
          <a:endParaRPr lang="ru-RU" sz="1200" dirty="0"/>
        </a:p>
      </dgm:t>
    </dgm:pt>
    <dgm:pt modelId="{CEE9BB79-C377-4DF6-A9CC-2855AE7C1ED7}" type="parTrans" cxnId="{AD37E8A5-E8CA-42CD-B5A5-E8C2284ABB13}">
      <dgm:prSet/>
      <dgm:spPr/>
      <dgm:t>
        <a:bodyPr/>
        <a:lstStyle/>
        <a:p>
          <a:endParaRPr lang="ru-RU"/>
        </a:p>
      </dgm:t>
    </dgm:pt>
    <dgm:pt modelId="{0C6286D4-0D33-4C34-9B53-E6E85BD6206A}" type="sibTrans" cxnId="{AD37E8A5-E8CA-42CD-B5A5-E8C2284ABB13}">
      <dgm:prSet/>
      <dgm:spPr/>
      <dgm:t>
        <a:bodyPr/>
        <a:lstStyle/>
        <a:p>
          <a:endParaRPr lang="ru-RU"/>
        </a:p>
      </dgm:t>
    </dgm:pt>
    <dgm:pt modelId="{FB3A489F-9DD7-4AD3-9F22-87EAADA78E64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Анализ задачи</a:t>
          </a:r>
          <a:endParaRPr lang="ru-RU" sz="1200" dirty="0">
            <a:solidFill>
              <a:schemeClr val="tx1"/>
            </a:solidFill>
          </a:endParaRPr>
        </a:p>
      </dgm:t>
    </dgm:pt>
    <dgm:pt modelId="{4F5F80C7-5ADA-4588-AE56-1F7510B8E703}" type="parTrans" cxnId="{3CD59FBB-BFC3-4672-8FF7-25AC263F1425}">
      <dgm:prSet/>
      <dgm:spPr/>
      <dgm:t>
        <a:bodyPr/>
        <a:lstStyle/>
        <a:p>
          <a:endParaRPr lang="ru-RU"/>
        </a:p>
      </dgm:t>
    </dgm:pt>
    <dgm:pt modelId="{5CB588CF-D7E8-4225-9ADD-70B8CF7CB15A}" type="sibTrans" cxnId="{3CD59FBB-BFC3-4672-8FF7-25AC263F1425}">
      <dgm:prSet/>
      <dgm:spPr/>
      <dgm:t>
        <a:bodyPr/>
        <a:lstStyle/>
        <a:p>
          <a:endParaRPr lang="ru-RU"/>
        </a:p>
      </dgm:t>
    </dgm:pt>
    <dgm:pt modelId="{DBDBF600-0812-4BC6-9A2F-5244365A89CC}">
      <dgm:prSet custT="1"/>
      <dgm:spPr/>
      <dgm:t>
        <a:bodyPr/>
        <a:lstStyle/>
        <a:p>
          <a:r>
            <a:rPr lang="ru-RU" sz="1200" dirty="0" smtClean="0"/>
            <a:t>План решения</a:t>
          </a:r>
          <a:endParaRPr lang="ru-RU" sz="1200" dirty="0"/>
        </a:p>
      </dgm:t>
    </dgm:pt>
    <dgm:pt modelId="{B2067482-51B9-479B-AC36-FA7393A7650A}" type="parTrans" cxnId="{252F8DB2-E2F5-4A62-B8B0-16040FCB6012}">
      <dgm:prSet/>
      <dgm:spPr/>
      <dgm:t>
        <a:bodyPr/>
        <a:lstStyle/>
        <a:p>
          <a:endParaRPr lang="ru-RU"/>
        </a:p>
      </dgm:t>
    </dgm:pt>
    <dgm:pt modelId="{8F5AB528-4BF3-48F6-914A-AFD7BCA037D4}" type="sibTrans" cxnId="{252F8DB2-E2F5-4A62-B8B0-16040FCB6012}">
      <dgm:prSet/>
      <dgm:spPr/>
      <dgm:t>
        <a:bodyPr/>
        <a:lstStyle/>
        <a:p>
          <a:endParaRPr lang="ru-RU"/>
        </a:p>
      </dgm:t>
    </dgm:pt>
    <dgm:pt modelId="{B80E375F-F5D2-41B1-96F1-1F1DD79F9912}">
      <dgm:prSet phldrT="[Текст]" custT="1"/>
      <dgm:spPr/>
      <dgm:t>
        <a:bodyPr/>
        <a:lstStyle/>
        <a:p>
          <a:r>
            <a:rPr lang="ru-RU" sz="1200" dirty="0" smtClean="0"/>
            <a:t>Осуществление плана решения</a:t>
          </a:r>
          <a:endParaRPr lang="ru-RU" sz="1200" dirty="0"/>
        </a:p>
      </dgm:t>
    </dgm:pt>
    <dgm:pt modelId="{ECAD2DA3-3951-4C99-9AED-8E90C4E791C5}" type="sibTrans" cxnId="{3A639C97-943A-444D-A3AA-5BF2E04512E7}">
      <dgm:prSet/>
      <dgm:spPr/>
      <dgm:t>
        <a:bodyPr/>
        <a:lstStyle/>
        <a:p>
          <a:endParaRPr lang="ru-RU"/>
        </a:p>
      </dgm:t>
    </dgm:pt>
    <dgm:pt modelId="{CDCAACAD-3037-4625-80CE-032764C38551}" type="parTrans" cxnId="{3A639C97-943A-444D-A3AA-5BF2E04512E7}">
      <dgm:prSet/>
      <dgm:spPr/>
      <dgm:t>
        <a:bodyPr/>
        <a:lstStyle/>
        <a:p>
          <a:endParaRPr lang="ru-RU"/>
        </a:p>
      </dgm:t>
    </dgm:pt>
    <dgm:pt modelId="{C4A8D7E5-B17C-45C2-A0DB-B9C38D08A5CD}">
      <dgm:prSet custT="1"/>
      <dgm:spPr/>
      <dgm:t>
        <a:bodyPr/>
        <a:lstStyle/>
        <a:p>
          <a:r>
            <a:rPr lang="ru-RU" sz="1200" dirty="0" smtClean="0"/>
            <a:t>Анализ решения</a:t>
          </a:r>
          <a:endParaRPr lang="ru-RU" sz="1200" dirty="0"/>
        </a:p>
      </dgm:t>
    </dgm:pt>
    <dgm:pt modelId="{F753C3E5-8179-48EF-B11B-A337941E596C}" type="parTrans" cxnId="{CA9137ED-FCEC-440D-91A2-74FB2A9E942E}">
      <dgm:prSet/>
      <dgm:spPr/>
      <dgm:t>
        <a:bodyPr/>
        <a:lstStyle/>
        <a:p>
          <a:endParaRPr lang="ru-RU"/>
        </a:p>
      </dgm:t>
    </dgm:pt>
    <dgm:pt modelId="{CC36BF13-D793-4865-A183-FDD4897D02DD}" type="sibTrans" cxnId="{CA9137ED-FCEC-440D-91A2-74FB2A9E942E}">
      <dgm:prSet/>
      <dgm:spPr/>
      <dgm:t>
        <a:bodyPr/>
        <a:lstStyle/>
        <a:p>
          <a:endParaRPr lang="ru-RU"/>
        </a:p>
      </dgm:t>
    </dgm:pt>
    <dgm:pt modelId="{EA4520EC-88C0-4C1A-8D73-36F83C06B114}">
      <dgm:prSet custT="1"/>
      <dgm:spPr/>
      <dgm:t>
        <a:bodyPr/>
        <a:lstStyle/>
        <a:p>
          <a:r>
            <a:rPr lang="ru-RU" sz="1200" dirty="0" smtClean="0"/>
            <a:t>Проверка</a:t>
          </a:r>
          <a:endParaRPr lang="ru-RU" sz="1200" dirty="0"/>
        </a:p>
      </dgm:t>
    </dgm:pt>
    <dgm:pt modelId="{0AF0421F-6BBC-4048-8C0D-F308F0B754C3}" type="parTrans" cxnId="{28524D4E-C6E8-4C89-B940-8A5CA5B27903}">
      <dgm:prSet/>
      <dgm:spPr/>
      <dgm:t>
        <a:bodyPr/>
        <a:lstStyle/>
        <a:p>
          <a:endParaRPr lang="ru-RU"/>
        </a:p>
      </dgm:t>
    </dgm:pt>
    <dgm:pt modelId="{93150AB7-37EF-4B7A-ACB3-CABAEB22E3E9}" type="sibTrans" cxnId="{28524D4E-C6E8-4C89-B940-8A5CA5B27903}">
      <dgm:prSet/>
      <dgm:spPr/>
      <dgm:t>
        <a:bodyPr/>
        <a:lstStyle/>
        <a:p>
          <a:endParaRPr lang="ru-RU"/>
        </a:p>
      </dgm:t>
    </dgm:pt>
    <dgm:pt modelId="{80FE4ECA-2169-40BE-A44C-EEEA424CB0B9}">
      <dgm:prSet custT="1"/>
      <dgm:spPr/>
      <dgm:t>
        <a:bodyPr/>
        <a:lstStyle/>
        <a:p>
          <a:r>
            <a:rPr lang="ru-RU" sz="1200" dirty="0" smtClean="0"/>
            <a:t>Ответ</a:t>
          </a:r>
          <a:endParaRPr lang="ru-RU" sz="1200" dirty="0"/>
        </a:p>
      </dgm:t>
    </dgm:pt>
    <dgm:pt modelId="{7242E7AE-65B1-4D54-9870-CE5DFDFB83BE}" type="parTrans" cxnId="{603A2A46-D9E3-4994-B889-8DFB67F3486D}">
      <dgm:prSet/>
      <dgm:spPr/>
      <dgm:t>
        <a:bodyPr/>
        <a:lstStyle/>
        <a:p>
          <a:endParaRPr lang="ru-RU"/>
        </a:p>
      </dgm:t>
    </dgm:pt>
    <dgm:pt modelId="{E1E3CCAA-A30E-496D-B4CB-352A865CCC82}" type="sibTrans" cxnId="{603A2A46-D9E3-4994-B889-8DFB67F3486D}">
      <dgm:prSet/>
      <dgm:spPr/>
      <dgm:t>
        <a:bodyPr/>
        <a:lstStyle/>
        <a:p>
          <a:endParaRPr lang="ru-RU"/>
        </a:p>
      </dgm:t>
    </dgm:pt>
    <dgm:pt modelId="{1D04A32F-7FFB-4A8B-B161-467732D52E23}" type="pres">
      <dgm:prSet presAssocID="{0299F53B-8DE0-4398-92B8-572C7BC04D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042F5-82AB-4F01-8EB5-989B324E81F9}" type="pres">
      <dgm:prSet presAssocID="{B80E375F-F5D2-41B1-96F1-1F1DD79F9912}" presName="node" presStyleLbl="node1" presStyleIdx="0" presStyleCnt="10" custScaleX="20915" custScaleY="7829" custLinFactNeighborX="30977" custLinFactNeighborY="50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61A67-4E91-4F1D-871C-AEF7ABB8425E}" type="pres">
      <dgm:prSet presAssocID="{ECAD2DA3-3951-4C99-9AED-8E90C4E791C5}" presName="sibTrans" presStyleCnt="0"/>
      <dgm:spPr/>
    </dgm:pt>
    <dgm:pt modelId="{FE5A07FF-B747-444A-85E3-46650F8602C9}" type="pres">
      <dgm:prSet presAssocID="{DDF764B3-7D5B-4E2D-B35B-F7B11E2385E1}" presName="node" presStyleLbl="node1" presStyleIdx="1" presStyleCnt="10" custScaleX="19503" custScaleY="8512" custLinFactNeighborX="62" custLinFactNeighborY="25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5B60C-770F-4AA0-B59C-C5E0DFEC2DA2}" type="pres">
      <dgm:prSet presAssocID="{729C4CE7-79BF-44DE-8383-312A87F19A96}" presName="sibTrans" presStyleCnt="0"/>
      <dgm:spPr/>
    </dgm:pt>
    <dgm:pt modelId="{9516679F-D126-47A3-9216-ADBB2AD4D796}" type="pres">
      <dgm:prSet presAssocID="{DBDBF600-0812-4BC6-9A2F-5244365A89CC}" presName="node" presStyleLbl="node1" presStyleIdx="2" presStyleCnt="10" custScaleX="20174" custScaleY="7830" custLinFactNeighborX="-29441" custLinFactNeighborY="37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2501C-5A1B-4C88-96E0-9CDF6152D8A7}" type="pres">
      <dgm:prSet presAssocID="{8F5AB528-4BF3-48F6-914A-AFD7BCA037D4}" presName="sibTrans" presStyleCnt="0"/>
      <dgm:spPr/>
    </dgm:pt>
    <dgm:pt modelId="{B6CE0E34-67A7-4798-886D-12FC2A132AD7}" type="pres">
      <dgm:prSet presAssocID="{94E05181-9034-43B7-A3F2-C53D64009994}" presName="node" presStyleLbl="node1" presStyleIdx="3" presStyleCnt="10" custScaleX="24007" custScaleY="10349" custLinFactNeighborX="31119" custLinFactNeighborY="-28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6624A-74CF-4D2E-B2A9-F172ADDC7EF5}" type="pres">
      <dgm:prSet presAssocID="{DF2322C6-4CB2-48FE-85A7-9A876A4EEFCF}" presName="sibTrans" presStyleCnt="0"/>
      <dgm:spPr/>
    </dgm:pt>
    <dgm:pt modelId="{B8F2E164-DA31-4428-8E69-CB43C798BC2F}" type="pres">
      <dgm:prSet presAssocID="{FB3A489F-9DD7-4AD3-9F22-87EAADA78E64}" presName="node" presStyleLbl="node1" presStyleIdx="4" presStyleCnt="10" custScaleX="19738" custScaleY="8099" custLinFactNeighborX="-1128" custLinFactNeighborY="-12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D9425-D5D1-4356-B312-681FD6C1A553}" type="pres">
      <dgm:prSet presAssocID="{5CB588CF-D7E8-4225-9ADD-70B8CF7CB15A}" presName="sibTrans" presStyleCnt="0"/>
      <dgm:spPr/>
    </dgm:pt>
    <dgm:pt modelId="{4A8FD6C9-1A13-46CF-AE71-293763B1A959}" type="pres">
      <dgm:prSet presAssocID="{BBA82D75-95BA-4FFC-8E82-B762A7196095}" presName="node" presStyleLbl="node1" presStyleIdx="5" presStyleCnt="10" custAng="0" custScaleX="20651" custScaleY="9040" custLinFactNeighborX="-242" custLinFactNeighborY="-12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860B3-1867-455D-A4A6-13D1DD6995BA}" type="pres">
      <dgm:prSet presAssocID="{D880AB1F-6942-4D16-8C9E-87F35DB04E87}" presName="sibTrans" presStyleCnt="0"/>
      <dgm:spPr/>
    </dgm:pt>
    <dgm:pt modelId="{FB190941-933D-405B-B38A-E3ED59A823F7}" type="pres">
      <dgm:prSet presAssocID="{D4A9763C-B908-4866-8C3E-DA51F41010D9}" presName="node" presStyleLbl="node1" presStyleIdx="6" presStyleCnt="10" custScaleX="20626" custScaleY="8182" custLinFactNeighborX="-2014" custLinFactNeighborY="-40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CAB43-9916-4C5B-BD92-7ABC107FCD56}" type="pres">
      <dgm:prSet presAssocID="{0C6286D4-0D33-4C34-9B53-E6E85BD6206A}" presName="sibTrans" presStyleCnt="0"/>
      <dgm:spPr/>
    </dgm:pt>
    <dgm:pt modelId="{E02D9066-A16B-4BB3-8218-B4B22D66C94D}" type="pres">
      <dgm:prSet presAssocID="{C4A8D7E5-B17C-45C2-A0DB-B9C38D08A5CD}" presName="node" presStyleLbl="node1" presStyleIdx="7" presStyleCnt="10" custScaleX="19862" custScaleY="6773" custLinFactNeighborX="-31765" custLinFactNeighborY="-26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6BF78-A022-4449-AE77-1E8BFA2F723A}" type="pres">
      <dgm:prSet presAssocID="{CC36BF13-D793-4865-A183-FDD4897D02DD}" presName="sibTrans" presStyleCnt="0"/>
      <dgm:spPr/>
    </dgm:pt>
    <dgm:pt modelId="{AC35E29A-A8D2-444E-9BAE-D5C566209D1C}" type="pres">
      <dgm:prSet presAssocID="{EA4520EC-88C0-4C1A-8D73-36F83C06B114}" presName="node" presStyleLbl="node1" presStyleIdx="8" presStyleCnt="10" custScaleX="20622" custScaleY="8283" custLinFactNeighborX="-29252" custLinFactNeighborY="10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1A6B6-841B-49FC-AA4E-090B4A6100D1}" type="pres">
      <dgm:prSet presAssocID="{93150AB7-37EF-4B7A-ACB3-CABAEB22E3E9}" presName="sibTrans" presStyleCnt="0"/>
      <dgm:spPr/>
    </dgm:pt>
    <dgm:pt modelId="{C157E8C8-C903-4CEC-9776-48F7CF156C6F}" type="pres">
      <dgm:prSet presAssocID="{80FE4ECA-2169-40BE-A44C-EEEA424CB0B9}" presName="node" presStyleLbl="node1" presStyleIdx="9" presStyleCnt="10" custScaleX="22138" custScaleY="9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C1799C-8F1C-4437-A2CE-743934EF1FA0}" type="presOf" srcId="{C4A8D7E5-B17C-45C2-A0DB-B9C38D08A5CD}" destId="{E02D9066-A16B-4BB3-8218-B4B22D66C94D}" srcOrd="0" destOrd="0" presId="urn:microsoft.com/office/officeart/2005/8/layout/default"/>
    <dgm:cxn modelId="{EDFC6493-193A-4392-9C62-D05CBE45BD50}" type="presOf" srcId="{BBA82D75-95BA-4FFC-8E82-B762A7196095}" destId="{4A8FD6C9-1A13-46CF-AE71-293763B1A959}" srcOrd="0" destOrd="0" presId="urn:microsoft.com/office/officeart/2005/8/layout/default"/>
    <dgm:cxn modelId="{EA7967E0-683F-4383-9422-761FB16840AC}" srcId="{0299F53B-8DE0-4398-92B8-572C7BC04D93}" destId="{BBA82D75-95BA-4FFC-8E82-B762A7196095}" srcOrd="5" destOrd="0" parTransId="{4048A54B-8D79-4E0C-A6A9-F858953BED66}" sibTransId="{D880AB1F-6942-4D16-8C9E-87F35DB04E87}"/>
    <dgm:cxn modelId="{EE0D76CF-1948-4F8D-9748-0B4CC573072D}" type="presOf" srcId="{DBDBF600-0812-4BC6-9A2F-5244365A89CC}" destId="{9516679F-D126-47A3-9216-ADBB2AD4D796}" srcOrd="0" destOrd="0" presId="urn:microsoft.com/office/officeart/2005/8/layout/default"/>
    <dgm:cxn modelId="{FFE2B2EB-D0A2-4B08-B7D0-26BEEB9D20C1}" type="presOf" srcId="{94E05181-9034-43B7-A3F2-C53D64009994}" destId="{B6CE0E34-67A7-4798-886D-12FC2A132AD7}" srcOrd="0" destOrd="0" presId="urn:microsoft.com/office/officeart/2005/8/layout/default"/>
    <dgm:cxn modelId="{AD37E8A5-E8CA-42CD-B5A5-E8C2284ABB13}" srcId="{0299F53B-8DE0-4398-92B8-572C7BC04D93}" destId="{D4A9763C-B908-4866-8C3E-DA51F41010D9}" srcOrd="6" destOrd="0" parTransId="{CEE9BB79-C377-4DF6-A9CC-2855AE7C1ED7}" sibTransId="{0C6286D4-0D33-4C34-9B53-E6E85BD6206A}"/>
    <dgm:cxn modelId="{CA9137ED-FCEC-440D-91A2-74FB2A9E942E}" srcId="{0299F53B-8DE0-4398-92B8-572C7BC04D93}" destId="{C4A8D7E5-B17C-45C2-A0DB-B9C38D08A5CD}" srcOrd="7" destOrd="0" parTransId="{F753C3E5-8179-48EF-B11B-A337941E596C}" sibTransId="{CC36BF13-D793-4865-A183-FDD4897D02DD}"/>
    <dgm:cxn modelId="{252F8DB2-E2F5-4A62-B8B0-16040FCB6012}" srcId="{0299F53B-8DE0-4398-92B8-572C7BC04D93}" destId="{DBDBF600-0812-4BC6-9A2F-5244365A89CC}" srcOrd="2" destOrd="0" parTransId="{B2067482-51B9-479B-AC36-FA7393A7650A}" sibTransId="{8F5AB528-4BF3-48F6-914A-AFD7BCA037D4}"/>
    <dgm:cxn modelId="{603A2A46-D9E3-4994-B889-8DFB67F3486D}" srcId="{0299F53B-8DE0-4398-92B8-572C7BC04D93}" destId="{80FE4ECA-2169-40BE-A44C-EEEA424CB0B9}" srcOrd="9" destOrd="0" parTransId="{7242E7AE-65B1-4D54-9870-CE5DFDFB83BE}" sibTransId="{E1E3CCAA-A30E-496D-B4CB-352A865CCC82}"/>
    <dgm:cxn modelId="{3D773804-0B3F-45AC-AD34-AB493C54FF1A}" srcId="{0299F53B-8DE0-4398-92B8-572C7BC04D93}" destId="{94E05181-9034-43B7-A3F2-C53D64009994}" srcOrd="3" destOrd="0" parTransId="{FB2C2520-4DEF-4CD0-8E5A-B2FCBCEDD08A}" sibTransId="{DF2322C6-4CB2-48FE-85A7-9A876A4EEFCF}"/>
    <dgm:cxn modelId="{2FD32FED-EC71-44AF-BF6E-F4429C901580}" type="presOf" srcId="{0299F53B-8DE0-4398-92B8-572C7BC04D93}" destId="{1D04A32F-7FFB-4A8B-B161-467732D52E23}" srcOrd="0" destOrd="0" presId="urn:microsoft.com/office/officeart/2005/8/layout/default"/>
    <dgm:cxn modelId="{28524D4E-C6E8-4C89-B940-8A5CA5B27903}" srcId="{0299F53B-8DE0-4398-92B8-572C7BC04D93}" destId="{EA4520EC-88C0-4C1A-8D73-36F83C06B114}" srcOrd="8" destOrd="0" parTransId="{0AF0421F-6BBC-4048-8C0D-F308F0B754C3}" sibTransId="{93150AB7-37EF-4B7A-ACB3-CABAEB22E3E9}"/>
    <dgm:cxn modelId="{E63B7773-CF7E-4F5C-9B14-6040B3866CF8}" type="presOf" srcId="{80FE4ECA-2169-40BE-A44C-EEEA424CB0B9}" destId="{C157E8C8-C903-4CEC-9776-48F7CF156C6F}" srcOrd="0" destOrd="0" presId="urn:microsoft.com/office/officeart/2005/8/layout/default"/>
    <dgm:cxn modelId="{8445A41F-C03B-4E10-886E-D5B9C5F75CF9}" type="presOf" srcId="{EA4520EC-88C0-4C1A-8D73-36F83C06B114}" destId="{AC35E29A-A8D2-444E-9BAE-D5C566209D1C}" srcOrd="0" destOrd="0" presId="urn:microsoft.com/office/officeart/2005/8/layout/default"/>
    <dgm:cxn modelId="{A6BA0B4D-322F-4DAA-87D3-FD158502ACB9}" srcId="{0299F53B-8DE0-4398-92B8-572C7BC04D93}" destId="{DDF764B3-7D5B-4E2D-B35B-F7B11E2385E1}" srcOrd="1" destOrd="0" parTransId="{1A957D52-648D-40EA-AE12-04368CA67DCC}" sibTransId="{729C4CE7-79BF-44DE-8383-312A87F19A96}"/>
    <dgm:cxn modelId="{64997995-5832-4029-BB20-709449A9480E}" type="presOf" srcId="{FB3A489F-9DD7-4AD3-9F22-87EAADA78E64}" destId="{B8F2E164-DA31-4428-8E69-CB43C798BC2F}" srcOrd="0" destOrd="0" presId="urn:microsoft.com/office/officeart/2005/8/layout/default"/>
    <dgm:cxn modelId="{3CD59FBB-BFC3-4672-8FF7-25AC263F1425}" srcId="{0299F53B-8DE0-4398-92B8-572C7BC04D93}" destId="{FB3A489F-9DD7-4AD3-9F22-87EAADA78E64}" srcOrd="4" destOrd="0" parTransId="{4F5F80C7-5ADA-4588-AE56-1F7510B8E703}" sibTransId="{5CB588CF-D7E8-4225-9ADD-70B8CF7CB15A}"/>
    <dgm:cxn modelId="{5465D56A-753A-455D-B955-27B6C4DB550D}" type="presOf" srcId="{B80E375F-F5D2-41B1-96F1-1F1DD79F9912}" destId="{A5D042F5-82AB-4F01-8EB5-989B324E81F9}" srcOrd="0" destOrd="0" presId="urn:microsoft.com/office/officeart/2005/8/layout/default"/>
    <dgm:cxn modelId="{114830C8-F3BD-4BA7-9217-A437B3590FFF}" type="presOf" srcId="{DDF764B3-7D5B-4E2D-B35B-F7B11E2385E1}" destId="{FE5A07FF-B747-444A-85E3-46650F8602C9}" srcOrd="0" destOrd="0" presId="urn:microsoft.com/office/officeart/2005/8/layout/default"/>
    <dgm:cxn modelId="{3A639C97-943A-444D-A3AA-5BF2E04512E7}" srcId="{0299F53B-8DE0-4398-92B8-572C7BC04D93}" destId="{B80E375F-F5D2-41B1-96F1-1F1DD79F9912}" srcOrd="0" destOrd="0" parTransId="{CDCAACAD-3037-4625-80CE-032764C38551}" sibTransId="{ECAD2DA3-3951-4C99-9AED-8E90C4E791C5}"/>
    <dgm:cxn modelId="{16DC668B-32C9-480F-A573-323EC50C1545}" type="presOf" srcId="{D4A9763C-B908-4866-8C3E-DA51F41010D9}" destId="{FB190941-933D-405B-B38A-E3ED59A823F7}" srcOrd="0" destOrd="0" presId="urn:microsoft.com/office/officeart/2005/8/layout/default"/>
    <dgm:cxn modelId="{FBCA4B21-843C-4C41-9FFB-147642E2002B}" type="presParOf" srcId="{1D04A32F-7FFB-4A8B-B161-467732D52E23}" destId="{A5D042F5-82AB-4F01-8EB5-989B324E81F9}" srcOrd="0" destOrd="0" presId="urn:microsoft.com/office/officeart/2005/8/layout/default"/>
    <dgm:cxn modelId="{30CA29E1-C9F3-4647-8C1A-5FAAAC667675}" type="presParOf" srcId="{1D04A32F-7FFB-4A8B-B161-467732D52E23}" destId="{8A261A67-4E91-4F1D-871C-AEF7ABB8425E}" srcOrd="1" destOrd="0" presId="urn:microsoft.com/office/officeart/2005/8/layout/default"/>
    <dgm:cxn modelId="{73995E41-8D01-48FF-AB8F-CFD2B95B24D6}" type="presParOf" srcId="{1D04A32F-7FFB-4A8B-B161-467732D52E23}" destId="{FE5A07FF-B747-444A-85E3-46650F8602C9}" srcOrd="2" destOrd="0" presId="urn:microsoft.com/office/officeart/2005/8/layout/default"/>
    <dgm:cxn modelId="{58F35F13-6FC5-4D7D-92D0-6AC4BCB39075}" type="presParOf" srcId="{1D04A32F-7FFB-4A8B-B161-467732D52E23}" destId="{5305B60C-770F-4AA0-B59C-C5E0DFEC2DA2}" srcOrd="3" destOrd="0" presId="urn:microsoft.com/office/officeart/2005/8/layout/default"/>
    <dgm:cxn modelId="{53D665BE-67B6-4C31-BB94-6211CA142893}" type="presParOf" srcId="{1D04A32F-7FFB-4A8B-B161-467732D52E23}" destId="{9516679F-D126-47A3-9216-ADBB2AD4D796}" srcOrd="4" destOrd="0" presId="urn:microsoft.com/office/officeart/2005/8/layout/default"/>
    <dgm:cxn modelId="{A2639B07-A180-4149-BF5A-9E90747F6301}" type="presParOf" srcId="{1D04A32F-7FFB-4A8B-B161-467732D52E23}" destId="{E0A2501C-5A1B-4C88-96E0-9CDF6152D8A7}" srcOrd="5" destOrd="0" presId="urn:microsoft.com/office/officeart/2005/8/layout/default"/>
    <dgm:cxn modelId="{5419B648-D5F1-4618-9C00-8B297D2E4978}" type="presParOf" srcId="{1D04A32F-7FFB-4A8B-B161-467732D52E23}" destId="{B6CE0E34-67A7-4798-886D-12FC2A132AD7}" srcOrd="6" destOrd="0" presId="urn:microsoft.com/office/officeart/2005/8/layout/default"/>
    <dgm:cxn modelId="{89A2C9FE-6264-446C-A635-9AFCCCC009AE}" type="presParOf" srcId="{1D04A32F-7FFB-4A8B-B161-467732D52E23}" destId="{CC66624A-74CF-4D2E-B2A9-F172ADDC7EF5}" srcOrd="7" destOrd="0" presId="urn:microsoft.com/office/officeart/2005/8/layout/default"/>
    <dgm:cxn modelId="{823DC916-75CC-4D51-BF6D-5A7A32CD4C8B}" type="presParOf" srcId="{1D04A32F-7FFB-4A8B-B161-467732D52E23}" destId="{B8F2E164-DA31-4428-8E69-CB43C798BC2F}" srcOrd="8" destOrd="0" presId="urn:microsoft.com/office/officeart/2005/8/layout/default"/>
    <dgm:cxn modelId="{43BA2115-E472-4C37-A4A4-49EB46D375FC}" type="presParOf" srcId="{1D04A32F-7FFB-4A8B-B161-467732D52E23}" destId="{EB8D9425-D5D1-4356-B312-681FD6C1A553}" srcOrd="9" destOrd="0" presId="urn:microsoft.com/office/officeart/2005/8/layout/default"/>
    <dgm:cxn modelId="{DB56D3B1-24D7-4EED-A4E5-7BCFB54AEC43}" type="presParOf" srcId="{1D04A32F-7FFB-4A8B-B161-467732D52E23}" destId="{4A8FD6C9-1A13-46CF-AE71-293763B1A959}" srcOrd="10" destOrd="0" presId="urn:microsoft.com/office/officeart/2005/8/layout/default"/>
    <dgm:cxn modelId="{8C90E3B6-FEC8-4C2F-9ACC-20FAB6C18990}" type="presParOf" srcId="{1D04A32F-7FFB-4A8B-B161-467732D52E23}" destId="{4BD860B3-1867-455D-A4A6-13D1DD6995BA}" srcOrd="11" destOrd="0" presId="urn:microsoft.com/office/officeart/2005/8/layout/default"/>
    <dgm:cxn modelId="{5BCB25B4-F1D3-4B2F-A0EE-A95AC2444311}" type="presParOf" srcId="{1D04A32F-7FFB-4A8B-B161-467732D52E23}" destId="{FB190941-933D-405B-B38A-E3ED59A823F7}" srcOrd="12" destOrd="0" presId="urn:microsoft.com/office/officeart/2005/8/layout/default"/>
    <dgm:cxn modelId="{6B5D0405-C69F-49C1-A115-45C99276E46D}" type="presParOf" srcId="{1D04A32F-7FFB-4A8B-B161-467732D52E23}" destId="{87CCAB43-9916-4C5B-BD92-7ABC107FCD56}" srcOrd="13" destOrd="0" presId="urn:microsoft.com/office/officeart/2005/8/layout/default"/>
    <dgm:cxn modelId="{85293E0E-34FD-450F-BBF0-117E0CE59DBF}" type="presParOf" srcId="{1D04A32F-7FFB-4A8B-B161-467732D52E23}" destId="{E02D9066-A16B-4BB3-8218-B4B22D66C94D}" srcOrd="14" destOrd="0" presId="urn:microsoft.com/office/officeart/2005/8/layout/default"/>
    <dgm:cxn modelId="{B8CEB68E-ACE5-4A1C-BC8F-F5926699652E}" type="presParOf" srcId="{1D04A32F-7FFB-4A8B-B161-467732D52E23}" destId="{F186BF78-A022-4449-AE77-1E8BFA2F723A}" srcOrd="15" destOrd="0" presId="urn:microsoft.com/office/officeart/2005/8/layout/default"/>
    <dgm:cxn modelId="{34075BA1-FD18-4503-AB19-D3CA2C3F578F}" type="presParOf" srcId="{1D04A32F-7FFB-4A8B-B161-467732D52E23}" destId="{AC35E29A-A8D2-444E-9BAE-D5C566209D1C}" srcOrd="16" destOrd="0" presId="urn:microsoft.com/office/officeart/2005/8/layout/default"/>
    <dgm:cxn modelId="{8609BDDC-BBFC-43ED-B03F-97E9A5925D43}" type="presParOf" srcId="{1D04A32F-7FFB-4A8B-B161-467732D52E23}" destId="{08F1A6B6-841B-49FC-AA4E-090B4A6100D1}" srcOrd="17" destOrd="0" presId="urn:microsoft.com/office/officeart/2005/8/layout/default"/>
    <dgm:cxn modelId="{F0CA780C-CC6E-4F36-AE6B-000947D86826}" type="presParOf" srcId="{1D04A32F-7FFB-4A8B-B161-467732D52E23}" destId="{C157E8C8-C903-4CEC-9776-48F7CF156C6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042F5-82AB-4F01-8EB5-989B324E81F9}">
      <dsp:nvSpPr>
        <dsp:cNvPr id="0" name=""/>
        <dsp:cNvSpPr/>
      </dsp:nvSpPr>
      <dsp:spPr>
        <a:xfrm>
          <a:off x="3348632" y="2663906"/>
          <a:ext cx="1719539" cy="3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Осуществление плана решения</a:t>
          </a:r>
          <a:endParaRPr lang="ru-RU" sz="1200" kern="1200" dirty="0"/>
        </a:p>
      </dsp:txBody>
      <dsp:txXfrm>
        <a:off x="3348632" y="2663906"/>
        <a:ext cx="1719539" cy="386199"/>
      </dsp:txXfrm>
    </dsp:sp>
    <dsp:sp modelId="{FE5A07FF-B747-444A-85E3-46650F8602C9}">
      <dsp:nvSpPr>
        <dsp:cNvPr id="0" name=""/>
        <dsp:cNvSpPr/>
      </dsp:nvSpPr>
      <dsp:spPr>
        <a:xfrm>
          <a:off x="3348632" y="1369034"/>
          <a:ext cx="1603451" cy="419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Поиск способа решения</a:t>
          </a:r>
          <a:endParaRPr lang="ru-RU" sz="1200" kern="1200" dirty="0"/>
        </a:p>
      </dsp:txBody>
      <dsp:txXfrm>
        <a:off x="3348632" y="1369034"/>
        <a:ext cx="1603451" cy="419891"/>
      </dsp:txXfrm>
    </dsp:sp>
    <dsp:sp modelId="{9516679F-D126-47A3-9216-ADBB2AD4D796}">
      <dsp:nvSpPr>
        <dsp:cNvPr id="0" name=""/>
        <dsp:cNvSpPr/>
      </dsp:nvSpPr>
      <dsp:spPr>
        <a:xfrm>
          <a:off x="3348632" y="2016482"/>
          <a:ext cx="1658618" cy="386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 решения</a:t>
          </a:r>
          <a:endParaRPr lang="ru-RU" sz="1200" kern="1200" dirty="0"/>
        </a:p>
      </dsp:txBody>
      <dsp:txXfrm>
        <a:off x="3348632" y="2016482"/>
        <a:ext cx="1658618" cy="386249"/>
      </dsp:txXfrm>
    </dsp:sp>
    <dsp:sp modelId="{B6CE0E34-67A7-4798-886D-12FC2A132AD7}">
      <dsp:nvSpPr>
        <dsp:cNvPr id="0" name=""/>
        <dsp:cNvSpPr/>
      </dsp:nvSpPr>
      <dsp:spPr>
        <a:xfrm>
          <a:off x="3203933" y="0"/>
          <a:ext cx="1973750" cy="5105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Задача</a:t>
          </a:r>
          <a:endParaRPr lang="ru-RU" sz="1200" kern="1200" dirty="0"/>
        </a:p>
      </dsp:txBody>
      <dsp:txXfrm>
        <a:off x="3203933" y="0"/>
        <a:ext cx="1973750" cy="510509"/>
      </dsp:txXfrm>
    </dsp:sp>
    <dsp:sp modelId="{B8F2E164-DA31-4428-8E69-CB43C798BC2F}">
      <dsp:nvSpPr>
        <dsp:cNvPr id="0" name=""/>
        <dsp:cNvSpPr/>
      </dsp:nvSpPr>
      <dsp:spPr>
        <a:xfrm>
          <a:off x="3348632" y="793541"/>
          <a:ext cx="1622772" cy="399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Анализ задачи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348632" y="793541"/>
        <a:ext cx="1622772" cy="399518"/>
      </dsp:txXfrm>
    </dsp:sp>
    <dsp:sp modelId="{4A8FD6C9-1A13-46CF-AE71-293763B1A959}">
      <dsp:nvSpPr>
        <dsp:cNvPr id="0" name=""/>
        <dsp:cNvSpPr/>
      </dsp:nvSpPr>
      <dsp:spPr>
        <a:xfrm>
          <a:off x="5866404" y="793516"/>
          <a:ext cx="1697835" cy="4459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Исследование задачи</a:t>
          </a:r>
          <a:endParaRPr lang="ru-RU" sz="1200" kern="1200" dirty="0"/>
        </a:p>
      </dsp:txBody>
      <dsp:txXfrm>
        <a:off x="5866404" y="793516"/>
        <a:ext cx="1697835" cy="445937"/>
      </dsp:txXfrm>
    </dsp:sp>
    <dsp:sp modelId="{FB190941-933D-405B-B38A-E3ED59A823F7}">
      <dsp:nvSpPr>
        <dsp:cNvPr id="0" name=""/>
        <dsp:cNvSpPr/>
      </dsp:nvSpPr>
      <dsp:spPr>
        <a:xfrm>
          <a:off x="614962" y="733269"/>
          <a:ext cx="1695779" cy="4036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схематическая запись условия задачи</a:t>
          </a:r>
          <a:endParaRPr lang="ru-RU" sz="1200" kern="1200" dirty="0"/>
        </a:p>
      </dsp:txBody>
      <dsp:txXfrm>
        <a:off x="614962" y="733269"/>
        <a:ext cx="1695779" cy="403612"/>
      </dsp:txXfrm>
    </dsp:sp>
    <dsp:sp modelId="{E02D9066-A16B-4BB3-8218-B4B22D66C94D}">
      <dsp:nvSpPr>
        <dsp:cNvPr id="0" name=""/>
        <dsp:cNvSpPr/>
      </dsp:nvSpPr>
      <dsp:spPr>
        <a:xfrm>
          <a:off x="686901" y="1452614"/>
          <a:ext cx="1632966" cy="3341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Анализ решения</a:t>
          </a:r>
          <a:endParaRPr lang="ru-RU" sz="1200" kern="1200" dirty="0"/>
        </a:p>
      </dsp:txBody>
      <dsp:txXfrm>
        <a:off x="686901" y="1452614"/>
        <a:ext cx="1632966" cy="334107"/>
      </dsp:txXfrm>
    </dsp:sp>
    <dsp:sp modelId="{AC35E29A-A8D2-444E-9BAE-D5C566209D1C}">
      <dsp:nvSpPr>
        <dsp:cNvPr id="0" name=""/>
        <dsp:cNvSpPr/>
      </dsp:nvSpPr>
      <dsp:spPr>
        <a:xfrm>
          <a:off x="3348632" y="3239423"/>
          <a:ext cx="1695450" cy="4085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Проверка</a:t>
          </a:r>
          <a:endParaRPr lang="ru-RU" sz="1200" kern="1200" dirty="0"/>
        </a:p>
      </dsp:txBody>
      <dsp:txXfrm>
        <a:off x="3348632" y="3239423"/>
        <a:ext cx="1695450" cy="408595"/>
      </dsp:txXfrm>
    </dsp:sp>
    <dsp:sp modelId="{C157E8C8-C903-4CEC-9776-48F7CF156C6F}">
      <dsp:nvSpPr>
        <dsp:cNvPr id="0" name=""/>
        <dsp:cNvSpPr/>
      </dsp:nvSpPr>
      <dsp:spPr>
        <a:xfrm>
          <a:off x="3282942" y="3941019"/>
          <a:ext cx="1820089" cy="4493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Ответ</a:t>
          </a:r>
          <a:endParaRPr lang="ru-RU" sz="1200" kern="1200" dirty="0"/>
        </a:p>
      </dsp:txBody>
      <dsp:txXfrm>
        <a:off x="3282942" y="3941019"/>
        <a:ext cx="1820089" cy="449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Решение</a:t>
            </a:r>
            <a:br>
              <a:rPr lang="ru-RU" dirty="0"/>
            </a:br>
            <a:r>
              <a:rPr lang="ru-RU" dirty="0"/>
              <a:t>текстовых задач</a:t>
            </a:r>
            <a:br>
              <a:rPr lang="ru-RU" dirty="0"/>
            </a:br>
            <a:r>
              <a:rPr lang="ru-RU" dirty="0"/>
              <a:t>при подготовке к ГИА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365104"/>
            <a:ext cx="2736304" cy="1273696"/>
          </a:xfrm>
        </p:spPr>
        <p:txBody>
          <a:bodyPr>
            <a:noAutofit/>
          </a:bodyPr>
          <a:lstStyle/>
          <a:p>
            <a:r>
              <a:rPr lang="ru-RU" sz="1600" dirty="0" err="1">
                <a:solidFill>
                  <a:schemeClr val="tx1"/>
                </a:solidFill>
              </a:rPr>
              <a:t>Манахова</a:t>
            </a:r>
            <a:r>
              <a:rPr lang="ru-RU" sz="1600" dirty="0">
                <a:solidFill>
                  <a:schemeClr val="tx1"/>
                </a:solidFill>
              </a:rPr>
              <a:t> Елена </a:t>
            </a:r>
            <a:r>
              <a:rPr lang="ru-RU" sz="1600" dirty="0" smtClean="0">
                <a:solidFill>
                  <a:schemeClr val="tx1"/>
                </a:solidFill>
              </a:rPr>
              <a:t>Алексеевна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Учитель </a:t>
            </a:r>
            <a:r>
              <a:rPr lang="ru-RU" sz="1600" dirty="0">
                <a:solidFill>
                  <a:schemeClr val="tx1"/>
                </a:solidFill>
              </a:rPr>
              <a:t>математики МОУ «ООШ № 90»</a:t>
            </a:r>
          </a:p>
          <a:p>
            <a:r>
              <a:rPr lang="ru-RU" sz="1600" dirty="0"/>
              <a:t>						Заводского района г. Саратова</a:t>
            </a:r>
          </a:p>
        </p:txBody>
      </p:sp>
    </p:spTree>
    <p:extLst>
      <p:ext uri="{BB962C8B-B14F-4D97-AF65-F5344CB8AC3E}">
        <p14:creationId xmlns:p14="http://schemas.microsoft.com/office/powerpoint/2010/main" val="28103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Пусть Х-км/ч </a:t>
            </a:r>
            <a:r>
              <a:rPr lang="ru-RU" dirty="0"/>
              <a:t>скорость одного поезда;</a:t>
            </a:r>
          </a:p>
          <a:p>
            <a:r>
              <a:rPr lang="ru-RU" dirty="0"/>
              <a:t>Х+5- км/ч скорость другого поезда;</a:t>
            </a:r>
          </a:p>
          <a:p>
            <a:r>
              <a:rPr lang="ru-RU" dirty="0" smtClean="0"/>
              <a:t>(Х</a:t>
            </a:r>
            <a:r>
              <a:rPr lang="ru-RU" dirty="0"/>
              <a:t>+ </a:t>
            </a:r>
            <a:r>
              <a:rPr lang="ru-RU" dirty="0" smtClean="0"/>
              <a:t>Х+5)- км/ч </a:t>
            </a:r>
            <a:r>
              <a:rPr lang="ru-RU" dirty="0"/>
              <a:t>скорость сближения поездов.</a:t>
            </a:r>
          </a:p>
          <a:p>
            <a:r>
              <a:rPr lang="ru-RU" dirty="0"/>
              <a:t>Составим и решим уравнение: (х+х+5)3=495.</a:t>
            </a:r>
          </a:p>
          <a:p>
            <a:pPr marL="0" indent="0">
              <a:buNone/>
            </a:pPr>
            <a:r>
              <a:rPr lang="ru-RU" dirty="0"/>
              <a:t>				Ответ: </a:t>
            </a:r>
            <a:r>
              <a:rPr lang="ru-RU" dirty="0" smtClean="0"/>
              <a:t>8</a:t>
            </a:r>
            <a:r>
              <a:rPr lang="en-US" dirty="0" smtClean="0"/>
              <a:t>0 </a:t>
            </a:r>
            <a:r>
              <a:rPr lang="ru-RU" dirty="0" smtClean="0"/>
              <a:t>км/ч</a:t>
            </a:r>
            <a:r>
              <a:rPr lang="ru-RU" dirty="0"/>
              <a:t>, 85 км/ч.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2700" dirty="0">
                <a:solidFill>
                  <a:schemeClr val="tx1"/>
                </a:solidFill>
              </a:rPr>
              <a:t>Лодка может проплыть 15км  по течению реки и ещё 6км против течения за то же время, за какое плот может проплыть 5км по этой реке. Найти скорость течения реки, если известно, что собственная скорость лодки 8 км/ч.</a:t>
            </a: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17" y="1916832"/>
            <a:ext cx="608532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406316" y="4315521"/>
                <a:ext cx="4572000" cy="21618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/>
                  <a:t>Составим и решим уравнение: </a:t>
                </a:r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8+х</m:t>
                        </m:r>
                      </m:den>
                    </m:f>
                  </m:oMath>
                </a14:m>
                <a:r>
                  <a:rPr lang="ru-RU" dirty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8−х</m:t>
                        </m:r>
                      </m:den>
                    </m:f>
                  </m:oMath>
                </a14:m>
                <a:r>
                  <a:rPr lang="ru-R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endParaRPr lang="ru-RU" dirty="0"/>
              </a:p>
              <a:p>
                <a:r>
                  <a:rPr lang="ru-RU" dirty="0" smtClean="0"/>
                  <a:t>Получим </a:t>
                </a:r>
                <a:r>
                  <a:rPr lang="ru-RU" dirty="0"/>
                  <a:t>квадратное уравнение: </a:t>
                </a:r>
                <a:r>
                  <a:rPr lang="ru-RU" dirty="0" smtClean="0"/>
                  <a:t>                  	х</a:t>
                </a:r>
                <a:r>
                  <a:rPr lang="ru-RU" baseline="30000" dirty="0" smtClean="0"/>
                  <a:t>2</a:t>
                </a:r>
                <a:r>
                  <a:rPr lang="ru-RU" dirty="0" smtClean="0"/>
                  <a:t> -42х+80=0</a:t>
                </a:r>
                <a:r>
                  <a:rPr lang="ru-RU" dirty="0"/>
                  <a:t>.</a:t>
                </a:r>
              </a:p>
              <a:p>
                <a:r>
                  <a:rPr lang="ru-RU" dirty="0" smtClean="0"/>
                  <a:t>	Х1=40</a:t>
                </a:r>
                <a:r>
                  <a:rPr lang="ru-RU" dirty="0"/>
                  <a:t>, х2=2.</a:t>
                </a:r>
              </a:p>
              <a:p>
                <a:r>
                  <a:rPr lang="ru-RU" dirty="0"/>
                  <a:t>Анализируя ответы, получаем  х=2км/ч.</a:t>
                </a:r>
              </a:p>
              <a:p>
                <a:r>
                  <a:rPr lang="ru-RU" dirty="0"/>
                  <a:t>						Ответ: 2км/ч.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16" y="4315521"/>
                <a:ext cx="4572000" cy="2161874"/>
              </a:xfrm>
              <a:prstGeom prst="rect">
                <a:avLst/>
              </a:prstGeom>
              <a:blipFill rotWithShape="1">
                <a:blip r:embed="rId3"/>
                <a:stretch>
                  <a:fillRect l="-1200" b="-30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Задачи на работу содержат следующие величины: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А- </a:t>
            </a:r>
            <a:r>
              <a:rPr lang="ru-RU" dirty="0">
                <a:solidFill>
                  <a:schemeClr val="tx1"/>
                </a:solidFill>
              </a:rPr>
              <a:t>объем выполненной работы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Р- производительность труда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t- время выполнения </a:t>
            </a:r>
            <a:r>
              <a:rPr lang="ru-RU" dirty="0" smtClean="0">
                <a:solidFill>
                  <a:schemeClr val="tx1"/>
                </a:solidFill>
              </a:rPr>
              <a:t>работы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Уравнение, связывающее эти три величины, имеет вид:    А= Р</a:t>
            </a:r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Задачи на совместную работу.</a:t>
            </a:r>
          </a:p>
        </p:txBody>
      </p:sp>
    </p:spTree>
    <p:extLst>
      <p:ext uri="{BB962C8B-B14F-4D97-AF65-F5344CB8AC3E}">
        <p14:creationId xmlns:p14="http://schemas.microsoft.com/office/powerpoint/2010/main" val="24145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36912"/>
            <a:ext cx="7408333" cy="3450696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) Объем выполненной работы известен, т.е. если речь идет о количестве кирпичей, страниц или построенных домов — работа как раз и равна этому количеству.</a:t>
            </a:r>
          </a:p>
          <a:p>
            <a:r>
              <a:rPr lang="ru-RU" dirty="0"/>
              <a:t>2) Объем выполненной работы неизвестен, т.е. если объем работы не важен в задаче и нет никаких данных, позволяющих его найти — работа принимается за единицу.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Два случая при решении </a:t>
            </a:r>
            <a:r>
              <a:rPr lang="ru-RU" dirty="0"/>
              <a:t>задач </a:t>
            </a:r>
            <a:r>
              <a:rPr lang="ru-RU" dirty="0" smtClean="0"/>
              <a:t>на совместную работу: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8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2060848"/>
                <a:ext cx="7408333" cy="40653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000" dirty="0"/>
                  <a:t>Объём выполненной работы= производительность × время</a:t>
                </a:r>
              </a:p>
              <a:p>
                <a:pPr marL="0" indent="0">
                  <a:buNone/>
                </a:pPr>
                <a:r>
                  <a:rPr lang="ru-RU" i="1" dirty="0" smtClean="0"/>
                  <a:t>			Р</a:t>
                </a:r>
                <a:r>
                  <a:rPr lang="ru-RU" i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А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2060848"/>
                <a:ext cx="7408333" cy="4065315"/>
              </a:xfrm>
              <a:blipFill rotWithShape="1">
                <a:blip r:embed="rId2"/>
                <a:stretch>
                  <a:fillRect l="-823" t="-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sz="2700" dirty="0">
                <a:solidFill>
                  <a:schemeClr val="tx1"/>
                </a:solidFill>
              </a:rPr>
              <a:t>Один мастер может выполнить заказ за 12 часов, а </a:t>
            </a:r>
            <a:r>
              <a:rPr lang="ru-RU" sz="2700" dirty="0" smtClean="0">
                <a:solidFill>
                  <a:schemeClr val="tx1"/>
                </a:solidFill>
              </a:rPr>
              <a:t>другой- за 18 часов</a:t>
            </a:r>
            <a:r>
              <a:rPr lang="ru-RU" sz="2700" dirty="0">
                <a:solidFill>
                  <a:schemeClr val="tx1"/>
                </a:solidFill>
              </a:rPr>
              <a:t>. За какое время могут выполнить заказ эти мастера, работая вместе?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9659663"/>
                  </p:ext>
                </p:extLst>
              </p:nvPr>
            </p:nvGraphicFramePr>
            <p:xfrm>
              <a:off x="2145189" y="3212973"/>
              <a:ext cx="4861560" cy="263972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30667"/>
                    <a:gridCol w="1300113"/>
                    <a:gridCol w="1215390"/>
                    <a:gridCol w="1215390"/>
                  </a:tblGrid>
                  <a:tr h="4059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А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i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р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2000" i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36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 мастер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i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12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56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 мастер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i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18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649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вместе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1 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18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i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х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9659663"/>
                  </p:ext>
                </p:extLst>
              </p:nvPr>
            </p:nvGraphicFramePr>
            <p:xfrm>
              <a:off x="2145189" y="3212973"/>
              <a:ext cx="4861560" cy="263972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30667"/>
                    <a:gridCol w="1300113"/>
                    <a:gridCol w="1215390"/>
                    <a:gridCol w="1215390"/>
                  </a:tblGrid>
                  <a:tr h="4059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А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i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р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2000" i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832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 мастер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1005" t="-58594" r="-100503" b="-186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i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12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855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 мастер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1005" t="-157364" r="-100503" b="-852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i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18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649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вместе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1005" t="-304587" r="-100503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i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х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66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476672"/>
                <a:ext cx="7408333" cy="5649491"/>
              </a:xfrm>
            </p:spPr>
            <p:txBody>
              <a:bodyPr/>
              <a:lstStyle/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dirty="0" smtClean="0">
                    <a:latin typeface="Calibri"/>
                    <a:ea typeface="Calibri"/>
                    <a:cs typeface="Times New Roman"/>
                  </a:rPr>
                  <a:t>	Составим </a:t>
                </a:r>
                <a:r>
                  <a:rPr lang="ru-RU" dirty="0">
                    <a:latin typeface="Calibri"/>
                    <a:ea typeface="Calibri"/>
                    <a:cs typeface="Times New Roman"/>
                  </a:rPr>
                  <a:t>и решим уравнение: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3600" dirty="0" smtClean="0">
                    <a:effectLst/>
                    <a:latin typeface="Calibri"/>
                    <a:ea typeface="Calibri"/>
                    <a:cs typeface="Times New Roman"/>
                  </a:rPr>
                  <a:t>                </a:t>
                </a:r>
                <a:r>
                  <a:rPr lang="ru-RU" sz="3600" dirty="0">
                    <a:effectLst/>
                    <a:latin typeface="Calibri"/>
                    <a:ea typeface="Calibri"/>
                    <a:cs typeface="Times New Roman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sz="36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3600" dirty="0">
                    <a:effectLst/>
                    <a:latin typeface="Calibri"/>
                    <a:ea typeface="Times New Roman"/>
                    <a:cs typeface="Times New Roman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sz="36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3600" dirty="0">
                    <a:effectLst/>
                    <a:latin typeface="Calibri"/>
                    <a:ea typeface="Times New Roman"/>
                    <a:cs typeface="Times New Roman"/>
                  </a:rPr>
                  <a:t>) х=1</a:t>
                </a:r>
                <a:endParaRPr lang="ru-RU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i="1" dirty="0">
                    <a:effectLst/>
                    <a:latin typeface="Calibri"/>
                    <a:ea typeface="Calibri"/>
                    <a:cs typeface="Times New Roman"/>
                  </a:rPr>
                  <a:t>					</a:t>
                </a: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Ответ: 7,2 часа.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476672"/>
                <a:ext cx="7408333" cy="5649491"/>
              </a:xfrm>
              <a:blipFill rotWithShape="1">
                <a:blip r:embed="rId2"/>
                <a:stretch>
                  <a:fillRect t="-3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esktop\Новая папка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40324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решения задачи удобно составить </a:t>
            </a:r>
            <a:r>
              <a:rPr lang="ru-RU" dirty="0" smtClean="0">
                <a:solidFill>
                  <a:schemeClr val="tx1"/>
                </a:solidFill>
              </a:rPr>
              <a:t>таблицу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Ученик</a:t>
            </a:r>
            <a:r>
              <a:rPr lang="ru-RU" sz="2400" dirty="0">
                <a:solidFill>
                  <a:schemeClr val="tx1"/>
                </a:solidFill>
              </a:rPr>
              <a:t>, работая самостоятельно может </a:t>
            </a:r>
            <a:r>
              <a:rPr lang="ru-RU" sz="2400" dirty="0" smtClean="0">
                <a:solidFill>
                  <a:schemeClr val="tx1"/>
                </a:solidFill>
              </a:rPr>
              <a:t>оштукатурить </a:t>
            </a:r>
            <a:r>
              <a:rPr lang="ru-RU" sz="2400" dirty="0">
                <a:solidFill>
                  <a:schemeClr val="tx1"/>
                </a:solidFill>
              </a:rPr>
              <a:t>стену площадью 10 </a:t>
            </a:r>
            <a:r>
              <a:rPr lang="ru-RU" sz="2400" dirty="0" smtClean="0">
                <a:solidFill>
                  <a:schemeClr val="tx1"/>
                </a:solidFill>
              </a:rPr>
              <a:t>м</a:t>
            </a:r>
            <a:r>
              <a:rPr lang="ru-RU" sz="2400" baseline="30000" dirty="0" smtClean="0">
                <a:solidFill>
                  <a:schemeClr val="tx1"/>
                </a:solidFill>
              </a:rPr>
              <a:t>2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за то время, за которое мастер может оштукатурить две таких стены.  Мастер и ученик, работая вместе могут оштукатурить стену за 6 часов. За какое время ученик может оштукатурить стену, работая самостоятельно?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0459847"/>
                  </p:ext>
                </p:extLst>
              </p:nvPr>
            </p:nvGraphicFramePr>
            <p:xfrm>
              <a:off x="1691679" y="3212974"/>
              <a:ext cx="6048672" cy="28803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12168"/>
                    <a:gridCol w="1512168"/>
                    <a:gridCol w="1512168"/>
                    <a:gridCol w="1512168"/>
                  </a:tblGrid>
                  <a:tr h="4761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А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р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63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Ученик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х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18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Мастер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х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вместе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10 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х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0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х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0459847"/>
                  </p:ext>
                </p:extLst>
              </p:nvPr>
            </p:nvGraphicFramePr>
            <p:xfrm>
              <a:off x="1691679" y="3212974"/>
              <a:ext cx="6048672" cy="28803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12168"/>
                    <a:gridCol w="1512168"/>
                    <a:gridCol w="1512168"/>
                    <a:gridCol w="1512168"/>
                  </a:tblGrid>
                  <a:tr h="4761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А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р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562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Ученик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403" t="-79630" r="-100000" b="-265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х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18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Мастер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403" t="-145865" r="-100000" b="-1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х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вместе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403" t="-212338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167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dirty="0" smtClean="0">
                    <a:latin typeface="Calibri"/>
                    <a:ea typeface="Calibri"/>
                    <a:cs typeface="Times New Roman"/>
                  </a:rPr>
                  <a:t>	</a:t>
                </a:r>
                <a:r>
                  <a:rPr lang="ru-RU" dirty="0" smtClean="0">
                    <a:solidFill>
                      <a:schemeClr val="tx1"/>
                    </a:solidFill>
                    <a:latin typeface="Calibri"/>
                    <a:ea typeface="Calibri"/>
                    <a:cs typeface="Times New Roman"/>
                  </a:rPr>
                  <a:t>Составим </a:t>
                </a:r>
                <a:r>
                  <a:rPr lang="ru-RU" dirty="0">
                    <a:solidFill>
                      <a:schemeClr val="tx1"/>
                    </a:solidFill>
                    <a:latin typeface="Calibri"/>
                    <a:ea typeface="Calibri"/>
                    <a:cs typeface="Times New Roman"/>
                  </a:rPr>
                  <a:t>и решим уравнение: </a:t>
                </a:r>
                <a:endParaRPr lang="ru-RU" dirty="0" smtClean="0">
                  <a:solidFill>
                    <a:schemeClr val="tx1"/>
                  </a:solidFill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dirty="0">
                    <a:solidFill>
                      <a:schemeClr val="tx1"/>
                    </a:solidFill>
                    <a:latin typeface="Calibri"/>
                    <a:ea typeface="Calibri"/>
                    <a:cs typeface="Times New Roman"/>
                  </a:rPr>
                  <a:t>	</a:t>
                </a:r>
                <a:r>
                  <a:rPr lang="ru-RU" dirty="0" smtClean="0">
                    <a:solidFill>
                      <a:schemeClr val="tx1"/>
                    </a:solidFill>
                    <a:latin typeface="Calibri"/>
                    <a:ea typeface="Calibri"/>
                    <a:cs typeface="Times New Roman"/>
                  </a:rPr>
                  <a:t>	  </a:t>
                </a:r>
                <a:r>
                  <a:rPr lang="ru-RU" sz="36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Times New Roman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10 </m:t>
                        </m:r>
                      </m:num>
                      <m:den>
                        <m:r>
                          <a:rPr lang="ru-RU" sz="36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sz="36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Times New Roman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20</m:t>
                        </m:r>
                      </m:num>
                      <m:den>
                        <m:r>
                          <a:rPr lang="ru-RU" sz="36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х  </m:t>
                        </m:r>
                      </m:den>
                    </m:f>
                    <m:r>
                      <a:rPr lang="ru-RU" sz="3600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)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6 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Calibri"/>
                    <a:ea typeface="Times New Roman"/>
                    <a:cs typeface="Calibri"/>
                  </a:rPr>
                  <a:t>=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10.</a:t>
                </a:r>
                <a:endParaRPr lang="ru-RU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solidFill>
                      <a:schemeClr val="tx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  					Ответ: 18 часов.</a:t>
                </a:r>
                <a:endParaRPr lang="ru-RU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u="sng" dirty="0" smtClean="0"/>
              <a:t> Три алгоритма:</a:t>
            </a:r>
          </a:p>
          <a:p>
            <a:pPr marL="0" indent="0">
              <a:buNone/>
            </a:pPr>
            <a:r>
              <a:rPr lang="ru-RU" sz="2800" dirty="0" smtClean="0"/>
              <a:t>1). Нахождения </a:t>
            </a:r>
            <a:r>
              <a:rPr lang="ru-RU" sz="2800" dirty="0"/>
              <a:t>части от </a:t>
            </a:r>
            <a:r>
              <a:rPr lang="ru-RU" sz="2800" dirty="0" smtClean="0"/>
              <a:t>целого; </a:t>
            </a:r>
          </a:p>
          <a:p>
            <a:pPr marL="0" indent="0">
              <a:buNone/>
            </a:pPr>
            <a:r>
              <a:rPr lang="ru-RU" sz="2800" dirty="0" smtClean="0"/>
              <a:t>2). восстановление </a:t>
            </a:r>
            <a:r>
              <a:rPr lang="ru-RU" sz="2800" dirty="0"/>
              <a:t>целого по его известной </a:t>
            </a:r>
            <a:r>
              <a:rPr lang="ru-RU" sz="2800" dirty="0" smtClean="0"/>
              <a:t>части; </a:t>
            </a:r>
          </a:p>
          <a:p>
            <a:pPr marL="0" indent="0">
              <a:buNone/>
            </a:pPr>
            <a:r>
              <a:rPr lang="ru-RU" sz="2800" dirty="0" smtClean="0"/>
              <a:t>3). нахождение </a:t>
            </a:r>
            <a:r>
              <a:rPr lang="ru-RU" sz="2800" dirty="0"/>
              <a:t>процентного </a:t>
            </a:r>
            <a:r>
              <a:rPr lang="ru-RU" sz="2800" dirty="0" smtClean="0"/>
              <a:t>прироста.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Задачи на процентное содержание</a:t>
            </a:r>
          </a:p>
        </p:txBody>
      </p:sp>
      <p:pic>
        <p:nvPicPr>
          <p:cNvPr id="6146" name="Picture 2" descr="D:\Desktop\Новая папка\impues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844824"/>
            <a:ext cx="224543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1484784"/>
                <a:ext cx="7408333" cy="464137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dirty="0" smtClean="0">
                    <a:latin typeface="Calibri"/>
                    <a:ea typeface="Calibri"/>
                    <a:cs typeface="Times New Roman"/>
                  </a:rPr>
                  <a:t>1). Пусть известна некоторая величина А, надо найти </a:t>
                </a:r>
                <a:r>
                  <a:rPr lang="ru-RU" i="1" dirty="0" smtClean="0">
                    <a:latin typeface="Calibri"/>
                    <a:ea typeface="Calibri"/>
                    <a:cs typeface="Times New Roman"/>
                  </a:rPr>
                  <a:t>а</a:t>
                </a:r>
                <a:r>
                  <a:rPr lang="ru-RU" dirty="0" smtClean="0">
                    <a:latin typeface="Calibri"/>
                    <a:ea typeface="Calibri"/>
                    <a:cs typeface="Times New Roman"/>
                  </a:rPr>
                  <a:t> % этой величины.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dirty="0" smtClean="0">
                    <a:effectLst/>
                    <a:latin typeface="Calibri"/>
                    <a:ea typeface="Calibri"/>
                    <a:cs typeface="Times New Roman"/>
                  </a:rPr>
                  <a:t> Если </a:t>
                </a: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считать, что А есть 100%, а неизвестная часть х это </a:t>
                </a:r>
                <a:r>
                  <a:rPr lang="ru-RU" i="1" dirty="0">
                    <a:effectLst/>
                    <a:latin typeface="Calibri"/>
                    <a:ea typeface="Calibri"/>
                    <a:cs typeface="Times New Roman"/>
                  </a:rPr>
                  <a:t>а </a:t>
                </a: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%, то из пропорции</a:t>
                </a:r>
              </a:p>
              <a:p>
                <a:pPr marL="0" indent="0"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А</m:t>
                        </m:r>
                      </m:num>
                      <m:den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3600" dirty="0">
                    <a:effectLst/>
                    <a:latin typeface="Calibri"/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num>
                      <m:den>
                        <m:r>
                          <a:rPr lang="ru-RU" sz="3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а</m:t>
                        </m:r>
                      </m:den>
                    </m:f>
                    <m:r>
                      <a:rPr lang="ru-RU" sz="36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,</m:t>
                    </m:r>
                  </m:oMath>
                </a14:m>
                <a:endParaRPr lang="ru-RU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dirty="0" smtClean="0">
                    <a:effectLst/>
                    <a:latin typeface="Calibri"/>
                    <a:ea typeface="Calibri"/>
                    <a:cs typeface="Times New Roman"/>
                  </a:rPr>
                  <a:t>	 	имеем:     </a:t>
                </a:r>
                <a:r>
                  <a:rPr lang="ru-RU" sz="3600" dirty="0">
                    <a:effectLst/>
                    <a:latin typeface="Calibri"/>
                    <a:ea typeface="Calibri"/>
                    <a:cs typeface="Times New Roman"/>
                  </a:rPr>
                  <a:t>х=</a:t>
                </a:r>
                <a14:m>
                  <m:oMath xmlns:m="http://schemas.openxmlformats.org/officeDocument/2006/math">
                    <m:r>
                      <a:rPr lang="ru-RU" sz="3600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Аа</m:t>
                        </m:r>
                      </m:num>
                      <m:den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100</m:t>
                        </m:r>
                      </m:den>
                    </m:f>
                  </m:oMath>
                </a14:m>
                <a:endParaRPr lang="ru-RU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1484784"/>
                <a:ext cx="7408333" cy="4641379"/>
              </a:xfrm>
              <a:blipFill rotWithShape="1">
                <a:blip r:embed="rId2"/>
                <a:stretch>
                  <a:fillRect l="-1235" t="-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6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Умение решать задачи является одним из основных показателей уровня математического развития, глубины освоения учебного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материала.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 решении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задач  формируются различные математические понятия, осмысливаются различные арифметические операции.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Особенно важна роль  задач  как средства развития логического мышления учащихся, их умения устанавливать зависимости между величинами, делать правильные умозаключения.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Решая  задачи , учащиеся приобретают новые математические знания, готовятся к практической деятельности.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7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1916832"/>
                <a:ext cx="7408333" cy="4209331"/>
              </a:xfrm>
            </p:spPr>
            <p:txBody>
              <a:bodyPr/>
              <a:lstStyle/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dirty="0">
                    <a:latin typeface="Calibri"/>
                    <a:ea typeface="Calibri"/>
                    <a:cs typeface="Times New Roman"/>
                  </a:rPr>
                  <a:t>2). Пусть известно, что некоторое число b составляет </a:t>
                </a:r>
                <a:endParaRPr lang="ru-RU" dirty="0" smtClean="0"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i="1" dirty="0" smtClean="0">
                    <a:latin typeface="Calibri"/>
                    <a:ea typeface="Calibri"/>
                    <a:cs typeface="Times New Roman"/>
                  </a:rPr>
                  <a:t>а</a:t>
                </a:r>
                <a:r>
                  <a:rPr lang="ru-RU" dirty="0" smtClean="0"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ru-RU" dirty="0">
                    <a:latin typeface="Calibri"/>
                    <a:ea typeface="Calibri"/>
                    <a:cs typeface="Times New Roman"/>
                  </a:rPr>
                  <a:t>% от неизвестной величины А. Требуется найти А.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dirty="0" smtClean="0">
                    <a:effectLst/>
                    <a:latin typeface="Calibri"/>
                    <a:ea typeface="Calibri"/>
                    <a:cs typeface="Times New Roman"/>
                  </a:rPr>
                  <a:t>Рассуждая </a:t>
                </a: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аналогично, из пропорции получаем     </a:t>
                </a:r>
                <a:r>
                  <a:rPr lang="ru-RU" sz="3600" dirty="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ru-RU" sz="3600" dirty="0" smtClean="0">
                    <a:effectLst/>
                    <a:latin typeface="Calibri"/>
                    <a:ea typeface="Calibri"/>
                    <a:cs typeface="Times New Roman"/>
                  </a:rPr>
                  <a:t>			А</a:t>
                </a:r>
                <a:r>
                  <a:rPr lang="ru-RU" sz="3600" dirty="0">
                    <a:effectLst/>
                    <a:latin typeface="Calibri"/>
                    <a:ea typeface="Calibri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100в</m:t>
                        </m:r>
                      </m:num>
                      <m:den>
                        <m:r>
                          <a:rPr lang="ru-RU" sz="3600" i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а</m:t>
                        </m:r>
                      </m:den>
                    </m:f>
                  </m:oMath>
                </a14:m>
                <a:endParaRPr lang="ru-RU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1916832"/>
                <a:ext cx="7408333" cy="4209331"/>
              </a:xfrm>
              <a:blipFill rotWithShape="1">
                <a:blip r:embed="rId2"/>
                <a:stretch>
                  <a:fillRect l="-1235" t="-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1628800"/>
                <a:ext cx="7408333" cy="44973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dirty="0">
                    <a:latin typeface="Calibri"/>
                    <a:ea typeface="Calibri"/>
                    <a:cs typeface="Times New Roman"/>
                  </a:rPr>
                  <a:t>3). Пусть некоторая переменная величина   А, зависящая от времени t, в начальный момент t=0 имеет значение А</a:t>
                </a:r>
                <a:r>
                  <a:rPr lang="ru-RU" baseline="-25000" dirty="0">
                    <a:effectLst/>
                    <a:latin typeface="Calibri"/>
                    <a:ea typeface="Calibri"/>
                    <a:cs typeface="Times New Roman"/>
                  </a:rPr>
                  <a:t>0,</a:t>
                </a: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 а в момент t</a:t>
                </a:r>
                <a:r>
                  <a:rPr lang="ru-RU" baseline="-25000" dirty="0">
                    <a:effectLst/>
                    <a:latin typeface="Calibri"/>
                    <a:ea typeface="Calibri"/>
                    <a:cs typeface="Times New Roman"/>
                  </a:rPr>
                  <a:t>1</a:t>
                </a: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 – значение А</a:t>
                </a:r>
                <a:r>
                  <a:rPr lang="ru-RU" baseline="-25000" dirty="0">
                    <a:effectLst/>
                    <a:latin typeface="Calibri"/>
                    <a:ea typeface="Calibri"/>
                    <a:cs typeface="Times New Roman"/>
                  </a:rPr>
                  <a:t>1</a:t>
                </a: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.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r>
                  <a:rPr lang="ru-RU" dirty="0" smtClean="0">
                    <a:solidFill>
                      <a:srgbClr val="073E87"/>
                    </a:solidFill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ru-RU" dirty="0">
                    <a:solidFill>
                      <a:srgbClr val="073E87"/>
                    </a:solidFill>
                    <a:latin typeface="Calibri"/>
                    <a:ea typeface="Calibri"/>
                    <a:cs typeface="Times New Roman"/>
                  </a:rPr>
                  <a:t>А</a:t>
                </a:r>
                <a:r>
                  <a:rPr lang="ru-RU" baseline="-25000" dirty="0">
                    <a:solidFill>
                      <a:srgbClr val="073E87"/>
                    </a:solidFill>
                    <a:latin typeface="Calibri"/>
                    <a:ea typeface="Calibri"/>
                    <a:cs typeface="Times New Roman"/>
                  </a:rPr>
                  <a:t>1</a:t>
                </a:r>
                <a:r>
                  <a:rPr lang="ru-RU" dirty="0">
                    <a:solidFill>
                      <a:srgbClr val="073E87"/>
                    </a:solidFill>
                    <a:latin typeface="Calibri"/>
                    <a:ea typeface="Calibri"/>
                    <a:cs typeface="Times New Roman"/>
                  </a:rPr>
                  <a:t>–А</a:t>
                </a:r>
                <a:r>
                  <a:rPr lang="ru-RU" baseline="-25000" dirty="0">
                    <a:solidFill>
                      <a:srgbClr val="073E87"/>
                    </a:solidFill>
                    <a:latin typeface="Calibri"/>
                    <a:ea typeface="Calibri"/>
                    <a:cs typeface="Times New Roman"/>
                  </a:rPr>
                  <a:t>0</a:t>
                </a:r>
                <a:r>
                  <a:rPr lang="ru-RU" dirty="0" smtClean="0">
                    <a:effectLst/>
                    <a:latin typeface="Calibri"/>
                    <a:ea typeface="Calibri"/>
                    <a:cs typeface="Times New Roman"/>
                  </a:rPr>
                  <a:t>  -абсолютный </a:t>
                </a: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прирост величины А за время t</a:t>
                </a:r>
                <a:r>
                  <a:rPr lang="ru-RU" baseline="-25000" dirty="0">
                    <a:effectLst/>
                    <a:latin typeface="Calibri"/>
                    <a:ea typeface="Calibri"/>
                    <a:cs typeface="Times New Roman"/>
                  </a:rPr>
                  <a:t>1</a:t>
                </a: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ru-RU" dirty="0" smtClean="0">
                    <a:effectLst/>
                    <a:latin typeface="Calibri"/>
                    <a:ea typeface="Calibri"/>
                    <a:cs typeface="Times New Roman"/>
                  </a:rPr>
                  <a:t>;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dirty="0" smtClean="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А</m:t>
                            </m:r>
                          </m:e>
                          <m:sub>
                            <m:r>
                              <a:rPr lang="ru-RU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  <m:r>
                          <a:rPr lang="ru-RU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sSub>
                          <m:sSubPr>
                            <m:ctrlPr>
                              <a:rPr lang="ru-RU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А</m:t>
                            </m:r>
                          </m:e>
                          <m:sub>
                            <m:r>
                              <a:rPr lang="ru-RU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А</m:t>
                            </m:r>
                          </m:e>
                          <m:sub>
                            <m:r>
                              <a:rPr lang="ru-RU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>
                    <a:effectLst/>
                    <a:latin typeface="Calibri"/>
                    <a:ea typeface="Calibri"/>
                    <a:cs typeface="Times New Roman"/>
                  </a:rPr>
                  <a:t>  </a:t>
                </a:r>
                <a:r>
                  <a:rPr lang="ru-RU" dirty="0">
                    <a:latin typeface="Calibri"/>
                    <a:ea typeface="Calibri"/>
                    <a:cs typeface="Times New Roman"/>
                  </a:rPr>
                  <a:t>- относительный прирост </a:t>
                </a:r>
                <a:r>
                  <a:rPr lang="ru-RU" dirty="0" smtClean="0"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ru-RU" dirty="0">
                    <a:latin typeface="Calibri"/>
                    <a:ea typeface="Calibri"/>
                    <a:cs typeface="Times New Roman"/>
                  </a:rPr>
                  <a:t>величины  ,</a:t>
                </a:r>
                <a:endParaRPr lang="ru-RU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300" b="1" i="1">
                            <a:solidFill>
                              <a:srgbClr val="073E8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300" b="1" i="1">
                                <a:solidFill>
                                  <a:srgbClr val="073E87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3300" b="1" i="1">
                                <a:solidFill>
                                  <a:srgbClr val="073E87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А</m:t>
                            </m:r>
                          </m:e>
                          <m:sub>
                            <m:r>
                              <a:rPr lang="ru-RU" sz="3300" b="1" i="1">
                                <a:solidFill>
                                  <a:srgbClr val="073E87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  <m:r>
                          <a:rPr lang="ru-RU" sz="3300" b="1" i="1">
                            <a:solidFill>
                              <a:srgbClr val="073E8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sSub>
                          <m:sSubPr>
                            <m:ctrlPr>
                              <a:rPr lang="ru-RU" sz="3300" b="1" i="1">
                                <a:solidFill>
                                  <a:srgbClr val="073E87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3300" b="1" i="1">
                                <a:solidFill>
                                  <a:srgbClr val="073E87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А</m:t>
                            </m:r>
                          </m:e>
                          <m:sub>
                            <m:r>
                              <a:rPr lang="ru-RU" sz="3300" b="1" i="1">
                                <a:solidFill>
                                  <a:srgbClr val="073E87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300" b="1" i="1">
                                <a:solidFill>
                                  <a:srgbClr val="073E87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3300" b="1" i="1">
                                <a:solidFill>
                                  <a:srgbClr val="073E87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А</m:t>
                            </m:r>
                          </m:e>
                          <m:sub>
                            <m:r>
                              <a:rPr lang="ru-RU" sz="3300" b="1" i="1">
                                <a:solidFill>
                                  <a:srgbClr val="073E87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200" dirty="0">
                    <a:solidFill>
                      <a:srgbClr val="073E87"/>
                    </a:solidFill>
                    <a:latin typeface="Calibri"/>
                    <a:ea typeface="Calibri"/>
                    <a:cs typeface="Times New Roman"/>
                  </a:rPr>
                  <a:t>  </a:t>
                </a:r>
                <a:r>
                  <a:rPr lang="ru-RU" sz="2200" b="1" dirty="0">
                    <a:solidFill>
                      <a:srgbClr val="073E87"/>
                    </a:solidFill>
                    <a:latin typeface="Calibri"/>
                    <a:ea typeface="Calibri"/>
                    <a:cs typeface="Calibri"/>
                  </a:rPr>
                  <a:t>×</a:t>
                </a:r>
                <a:r>
                  <a:rPr lang="ru-RU" sz="2200" b="1" dirty="0">
                    <a:solidFill>
                      <a:srgbClr val="073E87"/>
                    </a:solidFill>
                    <a:latin typeface="Calibri"/>
                    <a:ea typeface="Calibri"/>
                    <a:cs typeface="Times New Roman"/>
                  </a:rPr>
                  <a:t>100%= р% </a:t>
                </a:r>
                <a:r>
                  <a:rPr lang="ru-RU" sz="2200" b="1" dirty="0" smtClean="0">
                    <a:solidFill>
                      <a:srgbClr val="073E87"/>
                    </a:solidFill>
                    <a:latin typeface="Calibri"/>
                    <a:ea typeface="Calibri"/>
                    <a:cs typeface="Times New Roman"/>
                  </a:rPr>
                  <a:t>-</a:t>
                </a:r>
                <a:r>
                  <a:rPr lang="ru-RU" dirty="0" smtClean="0">
                    <a:effectLst/>
                    <a:latin typeface="Calibri"/>
                    <a:ea typeface="Calibri"/>
                    <a:cs typeface="Times New Roman"/>
                  </a:rPr>
                  <a:t>процентный </a:t>
                </a: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прирост </a:t>
                </a:r>
                <a:r>
                  <a:rPr lang="ru-RU" b="1" dirty="0" smtClean="0">
                    <a:effectLst/>
                    <a:latin typeface="Calibri"/>
                    <a:ea typeface="Calibri"/>
                    <a:cs typeface="Times New Roman"/>
                  </a:rPr>
                  <a:t>.</a:t>
                </a:r>
                <a:endParaRPr lang="ru-RU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1628800"/>
                <a:ext cx="7408333" cy="4497363"/>
              </a:xfrm>
              <a:blipFill rotWithShape="1">
                <a:blip r:embed="rId2"/>
                <a:stretch>
                  <a:fillRect l="-1235" t="-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Пусть Хр. клиент внёс на 1-ый вклад, тогда 3000-х р. клиент внес на 2-ой вклад.</a:t>
            </a:r>
          </a:p>
          <a:p>
            <a:pPr marL="0" indent="0">
              <a:buNone/>
            </a:pPr>
            <a:r>
              <a:rPr lang="ru-RU" dirty="0"/>
              <a:t>0,08х р. годовой доход на 1-ый вклад;</a:t>
            </a:r>
          </a:p>
          <a:p>
            <a:pPr marL="0" indent="0">
              <a:buNone/>
            </a:pPr>
            <a:r>
              <a:rPr lang="ru-RU" dirty="0"/>
              <a:t>0,1(3000-х) р. годовой доход на 2-ой  вклад.</a:t>
            </a:r>
          </a:p>
          <a:p>
            <a:pPr marL="0" indent="0">
              <a:buNone/>
            </a:pPr>
            <a:r>
              <a:rPr lang="ru-RU" dirty="0"/>
              <a:t>Доход на оба вклада составил 3260-3000= 260 р.</a:t>
            </a:r>
          </a:p>
          <a:p>
            <a:pPr marL="0" indent="0">
              <a:buNone/>
            </a:pPr>
            <a:r>
              <a:rPr lang="ru-RU" dirty="0"/>
              <a:t>Составим и решим уравнение:  0,08х+0,1(3000-х)=260.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				Ответ: 2000р., 1000р.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Клиент </a:t>
            </a:r>
            <a:r>
              <a:rPr lang="ru-RU" sz="2200" dirty="0">
                <a:solidFill>
                  <a:schemeClr val="tx1"/>
                </a:solidFill>
              </a:rPr>
              <a:t>внес 3000 р. на два вклада, один из которых дает годовой доход, равный 8%, а другой- 10%. Через год на двух счетах у него было 3260 р. Какую сумму клиент </a:t>
            </a:r>
            <a:r>
              <a:rPr lang="ru-RU" sz="2000" dirty="0">
                <a:solidFill>
                  <a:schemeClr val="tx1"/>
                </a:solidFill>
              </a:rPr>
              <a:t>внёс на каждый вклад?</a:t>
            </a:r>
          </a:p>
        </p:txBody>
      </p:sp>
    </p:spTree>
    <p:extLst>
      <p:ext uri="{BB962C8B-B14F-4D97-AF65-F5344CB8AC3E}">
        <p14:creationId xmlns:p14="http://schemas.microsoft.com/office/powerpoint/2010/main" val="39651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dirty="0">
                    <a:latin typeface="Calibri"/>
                    <a:ea typeface="Calibri"/>
                    <a:cs typeface="Times New Roman"/>
                  </a:rPr>
                  <a:t>Используя понятия абсолютного и относительного прироста, получаем: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3600" dirty="0" smtClean="0">
                    <a:effectLst/>
                    <a:ea typeface="Calibri"/>
                    <a:cs typeface="Times New Roman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1200−750</m:t>
                        </m:r>
                      </m:num>
                      <m:den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750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Calibri"/>
                    <a:ea typeface="Times New Roman"/>
                    <a:cs typeface="Times New Roman"/>
                  </a:rPr>
                  <a:t> </a:t>
                </a:r>
                <a:r>
                  <a:rPr lang="ru-RU" dirty="0">
                    <a:effectLst/>
                    <a:latin typeface="Calibri"/>
                    <a:ea typeface="Times New Roman"/>
                    <a:cs typeface="Calibri"/>
                  </a:rPr>
                  <a:t>×</a:t>
                </a:r>
                <a:r>
                  <a:rPr lang="ru-RU" dirty="0">
                    <a:effectLst/>
                    <a:latin typeface="Calibri"/>
                    <a:ea typeface="Times New Roman"/>
                    <a:cs typeface="Times New Roman"/>
                  </a:rPr>
                  <a:t> 100%=60%</a:t>
                </a:r>
                <a:endParaRPr lang="ru-RU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dirty="0">
                    <a:effectLst/>
                    <a:latin typeface="Calibri"/>
                    <a:ea typeface="Times New Roman"/>
                    <a:cs typeface="Times New Roman"/>
                  </a:rPr>
                  <a:t>				</a:t>
                </a:r>
                <a:r>
                  <a:rPr lang="ru-RU" dirty="0" smtClean="0">
                    <a:effectLst/>
                    <a:latin typeface="Calibri"/>
                    <a:ea typeface="Times New Roman"/>
                    <a:cs typeface="Times New Roman"/>
                  </a:rPr>
                  <a:t>Ответ</a:t>
                </a:r>
                <a:r>
                  <a:rPr lang="ru-RU" dirty="0">
                    <a:effectLst/>
                    <a:latin typeface="Calibri"/>
                    <a:ea typeface="Times New Roman"/>
                    <a:cs typeface="Times New Roman"/>
                  </a:rPr>
                  <a:t>: 60%.</a:t>
                </a:r>
                <a:endParaRPr lang="ru-RU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2700" dirty="0">
                <a:solidFill>
                  <a:schemeClr val="tx1"/>
                </a:solidFill>
              </a:rPr>
              <a:t>Магазин обуви покупает туфли по оптовой цене 750 рублей за пару, а продаёт по цене  1200 рублей. Сколько процентов составляет торговая наценка в магазине?</a:t>
            </a:r>
          </a:p>
        </p:txBody>
      </p:sp>
    </p:spTree>
    <p:extLst>
      <p:ext uri="{BB962C8B-B14F-4D97-AF65-F5344CB8AC3E}">
        <p14:creationId xmlns:p14="http://schemas.microsoft.com/office/powerpoint/2010/main" val="33816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	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	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Новая </a:t>
            </a:r>
            <a:r>
              <a:rPr lang="ru-RU" dirty="0">
                <a:latin typeface="Calibri"/>
                <a:ea typeface="Calibri"/>
                <a:cs typeface="Times New Roman"/>
              </a:rPr>
              <a:t>цена составляет  124%.  Получим: 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	372:1,24=300(р</a:t>
            </a:r>
            <a:r>
              <a:rPr lang="ru-RU" dirty="0">
                <a:latin typeface="Calibri"/>
                <a:ea typeface="Calibri"/>
                <a:cs typeface="Times New Roman"/>
              </a:rPr>
              <a:t>.)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			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	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		Ответ</a:t>
            </a:r>
            <a:r>
              <a:rPr lang="ru-RU" dirty="0">
                <a:latin typeface="Calibri"/>
                <a:ea typeface="Calibri"/>
                <a:cs typeface="Times New Roman"/>
              </a:rPr>
              <a:t>: 300р.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2700" dirty="0">
                <a:solidFill>
                  <a:schemeClr val="tx1"/>
                </a:solidFill>
              </a:rPr>
              <a:t>Цена товара была повышена на 24% и составила 372 рубля.  Сколько стоил товар до повышения? </a:t>
            </a:r>
          </a:p>
        </p:txBody>
      </p:sp>
      <p:pic>
        <p:nvPicPr>
          <p:cNvPr id="2050" name="Picture 2" descr="D:\Desktop\Новая папка\к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1038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8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97152"/>
            <a:ext cx="1419225" cy="1428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Задачи на смеси и сплавы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348880"/>
            <a:ext cx="5688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М- масса смеси</a:t>
            </a:r>
          </a:p>
          <a:p>
            <a:endParaRPr lang="ru-RU" sz="2400" dirty="0" smtClean="0"/>
          </a:p>
          <a:p>
            <a:r>
              <a:rPr lang="en-US" sz="2400" dirty="0" smtClean="0"/>
              <a:t>m</a:t>
            </a:r>
            <a:r>
              <a:rPr lang="ru-RU" sz="2400" dirty="0" smtClean="0"/>
              <a:t>- масса вещества</a:t>
            </a:r>
            <a:endParaRPr lang="ru-RU" sz="2400" dirty="0"/>
          </a:p>
          <a:p>
            <a:r>
              <a:rPr lang="ru-RU" sz="2400" dirty="0">
                <a:solidFill>
                  <a:prstClr val="black"/>
                </a:solidFill>
              </a:rPr>
              <a:t>c=m/M </a:t>
            </a:r>
            <a:r>
              <a:rPr lang="ru-RU" sz="2400" dirty="0" smtClean="0">
                <a:solidFill>
                  <a:prstClr val="black"/>
                </a:solidFill>
              </a:rPr>
              <a:t>- </a:t>
            </a:r>
            <a:r>
              <a:rPr lang="ru-RU" sz="2400" dirty="0" smtClean="0"/>
              <a:t>концентрация </a:t>
            </a:r>
            <a:r>
              <a:rPr lang="ru-RU" sz="2400" dirty="0"/>
              <a:t>данного вещества в смеси (сплаве</a:t>
            </a:r>
            <a:r>
              <a:rPr lang="ru-RU" sz="2400" dirty="0" smtClean="0"/>
              <a:t>)</a:t>
            </a:r>
            <a:endParaRPr lang="ru-RU" sz="2400" dirty="0"/>
          </a:p>
          <a:p>
            <a:pPr lvl="0"/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с×100%- </a:t>
            </a:r>
            <a:r>
              <a:rPr lang="ru-RU" sz="2400" dirty="0" smtClean="0"/>
              <a:t>процентное содержание </a:t>
            </a:r>
            <a:r>
              <a:rPr lang="ru-RU" sz="2400" dirty="0"/>
              <a:t>данного вещества </a:t>
            </a:r>
            <a:endParaRPr lang="ru-RU" sz="2400" dirty="0" smtClean="0"/>
          </a:p>
          <a:p>
            <a:pPr lvl="0"/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m=</a:t>
            </a:r>
            <a:r>
              <a:rPr lang="ru-RU" sz="2400" dirty="0" err="1" smtClean="0">
                <a:solidFill>
                  <a:prstClr val="black"/>
                </a:solidFill>
              </a:rPr>
              <a:t>c×M</a:t>
            </a:r>
            <a:r>
              <a:rPr lang="ru-RU" sz="2400" dirty="0" smtClean="0">
                <a:solidFill>
                  <a:prstClr val="black"/>
                </a:solidFill>
              </a:rPr>
              <a:t>-</a:t>
            </a:r>
            <a:r>
              <a:rPr lang="ru-RU" sz="2400" dirty="0" smtClean="0"/>
              <a:t> </a:t>
            </a:r>
            <a:r>
              <a:rPr lang="ru-RU" sz="2400" dirty="0"/>
              <a:t>масса данного </a:t>
            </a:r>
            <a:r>
              <a:rPr lang="ru-RU" sz="2400" dirty="0" smtClean="0"/>
              <a:t>вещества в смеси (сплаве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0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1600" dirty="0" smtClean="0">
                    <a:solidFill>
                      <a:schemeClr val="tx1"/>
                    </a:solidFill>
                  </a:rPr>
                  <a:t>Задаются </a:t>
                </a:r>
                <a:r>
                  <a:rPr lang="ru-RU" sz="1600" dirty="0">
                    <a:solidFill>
                      <a:schemeClr val="tx1"/>
                    </a:solidFill>
                  </a:rPr>
                  <a:t>две смеси (сплава) с массами 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m</a:t>
                </a:r>
                <a:r>
                  <a:rPr lang="ru-RU" sz="16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>
                    <a:solidFill>
                      <a:schemeClr val="tx1"/>
                    </a:solidFill>
                  </a:rPr>
                  <a:t>и 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m</a:t>
                </a:r>
                <a:r>
                  <a:rPr lang="ru-RU" sz="1600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>
                    <a:solidFill>
                      <a:schemeClr val="tx1"/>
                    </a:solidFill>
                  </a:rPr>
                  <a:t>и с концентрациями в них некоторого вещества, равными соответственно 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с</a:t>
                </a:r>
                <a:r>
                  <a:rPr lang="ru-RU" sz="16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>
                    <a:solidFill>
                      <a:schemeClr val="tx1"/>
                    </a:solidFill>
                  </a:rPr>
                  <a:t>и 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с</a:t>
                </a:r>
                <a:r>
                  <a:rPr lang="ru-RU" sz="1600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. </a:t>
                </a:r>
                <a:r>
                  <a:rPr lang="ru-RU" sz="1600" dirty="0">
                    <a:solidFill>
                      <a:schemeClr val="tx1"/>
                    </a:solidFill>
                  </a:rPr>
                  <a:t>Смеси (сплавы) сливают (сплавляют). Требуется определить массу этого вещества в новой смеси (сплаве) и его новую концентрацию. Ясно, что в новой смеси (сплаве) масса данного вещества равна 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c</a:t>
                </a:r>
                <a:r>
                  <a:rPr lang="ru-RU" sz="16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 m</a:t>
                </a:r>
                <a:r>
                  <a:rPr lang="ru-RU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 +c</a:t>
                </a:r>
                <a:r>
                  <a:rPr lang="ru-RU" sz="1600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 m</a:t>
                </a:r>
                <a:r>
                  <a:rPr lang="ru-RU" sz="1600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, а концентрация </a:t>
                </a:r>
                <a:r>
                  <a:rPr lang="ru-RU" sz="1600" dirty="0">
                    <a:solidFill>
                      <a:schemeClr val="tx1"/>
                    </a:solidFill>
                    <a:latin typeface="Calibri"/>
                    <a:ea typeface="Calibri"/>
                    <a:cs typeface="Times New Roman"/>
                  </a:rPr>
                  <a:t>С</a:t>
                </a:r>
                <a:r>
                  <a:rPr lang="ru-RU" sz="1800" dirty="0">
                    <a:solidFill>
                      <a:schemeClr val="tx1"/>
                    </a:solidFill>
                    <a:latin typeface="Calibri"/>
                    <a:ea typeface="Calibri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c</m:t>
                        </m:r>
                        <m:r>
                          <a:rPr lang="ru-RU" sz="1800" baseline="-250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ru-RU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m</m:t>
                        </m:r>
                        <m:r>
                          <a:rPr lang="ru-RU" sz="1800" baseline="-250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ru-RU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ru-RU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c</m:t>
                        </m:r>
                        <m:r>
                          <a:rPr lang="ru-RU" sz="1800" baseline="-250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ru-RU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m</m:t>
                        </m:r>
                        <m:r>
                          <a:rPr lang="ru-RU" sz="1800" baseline="-250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ru-RU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m</m:t>
                        </m:r>
                        <m:r>
                          <a:rPr lang="ru-RU" sz="18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ru-RU" sz="1800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ru-RU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m</m:t>
                        </m:r>
                        <m:r>
                          <a:rPr lang="ru-RU" sz="1800" baseline="-250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ru-RU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 . </a:t>
                </a:r>
              </a:p>
              <a:p>
                <a:endParaRPr lang="ru-RU" sz="1600" dirty="0" smtClean="0">
                  <a:solidFill>
                    <a:schemeClr val="tx1"/>
                  </a:solidFill>
                </a:endParaRPr>
              </a:p>
              <a:p>
                <a:r>
                  <a:rPr lang="ru-RU" sz="1600" dirty="0" smtClean="0">
                    <a:solidFill>
                      <a:schemeClr val="tx1"/>
                    </a:solidFill>
                  </a:rPr>
                  <a:t>Задается </a:t>
                </a:r>
                <a:r>
                  <a:rPr lang="ru-RU" sz="1600" dirty="0">
                    <a:solidFill>
                      <a:schemeClr val="tx1"/>
                    </a:solidFill>
                  </a:rPr>
                  <a:t>некоторый объем смеси (сплава) и от этого объема начинают отливать (убирать) определенное количество смеси (сплава), а затем доливать (добавлять) такое же или другое количество смеси (сплава) с такой же концентрацией данного вещества или с другой концентрацией. Эта операция проводится несколько раз.</a:t>
                </a:r>
              </a:p>
              <a:p>
                <a:endParaRPr lang="ru-RU" sz="16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12" t="-883" r="-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ДВА ВИДА ЗАДАЧ НА СМЕСИ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11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траве  содержалось 60% воды, значит, «сухого вещества» было 40%. В сене20% воды и 80% «сухого вещества». Пусть из  1т=1000кг травы получилось  </a:t>
            </a:r>
            <a:r>
              <a:rPr lang="ru-RU" dirty="0" err="1"/>
              <a:t>Хкг</a:t>
            </a:r>
            <a:r>
              <a:rPr lang="ru-RU" dirty="0"/>
              <a:t> сена </a:t>
            </a:r>
            <a:r>
              <a:rPr lang="ru-RU" dirty="0" smtClean="0"/>
              <a:t> Тогда: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	80</a:t>
            </a:r>
            <a:r>
              <a:rPr lang="ru-RU" dirty="0">
                <a:latin typeface="Calibri"/>
                <a:ea typeface="Calibri"/>
                <a:cs typeface="Times New Roman"/>
              </a:rPr>
              <a:t>% от х=   40% от 1000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	Составим </a:t>
            </a:r>
            <a:r>
              <a:rPr lang="ru-RU" dirty="0">
                <a:latin typeface="Calibri"/>
                <a:ea typeface="Calibri"/>
                <a:cs typeface="Times New Roman"/>
              </a:rPr>
              <a:t>уравнение: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	0,8х</a:t>
            </a:r>
            <a:r>
              <a:rPr lang="ru-RU" dirty="0">
                <a:latin typeface="Calibri"/>
                <a:ea typeface="Calibri"/>
                <a:cs typeface="Times New Roman"/>
              </a:rPr>
              <a:t>= 0,4</a:t>
            </a:r>
            <a:r>
              <a:rPr lang="ru-RU" dirty="0">
                <a:latin typeface="Calibri"/>
                <a:ea typeface="Calibri"/>
                <a:cs typeface="Calibri"/>
              </a:rPr>
              <a:t>×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1000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	Х=500 </a:t>
            </a:r>
            <a:r>
              <a:rPr lang="ru-RU" dirty="0">
                <a:latin typeface="Calibri"/>
                <a:ea typeface="Calibri"/>
                <a:cs typeface="Times New Roman"/>
              </a:rPr>
              <a:t>(кг)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	Ответ</a:t>
            </a:r>
            <a:r>
              <a:rPr lang="ru-RU" dirty="0">
                <a:latin typeface="Calibri"/>
                <a:ea typeface="Calibri"/>
                <a:cs typeface="Times New Roman"/>
              </a:rPr>
              <a:t>: 500 кг.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Влажность </a:t>
            </a:r>
            <a:r>
              <a:rPr lang="ru-RU" sz="2400" dirty="0">
                <a:solidFill>
                  <a:schemeClr val="tx1"/>
                </a:solidFill>
              </a:rPr>
              <a:t>свежескошенной травы 60%, сена- 20</a:t>
            </a:r>
            <a:r>
              <a:rPr lang="ru-RU" sz="2400" dirty="0" smtClean="0">
                <a:solidFill>
                  <a:schemeClr val="tx1"/>
                </a:solidFill>
              </a:rPr>
              <a:t>%.  Сколько </a:t>
            </a:r>
            <a:r>
              <a:rPr lang="ru-RU" sz="2400" dirty="0">
                <a:solidFill>
                  <a:schemeClr val="tx1"/>
                </a:solidFill>
              </a:rPr>
              <a:t>сена получится из 1т свежескошенной травы?</a:t>
            </a:r>
          </a:p>
        </p:txBody>
      </p:sp>
    </p:spTree>
    <p:extLst>
      <p:ext uri="{BB962C8B-B14F-4D97-AF65-F5344CB8AC3E}">
        <p14:creationId xmlns:p14="http://schemas.microsoft.com/office/powerpoint/2010/main" val="42584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Для удобства условие оформим в виде таблицы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		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Сколько граммов 75%-</a:t>
            </a:r>
            <a:r>
              <a:rPr lang="ru-RU" sz="2400" dirty="0" err="1">
                <a:solidFill>
                  <a:schemeClr val="tx1"/>
                </a:solidFill>
              </a:rPr>
              <a:t>ного</a:t>
            </a:r>
            <a:r>
              <a:rPr lang="ru-RU" sz="2400" dirty="0">
                <a:solidFill>
                  <a:schemeClr val="tx1"/>
                </a:solidFill>
              </a:rPr>
              <a:t> раствора кислоты надо добавить к 30 г  15%-</a:t>
            </a:r>
            <a:r>
              <a:rPr lang="ru-RU" sz="2400" dirty="0" err="1">
                <a:solidFill>
                  <a:schemeClr val="tx1"/>
                </a:solidFill>
              </a:rPr>
              <a:t>ного</a:t>
            </a:r>
            <a:r>
              <a:rPr lang="ru-RU" sz="2400" dirty="0">
                <a:solidFill>
                  <a:schemeClr val="tx1"/>
                </a:solidFill>
              </a:rPr>
              <a:t> раствора кислоты, чтобы получить 50%-</a:t>
            </a:r>
            <a:r>
              <a:rPr lang="ru-RU" sz="2400" dirty="0" err="1">
                <a:solidFill>
                  <a:schemeClr val="tx1"/>
                </a:solidFill>
              </a:rPr>
              <a:t>ный</a:t>
            </a:r>
            <a:r>
              <a:rPr lang="ru-RU" sz="2400" dirty="0">
                <a:solidFill>
                  <a:schemeClr val="tx1"/>
                </a:solidFill>
              </a:rPr>
              <a:t> раствор кислоты?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506672"/>
              </p:ext>
            </p:extLst>
          </p:nvPr>
        </p:nvGraphicFramePr>
        <p:xfrm>
          <a:off x="899592" y="2636912"/>
          <a:ext cx="6077585" cy="1656184"/>
        </p:xfrm>
        <a:graphic>
          <a:graphicData uri="http://schemas.openxmlformats.org/drawingml/2006/table">
            <a:tbl>
              <a:tblPr firstRow="1" firstCol="1" bandRow="1"/>
              <a:tblGrid>
                <a:gridCol w="2025650"/>
                <a:gridCol w="2025650"/>
                <a:gridCol w="2026285"/>
              </a:tblGrid>
              <a:tr h="414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Концентрация 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Масса раствора 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Масса чистого вещества 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0,75х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×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0,15=4,5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30+х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4,5+ 0,75х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07704" y="4581128"/>
            <a:ext cx="5008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Составим уравнение и решим его: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(</a:t>
            </a:r>
            <a:r>
              <a:rPr lang="ru-RU" sz="1600" dirty="0"/>
              <a:t>4,5+0,75х)/(х+30)  ×100%= 50%.</a:t>
            </a:r>
          </a:p>
          <a:p>
            <a:endParaRPr lang="ru-RU" sz="1600" dirty="0" smtClean="0"/>
          </a:p>
          <a:p>
            <a:r>
              <a:rPr lang="ru-RU" sz="1600" dirty="0" smtClean="0"/>
              <a:t>Х=42 </a:t>
            </a:r>
            <a:r>
              <a:rPr lang="ru-RU" sz="1600" dirty="0"/>
              <a:t>г												Ответ: 42 г .</a:t>
            </a:r>
          </a:p>
        </p:txBody>
      </p:sp>
    </p:spTree>
    <p:extLst>
      <p:ext uri="{BB962C8B-B14F-4D97-AF65-F5344CB8AC3E}">
        <p14:creationId xmlns:p14="http://schemas.microsoft.com/office/powerpoint/2010/main" val="4856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m </a:t>
            </a:r>
            <a:r>
              <a:rPr lang="ru-RU" dirty="0">
                <a:latin typeface="Calibri"/>
                <a:ea typeface="Calibri"/>
                <a:cs typeface="Times New Roman"/>
              </a:rPr>
              <a:t>= 0,45 × 12 = 5,4 кг (где 0,45 – концентрация меди в сплаве).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Пусть </a:t>
            </a:r>
            <a:r>
              <a:rPr lang="ru-RU" dirty="0">
                <a:latin typeface="Calibri"/>
                <a:ea typeface="Calibri"/>
                <a:cs typeface="Times New Roman"/>
              </a:rPr>
              <a:t>x кг олова надо добавить к сплаву. Тогда 12+х кг – масса нового сплава.  И так как масса меди в первоначальном сплаве равна 5,4 кг, то имеем пропорцию: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                                             12 + x    -      100%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                                                  5,4     -       40%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Составим </a:t>
            </a:r>
            <a:r>
              <a:rPr lang="ru-RU" dirty="0">
                <a:latin typeface="Calibri"/>
                <a:ea typeface="Calibri"/>
                <a:cs typeface="Times New Roman"/>
              </a:rPr>
              <a:t>уравнение:   40 (12 + х ) = 100 ·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5,4        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       решая его, получаем х=1,5 кг.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Ответ</a:t>
            </a:r>
            <a:r>
              <a:rPr lang="ru-RU" dirty="0">
                <a:latin typeface="Calibri"/>
                <a:ea typeface="Calibri"/>
                <a:cs typeface="Times New Roman"/>
              </a:rPr>
              <a:t>: нужно добавить 1,5 кг чистого олова.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Имеется кусок сплава меди с оловом общей массой 12 кг, содержащий 45% меди.    Сколько чистого олова надо добавить к этому куску сплава, чтобы получившийся новый сплав содержал 40% меди?</a:t>
            </a:r>
          </a:p>
        </p:txBody>
      </p:sp>
      <p:pic>
        <p:nvPicPr>
          <p:cNvPr id="4" name="Picture 10" descr="j0299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89040"/>
            <a:ext cx="13477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8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Решить математическую задачу- это значит найти такую последовательность общих положений математики, применяя которые к условиям задачи получаем то, что требуется в задаче,-ответ.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Сборник заданий для подготовки к государственной итоговой аттестации в 9 классе </a:t>
            </a:r>
            <a:r>
              <a:rPr lang="ru-RU" dirty="0" err="1"/>
              <a:t>Л.В.Кузнецовой</a:t>
            </a:r>
            <a:r>
              <a:rPr lang="ru-RU" dirty="0"/>
              <a:t> др., Москва, «Просвещение»,2012г.</a:t>
            </a:r>
          </a:p>
          <a:p>
            <a:pPr marL="0" indent="0">
              <a:buNone/>
            </a:pPr>
            <a:r>
              <a:rPr lang="ru-RU" dirty="0"/>
              <a:t>Математика. Итоговая аттестация 2013, под ред. </a:t>
            </a:r>
            <a:r>
              <a:rPr lang="ru-RU" dirty="0" err="1"/>
              <a:t>Д.А.Мальцева</a:t>
            </a:r>
            <a:r>
              <a:rPr lang="ru-RU" dirty="0"/>
              <a:t>, «Народное образование» , 2013г.</a:t>
            </a:r>
          </a:p>
          <a:p>
            <a:pPr marL="0" indent="0">
              <a:buNone/>
            </a:pPr>
            <a:r>
              <a:rPr lang="ru-RU" dirty="0"/>
              <a:t>Как научиться решать задачи, </a:t>
            </a:r>
            <a:r>
              <a:rPr lang="ru-RU" dirty="0" err="1"/>
              <a:t>Л.М.Фридман</a:t>
            </a:r>
            <a:r>
              <a:rPr lang="ru-RU" dirty="0"/>
              <a:t>, </a:t>
            </a:r>
            <a:r>
              <a:rPr lang="ru-RU" dirty="0" err="1"/>
              <a:t>Е.Н.Турецкий</a:t>
            </a:r>
            <a:r>
              <a:rPr lang="ru-RU" dirty="0"/>
              <a:t>, Москва, «Просвещение», 1979 г.</a:t>
            </a:r>
          </a:p>
          <a:p>
            <a:pPr marL="0" indent="0">
              <a:buNone/>
            </a:pPr>
            <a:r>
              <a:rPr lang="ru-RU" dirty="0"/>
              <a:t>Справочник по методам решения задач по математике, </a:t>
            </a:r>
            <a:r>
              <a:rPr lang="ru-RU" dirty="0" err="1"/>
              <a:t>А.И.Пинский</a:t>
            </a:r>
            <a:r>
              <a:rPr lang="ru-RU" dirty="0"/>
              <a:t>, </a:t>
            </a:r>
            <a:r>
              <a:rPr lang="ru-RU" dirty="0" err="1"/>
              <a:t>А.Г.Цыпкин</a:t>
            </a:r>
            <a:r>
              <a:rPr lang="ru-RU" dirty="0"/>
              <a:t>, Москва, «Наука», 1989г.</a:t>
            </a:r>
          </a:p>
          <a:p>
            <a:pPr marL="0" indent="0">
              <a:buNone/>
            </a:pPr>
            <a:r>
              <a:rPr lang="ru-RU" dirty="0"/>
              <a:t>Математика. Тематические тренировочные задания. </a:t>
            </a:r>
            <a:r>
              <a:rPr lang="ru-RU" dirty="0" err="1"/>
              <a:t>В.В.Кочагин</a:t>
            </a:r>
            <a:r>
              <a:rPr lang="ru-RU" dirty="0"/>
              <a:t>, </a:t>
            </a:r>
            <a:r>
              <a:rPr lang="ru-RU" dirty="0" err="1"/>
              <a:t>М.Н.Кочагина</a:t>
            </a:r>
            <a:r>
              <a:rPr lang="ru-RU" dirty="0"/>
              <a:t>, Москва, «</a:t>
            </a:r>
            <a:r>
              <a:rPr lang="ru-RU" dirty="0" err="1"/>
              <a:t>Эксмо</a:t>
            </a:r>
            <a:r>
              <a:rPr lang="ru-RU" dirty="0"/>
              <a:t>», 2012г.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Используемая </a:t>
            </a:r>
            <a:r>
              <a:rPr lang="ru-RU" dirty="0"/>
              <a:t>литература.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6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084886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6010" y="2967334"/>
            <a:ext cx="7931980" cy="16858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 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D:\Desktop\Новая папка\1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98" y="4797152"/>
            <a:ext cx="1704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02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172796"/>
              </p:ext>
            </p:extLst>
          </p:nvPr>
        </p:nvGraphicFramePr>
        <p:xfrm>
          <a:off x="509992" y="139994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</a:t>
            </a:r>
            <a:r>
              <a:rPr lang="ru-RU" dirty="0" smtClean="0"/>
              <a:t>тапы </a:t>
            </a:r>
            <a:r>
              <a:rPr lang="ru-RU" dirty="0"/>
              <a:t>решения задачи</a:t>
            </a:r>
          </a:p>
        </p:txBody>
      </p:sp>
      <p:sp>
        <p:nvSpPr>
          <p:cNvPr id="69" name="Стрелка вниз 68"/>
          <p:cNvSpPr/>
          <p:nvPr/>
        </p:nvSpPr>
        <p:spPr>
          <a:xfrm>
            <a:off x="4639613" y="3788942"/>
            <a:ext cx="45719" cy="25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низ 69"/>
          <p:cNvSpPr/>
          <p:nvPr/>
        </p:nvSpPr>
        <p:spPr>
          <a:xfrm>
            <a:off x="4634838" y="4403868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>
            <a:off x="4655062" y="504115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низ 74"/>
          <p:cNvSpPr/>
          <p:nvPr/>
        </p:nvSpPr>
        <p:spPr>
          <a:xfrm>
            <a:off x="4609343" y="2564904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4609343" y="191683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низ 76"/>
          <p:cNvSpPr/>
          <p:nvPr/>
        </p:nvSpPr>
        <p:spPr>
          <a:xfrm>
            <a:off x="4643213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2843808" y="2348880"/>
            <a:ext cx="1008112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508104" y="2375169"/>
            <a:ext cx="7920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843808" y="2420888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843808" y="306896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Все  текстовые  математические задачи по числу действий, выполняемых для их  решения, делятся на простые и </a:t>
            </a:r>
            <a:r>
              <a:rPr lang="ru-RU" dirty="0" smtClean="0"/>
              <a:t>составные.</a:t>
            </a:r>
          </a:p>
          <a:p>
            <a:pPr marL="0" indent="0">
              <a:buNone/>
            </a:pPr>
            <a:r>
              <a:rPr lang="ru-RU" dirty="0"/>
              <a:t>Задача, для решения которой надо выполнить один раз арифметическое действие, называется простой.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Задача</a:t>
            </a:r>
            <a:r>
              <a:rPr lang="ru-RU" dirty="0"/>
              <a:t>, для решения которой надо выполнить несколько действий, связанных между собой (независимо от того, будут ли это разные или одинаковые действия), называется составной.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Умение решать простые задачи является подготовительной ступенью овладения учащимися умением решать составные </a:t>
            </a:r>
            <a:r>
              <a:rPr lang="ru-RU" dirty="0" smtClean="0"/>
              <a:t>задачи.</a:t>
            </a:r>
          </a:p>
          <a:p>
            <a:r>
              <a:rPr lang="ru-RU" dirty="0" smtClean="0"/>
              <a:t>Решение </a:t>
            </a:r>
            <a:r>
              <a:rPr lang="ru-RU" dirty="0"/>
              <a:t>составной задачи сводится к расчленению её на ряд простых задач и к последовательному их решению.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  Задачи  </a:t>
            </a:r>
            <a:r>
              <a:rPr lang="ru-RU" dirty="0"/>
              <a:t>на </a:t>
            </a:r>
            <a:r>
              <a:rPr lang="ru-RU" dirty="0" smtClean="0"/>
              <a:t>движение</a:t>
            </a:r>
            <a:r>
              <a:rPr lang="ru-RU" dirty="0"/>
              <a:t>.</a:t>
            </a:r>
            <a:endParaRPr lang="ru-RU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Задачи на процентное содержание.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 Задачи  на совместную </a:t>
            </a:r>
            <a:r>
              <a:rPr lang="ru-RU" dirty="0"/>
              <a:t>работу</a:t>
            </a:r>
            <a:r>
              <a:rPr lang="ru-RU" dirty="0" smtClean="0"/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Задачи на концентрацию и сплавы.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типы задач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Движение по суше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</a:t>
            </a:r>
            <a:r>
              <a:rPr lang="ru-RU" dirty="0" smtClean="0"/>
              <a:t>2</a:t>
            </a:r>
            <a:r>
              <a:rPr lang="ru-RU" dirty="0"/>
              <a:t>. Движение по воде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  на движение.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17650"/>
            <a:ext cx="25908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4084378"/>
            <a:ext cx="23653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73063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Два поезда вышли навстречу друг другу одновременно из двух городов, расстояние между которыми 495 км. Через 3 ч они встретились. Какова скорость каждого поезда, если известно, что скорость одного из них на 5 км/ч больше скорости другого?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 rot="371466">
            <a:off x="3176" y="4664992"/>
            <a:ext cx="9144000" cy="785812"/>
            <a:chOff x="-30" y="2648"/>
            <a:chExt cx="5860" cy="629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815" y="2731"/>
              <a:ext cx="265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rgbClr val="BBE0E3"/>
                </a:gs>
                <a:gs pos="50000">
                  <a:srgbClr val="BBE0E3">
                    <a:gamma/>
                    <a:shade val="46275"/>
                    <a:invGamma/>
                  </a:srgbClr>
                </a:gs>
                <a:gs pos="100000">
                  <a:srgbClr val="BBE0E3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982" y="2716"/>
              <a:ext cx="265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rgbClr val="BBE0E3"/>
                </a:gs>
                <a:gs pos="50000">
                  <a:srgbClr val="BBE0E3">
                    <a:gamma/>
                    <a:shade val="46275"/>
                    <a:invGamma/>
                  </a:srgbClr>
                </a:gs>
                <a:gs pos="100000">
                  <a:srgbClr val="BBE0E3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171" y="2693"/>
              <a:ext cx="265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rgbClr val="BBE0E3"/>
                </a:gs>
                <a:gs pos="50000">
                  <a:srgbClr val="BBE0E3">
                    <a:gamma/>
                    <a:shade val="46275"/>
                    <a:invGamma/>
                  </a:srgbClr>
                </a:gs>
                <a:gs pos="100000">
                  <a:srgbClr val="BBE0E3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368" y="2678"/>
              <a:ext cx="265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rgbClr val="BBE0E3"/>
                </a:gs>
                <a:gs pos="50000">
                  <a:srgbClr val="BBE0E3">
                    <a:gamma/>
                    <a:shade val="46275"/>
                    <a:invGamma/>
                  </a:srgbClr>
                </a:gs>
                <a:gs pos="100000">
                  <a:srgbClr val="BBE0E3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565" y="2648"/>
              <a:ext cx="265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rgbClr val="BBE0E3"/>
                </a:gs>
                <a:gs pos="50000">
                  <a:srgbClr val="BBE0E3">
                    <a:gamma/>
                    <a:shade val="46275"/>
                    <a:invGamma/>
                  </a:srgbClr>
                </a:gs>
                <a:gs pos="100000">
                  <a:srgbClr val="BBE0E3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18" y="2943"/>
              <a:ext cx="265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rgbClr val="BBE0E3"/>
                </a:gs>
                <a:gs pos="50000">
                  <a:srgbClr val="BBE0E3">
                    <a:gamma/>
                    <a:shade val="46275"/>
                    <a:invGamma/>
                  </a:srgbClr>
                </a:gs>
                <a:gs pos="100000">
                  <a:srgbClr val="BBE0E3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0" y="2933"/>
              <a:ext cx="265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CC6600"/>
                </a:gs>
                <a:gs pos="100000">
                  <a:srgbClr val="FFFFFF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42" y="2933"/>
              <a:ext cx="265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CC6600"/>
                </a:gs>
                <a:gs pos="100000">
                  <a:srgbClr val="FFFFFF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69" y="2933"/>
              <a:ext cx="265" cy="334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CC6600"/>
                </a:gs>
                <a:gs pos="100000">
                  <a:srgbClr val="FFFFFF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692" y="2751"/>
              <a:ext cx="4211" cy="516"/>
              <a:chOff x="-23" y="2840"/>
              <a:chExt cx="4211" cy="516"/>
            </a:xfrm>
          </p:grpSpPr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9" y="3039"/>
                <a:ext cx="282" cy="300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521" y="3022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748" y="3022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975" y="3005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1202" y="2960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383" y="2960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610" y="2931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791" y="2931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2018" y="2915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2200" y="2915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2472" y="2886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2653" y="2886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2835" y="2869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3016" y="2886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3198" y="2869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3379" y="2840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3560" y="2840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3742" y="2840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3923" y="2840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-23" y="3022"/>
                <a:ext cx="265" cy="334"/>
              </a:xfrm>
              <a:custGeom>
                <a:avLst/>
                <a:gdLst>
                  <a:gd name="T0" fmla="*/ 0 w 265"/>
                  <a:gd name="T1" fmla="*/ 334 h 334"/>
                  <a:gd name="T2" fmla="*/ 197 w 265"/>
                  <a:gd name="T3" fmla="*/ 0 h 334"/>
                  <a:gd name="T4" fmla="*/ 265 w 265"/>
                  <a:gd name="T5" fmla="*/ 8 h 334"/>
                  <a:gd name="T6" fmla="*/ 91 w 265"/>
                  <a:gd name="T7" fmla="*/ 326 h 334"/>
                  <a:gd name="T8" fmla="*/ 0 w 265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" name="Line 34"/>
            <p:cNvSpPr>
              <a:spLocks noChangeShapeType="1"/>
            </p:cNvSpPr>
            <p:nvPr/>
          </p:nvSpPr>
          <p:spPr bwMode="auto">
            <a:xfrm flipH="1">
              <a:off x="-30" y="2797"/>
              <a:ext cx="5851" cy="3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35"/>
            <p:cNvSpPr>
              <a:spLocks noChangeShapeType="1"/>
            </p:cNvSpPr>
            <p:nvPr/>
          </p:nvSpPr>
          <p:spPr bwMode="auto">
            <a:xfrm flipH="1">
              <a:off x="15" y="2887"/>
              <a:ext cx="5806" cy="3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6" y="3841984"/>
            <a:ext cx="330358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145840"/>
            <a:ext cx="7408862" cy="5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1" y="3802925"/>
            <a:ext cx="91630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148" y="3240348"/>
            <a:ext cx="272573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07" y="3670362"/>
            <a:ext cx="689379" cy="116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Прямая со стрелкой 37"/>
          <p:cNvCxnSpPr/>
          <p:nvPr/>
        </p:nvCxnSpPr>
        <p:spPr>
          <a:xfrm>
            <a:off x="762918" y="5360071"/>
            <a:ext cx="1306420" cy="91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5453798" y="3841984"/>
            <a:ext cx="1237923" cy="163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322766" y="342900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 </a:t>
            </a:r>
            <a:r>
              <a:rPr lang="ru-RU" dirty="0" smtClean="0"/>
              <a:t>5  км/ч &gt;</a:t>
            </a:r>
            <a:endParaRPr lang="ru-RU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6" y="5201041"/>
            <a:ext cx="82486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4110507" y="6209364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495 </a:t>
            </a:r>
            <a:r>
              <a:rPr lang="ru-RU" dirty="0" smtClean="0"/>
              <a:t>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7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455</TotalTime>
  <Words>1369</Words>
  <Application>Microsoft Office PowerPoint</Application>
  <PresentationFormat>Экран (4:3)</PresentationFormat>
  <Paragraphs>197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Волна</vt:lpstr>
      <vt:lpstr>Решение текстовых задач при подготовке к ГИА</vt:lpstr>
      <vt:lpstr>  </vt:lpstr>
      <vt:lpstr>Презентация PowerPoint</vt:lpstr>
      <vt:lpstr>Этапы решения задачи</vt:lpstr>
      <vt:lpstr>Презентация PowerPoint</vt:lpstr>
      <vt:lpstr>Презентация PowerPoint</vt:lpstr>
      <vt:lpstr>Основные типы задач</vt:lpstr>
      <vt:lpstr>Задачи  на движение. </vt:lpstr>
      <vt:lpstr>Два поезда вышли навстречу друг другу одновременно из двух городов, расстояние между которыми 495 км. Через 3 ч они встретились. Какова скорость каждого поезда, если известно, что скорость одного из них на 5 км/ч больше скорости другого? </vt:lpstr>
      <vt:lpstr>Презентация PowerPoint</vt:lpstr>
      <vt:lpstr> Лодка может проплыть 15км  по течению реки и ещё 6км против течения за то же время, за какое плот может проплыть 5км по этой реке. Найти скорость течения реки, если известно, что собственная скорость лодки 8 км/ч.</vt:lpstr>
      <vt:lpstr> Задачи на совместную работу.</vt:lpstr>
      <vt:lpstr>Два случая при решении задач на совместную работу:</vt:lpstr>
      <vt:lpstr> Один мастер может выполнить заказ за 12 часов, а другой- за 18 часов. За какое время могут выполнить заказ эти мастера, работая вместе?</vt:lpstr>
      <vt:lpstr>Презентация PowerPoint</vt:lpstr>
      <vt:lpstr>Ученик, работая самостоятельно может оштукатурить стену площадью 10 м2 за то время, за которое мастер может оштукатурить две таких стены.  Мастер и ученик, работая вместе могут оштукатурить стену за 6 часов. За какое время ученик может оштукатурить стену, работая самостоятельно?</vt:lpstr>
      <vt:lpstr>Презентация PowerPoint</vt:lpstr>
      <vt:lpstr> Задачи на процентное содержание</vt:lpstr>
      <vt:lpstr>Презентация PowerPoint</vt:lpstr>
      <vt:lpstr>Презентация PowerPoint</vt:lpstr>
      <vt:lpstr>Презентация PowerPoint</vt:lpstr>
      <vt:lpstr>Клиент внес 3000 р. на два вклада, один из которых дает годовой доход, равный 8%, а другой- 10%. Через год на двух счетах у него было 3260 р. Какую сумму клиент внёс на каждый вклад?</vt:lpstr>
      <vt:lpstr> Магазин обуви покупает туфли по оптовой цене 750 рублей за пару, а продаёт по цене  1200 рублей. Сколько процентов составляет торговая наценка в магазине?</vt:lpstr>
      <vt:lpstr> Цена товара была повышена на 24% и составила 372 рубля.  Сколько стоил товар до повышения? </vt:lpstr>
      <vt:lpstr> Задачи на смеси и сплавы</vt:lpstr>
      <vt:lpstr>ДВА ВИДА ЗАДАЧ НА СМЕСИ</vt:lpstr>
      <vt:lpstr>Влажность свежескошенной травы 60%, сена- 20%.  Сколько сена получится из 1т свежескошенной травы?</vt:lpstr>
      <vt:lpstr>Сколько граммов 75%-ного раствора кислоты надо добавить к 30 г  15%-ного раствора кислоты, чтобы получить 50%-ный раствор кислоты?</vt:lpstr>
      <vt:lpstr> Имеется кусок сплава меди с оловом общей массой 12 кг, содержащий 45% меди.    Сколько чистого олова надо добавить к этому куску сплава, чтобы получившийся новый сплав содержал 40% меди?</vt:lpstr>
      <vt:lpstr>  Используемая литература.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текстовых задач при подготовке к ГИА</dc:title>
  <dc:creator>User</dc:creator>
  <cp:lastModifiedBy>User</cp:lastModifiedBy>
  <cp:revision>40</cp:revision>
  <dcterms:created xsi:type="dcterms:W3CDTF">2013-01-21T14:32:34Z</dcterms:created>
  <dcterms:modified xsi:type="dcterms:W3CDTF">2013-01-28T05:12:04Z</dcterms:modified>
</cp:coreProperties>
</file>