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2" r:id="rId5"/>
    <p:sldId id="273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3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500174"/>
            <a:ext cx="62151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286124"/>
            <a:ext cx="621510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E45B-2E3B-4203-B335-65245B7A76C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0231-3135-49BD-9189-A7AFBE5041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8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4ED8-0893-4902-B9AC-195B3724507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CA3F5-4E03-4E99-878F-00265DFE9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1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F9CA-0FB5-4023-AD4C-C17DD90F26E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56BC-8E49-436A-BA63-DA8ED7ABD7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075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D03E4-BB6D-4CDE-8496-2B08BEC4917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58841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58908-1663-440B-83D2-2FDBFC4534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DDEA0-528F-44A7-B5D3-C9C256E8E1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2F62-9F55-494D-BAF7-C3ACE08F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052F-71E3-4102-8CAC-68FCF25F20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5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E7336-5101-4D54-A512-22A3F0E9B6E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F5A4-B046-45EE-AE9D-E644774756C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6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25C29-62AB-4F37-BEFD-98AED67798D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BE26-FAAC-4B83-9ED5-F7843AAC68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9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75D7-5760-4372-9B2E-D7702C7FD3A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1C4A5-A67F-464D-9C1B-32DB35E961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4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6BDD0-8781-4EE8-BA4E-3304D301277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231FC-D1B2-4C20-8391-4D28D485EC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9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5502C-C82C-4B01-BE21-3FD8AF87D1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E883D-EE89-4359-BF29-8456BE9E15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A4F21-ACB9-4C83-A804-F719FE0141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A30A-6609-4DC5-BDF5-1E65BCD9A4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1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31F78D-76AE-451B-A691-4849286421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AFEC9A-BAD0-4121-9BA6-762AFE0DB6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1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1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/>
          <a:solidFill>
            <a:srgbClr val="0D0D0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980728"/>
            <a:ext cx="633670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Times New Roman"/>
              </a:rPr>
              <a:t>Решение задач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300" normalizeH="0" baseline="0" noProof="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uLnTx/>
                <a:uFillTx/>
                <a:latin typeface="Times New Roman"/>
              </a:rPr>
              <a:t>по теории вероятностей.</a:t>
            </a:r>
            <a:endParaRPr kumimoji="0" lang="ru-RU" sz="5400" b="1" i="0" u="none" strike="noStrike" kern="0" cap="none" spc="300" normalizeH="0" baseline="0" noProof="0" dirty="0" smtClean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uLnTx/>
              <a:uFillTx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47864" y="4365104"/>
            <a:ext cx="5015480" cy="1177676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Учитель математики </a:t>
            </a:r>
          </a:p>
          <a:p>
            <a:pPr lvl="0" eaLnBrk="1" fontAlgn="auto" hangingPunct="1">
              <a:spcAft>
                <a:spcPts val="0"/>
              </a:spcAft>
            </a:pP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МКОУ СОШ </a:t>
            </a:r>
            <a:r>
              <a:rPr lang="ru-RU" sz="2400" dirty="0" err="1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с.п.Герменчик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</a:p>
          <a:p>
            <a:pPr lvl="0" eaLnBrk="1" fontAlgn="auto" hangingPunct="1">
              <a:spcAft>
                <a:spcPts val="0"/>
              </a:spcAft>
            </a:pPr>
            <a:r>
              <a:rPr lang="ru-RU" sz="2400" dirty="0" err="1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Замбатова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Асият</a:t>
            </a:r>
            <a:r>
              <a:rPr lang="ru-RU" sz="2400" dirty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prstClr val="black">
                    <a:tint val="7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Муаедовна</a:t>
            </a:r>
            <a:endParaRPr lang="ru-RU" sz="2400" dirty="0"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4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143000"/>
          </a:xfrm>
        </p:spPr>
        <p:txBody>
          <a:bodyPr>
            <a:noAutofit/>
          </a:bodyPr>
          <a:lstStyle/>
          <a:p>
            <a:pPr marR="95250" fontAlgn="t">
              <a:spcAft>
                <a:spcPts val="0"/>
              </a:spcAft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Задача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7.</a:t>
            </a:r>
            <a: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Монету бросают четыре раза. Найдите вероятность того, что орел выпадет ровно три раза.</a:t>
            </a:r>
            <a:r>
              <a:rPr lang="ru-RU" sz="3200" b="1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200" b="1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10000"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Решение</a:t>
            </a:r>
            <a:endParaRPr lang="ru-RU" sz="2400" b="1" dirty="0"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По условию задачи, всего бросков было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=4. Требуемое число орлов: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=3. Подставляем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и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в формулу:</a:t>
            </a: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 тем же успехом можно считать число </a:t>
            </a:r>
            <a:r>
              <a:rPr lang="en-US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		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решек: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4 − 3 = 1. Ответ будет таким же.</a:t>
            </a:r>
            <a:endParaRPr lang="ru-RU" sz="2400" dirty="0">
              <a:ea typeface="Calibri"/>
              <a:cs typeface="Times New Roman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Ответ</a:t>
            </a:r>
            <a:r>
              <a:rPr lang="ru-RU" sz="2400" b="1" dirty="0" smtClean="0">
                <a:ea typeface="Times New Roman"/>
                <a:cs typeface="Times New Roman"/>
              </a:rPr>
              <a:t>: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0,25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Специальная формула вероятности для n = 4 и k =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970" y="3212976"/>
            <a:ext cx="4896544" cy="11951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22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6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1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65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936104"/>
          </a:xfrm>
        </p:spPr>
        <p:txBody>
          <a:bodyPr>
            <a:noAutofit/>
          </a:bodyPr>
          <a:lstStyle/>
          <a:p>
            <a:pPr marR="95250" fontAlgn="t">
              <a:spcAft>
                <a:spcPts val="0"/>
              </a:spcAft>
            </a:pPr>
            <a:r>
              <a:rPr lang="ru-RU" sz="33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Задача </a:t>
            </a:r>
            <a:r>
              <a:rPr lang="ru-RU" sz="33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8.</a:t>
            </a:r>
            <a:r>
              <a:rPr lang="ru-RU" sz="33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3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Монету бросают три раза. Найдите вероятность того, что решка не выпадет ни разу.</a:t>
            </a:r>
            <a:r>
              <a:rPr lang="ru-RU" sz="3300" b="1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300" b="1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33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00600"/>
          </a:xfrm>
        </p:spPr>
        <p:txBody>
          <a:bodyPr/>
          <a:lstStyle/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Решение</a:t>
            </a:r>
            <a:endParaRPr lang="ru-RU" sz="2400" b="1" dirty="0"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Снова выписываем числа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и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 Поскольку монету бросают 3 раза,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3. А поскольку решек быть не должно,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0. Осталось подставить числа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и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в формулу:</a:t>
            </a: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333333"/>
              </a:solidFill>
              <a:latin typeface="Times New Roman"/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333333"/>
              </a:solidFill>
              <a:latin typeface="Times New Roman"/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Напомню, что 0! = 1 по определению. </a:t>
            </a:r>
            <a:r>
              <a:rPr lang="en-US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Поэтому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C</a:t>
            </a:r>
            <a:r>
              <a:rPr lang="ru-RU" sz="24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2400" baseline="30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0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1.</a:t>
            </a:r>
            <a:endParaRPr lang="ru-RU" sz="2400" dirty="0">
              <a:ea typeface="Calibri"/>
              <a:cs typeface="Times New Roman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Ответ</a:t>
            </a:r>
            <a:r>
              <a:rPr lang="ru-RU" sz="2400" b="1" dirty="0" smtClean="0">
                <a:ea typeface="Times New Roman"/>
                <a:cs typeface="Times New Roman"/>
              </a:rPr>
              <a:t>: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0,125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Специальная формула вероятности для n = 3 и k = 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352" y="3933056"/>
            <a:ext cx="5112568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41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6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65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95320" cy="1143000"/>
          </a:xfrm>
        </p:spPr>
        <p:txBody>
          <a:bodyPr>
            <a:noAutofit/>
          </a:bodyPr>
          <a:lstStyle/>
          <a:p>
            <a:pPr marR="95250" fontAlgn="t">
              <a:spcAft>
                <a:spcPts val="0"/>
              </a:spcAft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Задача 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9.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В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случайном эксперименте симметричную монету бросают 4 раза. Найдите вероятность того, что орел выпадет больше раз, чем решка.</a:t>
            </a:r>
            <a:r>
              <a:rPr lang="ru-RU" sz="3200" b="1" dirty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200" b="1" dirty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32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069160"/>
          </a:xfrm>
        </p:spPr>
        <p:txBody>
          <a:bodyPr>
            <a:normAutofit fontScale="47500" lnSpcReduction="20000"/>
          </a:bodyPr>
          <a:lstStyle/>
          <a:p>
            <a:pPr algn="ctr" fontAlgn="t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Решение:</a:t>
            </a:r>
            <a:endParaRPr lang="ru-RU" sz="2400" b="1" dirty="0">
              <a:ea typeface="Calibri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165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Чтобы орлов было больше, чем решек, они должны выпасть либо 3 раза (тогда решек будет 1), либо 4 (тогда решек вообще не будет). Найдем вероятность каждого из этих событий.</a:t>
            </a: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Пусть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4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1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— вероятность того, что орел выпадет 3 раза. Тогда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4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,  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3. Имеем:</a:t>
            </a: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Теперь найдем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4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— вероятность того, что орел выпадет все 4 раза. В этом случае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4,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4. Имеем:</a:t>
            </a: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endParaRPr lang="ru-RU" dirty="0" smtClean="0">
              <a:solidFill>
                <a:srgbClr val="333333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209550" marR="95250" indent="0" fontAlgn="t">
              <a:lnSpc>
                <a:spcPts val="1650"/>
              </a:lnSpc>
              <a:spcAft>
                <a:spcPts val="0"/>
              </a:spcAft>
              <a:buNone/>
            </a:pPr>
            <a:r>
              <a:rPr lang="en-US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Чтобы получить ответ, осталось сложить вероятности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4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1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и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4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. Помните: складывать </a:t>
            </a:r>
            <a:r>
              <a:rPr lang="en-US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  	  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вероятности можно только для взаимоисключающих событий. Имеем:</a:t>
            </a:r>
            <a:endParaRPr lang="ru-RU" sz="2400" dirty="0">
              <a:ea typeface="Calibri"/>
              <a:cs typeface="Times New Roman"/>
            </a:endParaRPr>
          </a:p>
          <a:p>
            <a:pPr marL="209550" marR="95250" indent="0" fontAlgn="t">
              <a:lnSpc>
                <a:spcPts val="1920"/>
              </a:lnSpc>
              <a:spcAft>
                <a:spcPts val="1650"/>
              </a:spcAft>
              <a:buNone/>
            </a:pPr>
            <a:r>
              <a:rPr lang="en-US" sz="36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			</a:t>
            </a:r>
            <a:r>
              <a:rPr lang="ru-RU" sz="36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36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 </a:t>
            </a:r>
            <a:r>
              <a:rPr lang="ru-RU" sz="36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8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36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+ </a:t>
            </a:r>
            <a:r>
              <a:rPr lang="ru-RU" sz="3600" i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p</a:t>
            </a:r>
            <a:r>
              <a:rPr lang="ru-RU" sz="2800" baseline="-250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36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 = 0,25 + 0,0625 = 0,3125</a:t>
            </a:r>
            <a:endParaRPr lang="ru-RU" sz="2400" dirty="0">
              <a:ea typeface="Calibri"/>
              <a:cs typeface="Times New Roman"/>
            </a:endParaRPr>
          </a:p>
          <a:p>
            <a:pPr algn="ctr" fontAlgn="t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Ответ</a:t>
            </a:r>
            <a:r>
              <a:rPr lang="ru-RU" sz="2400" b="1" dirty="0" smtClean="0">
                <a:ea typeface="Times New Roman"/>
                <a:cs typeface="Times New Roman"/>
              </a:rPr>
              <a:t>: </a:t>
            </a:r>
            <a:r>
              <a:rPr lang="ru-RU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Times New Roman"/>
              </a:rPr>
              <a:t>0,3125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Специальная формула вероятности для n = 4 и k =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67697"/>
            <a:ext cx="3959324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пециальная формула вероятности для n = 4 и k =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170610"/>
            <a:ext cx="4104456" cy="842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93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6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100"/>
                            </p:stCondLst>
                            <p:childTnLst>
                              <p:par>
                                <p:cTn id="4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700"/>
                            </p:stCondLst>
                            <p:childTnLst>
                              <p:par>
                                <p:cTn id="6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450"/>
                            </p:stCondLst>
                            <p:childTnLst>
                              <p:par>
                                <p:cTn id="7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>Задача 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10.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Перед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  <a:ea typeface="Times New Roman"/>
                <a:cs typeface="Times New Roman"/>
              </a:rPr>
              <a:t>на­ча­лом во­лей­боль­но­го матча ка­пи­та­ны ко­манд тянут чест­ный жре­бий, чтобы опре­де­лить, какая из ко­манд начнёт игру с мячом. Ко­ман­да «Ста­тор» по оче­ре­ди иг­ра­ет с ко­ман­да­ми «Ротор», «Мотор» и «Стар­тер». Най­ди­те ве­ро­ят­ность того, что «Ста­тор» будет на­чи­нать толь­ко первую и по­след­нюю игры.</a:t>
            </a:r>
            <a:r>
              <a:rPr lang="ru-RU" sz="2800" b="1" dirty="0" smtClean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2800" b="1" dirty="0" smtClean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indent="23812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Ре­ше­ние.</a:t>
            </a:r>
            <a:endParaRPr lang="ru-RU" dirty="0"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Тре­бу­ет­ся найти ве­ро­ят­ность про­из­ве­де­ния трех со­бы­тий: «Ста­тор» на­чи­на­ет первую игру, не на­чи­на­ет вто­рую игру, на­чи­на­ет тре­тью игру. Ве­ро­ят­ность про­из­ве­де­ния не­за­ви­си­мых со­бы­тий равна про­из­ве­де­нию ве­ро­ят­но­стей этих со­бы­тий. </a:t>
            </a:r>
            <a:endParaRPr lang="ru-RU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	Ве­ро­ят­ность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каж­до­го из них равна 0,5, от­ку­да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на­хо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­	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дим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: 0,5·0,5·0,5 = 0,125.</a:t>
            </a:r>
            <a:endParaRPr lang="ru-RU" dirty="0">
              <a:ea typeface="Calibri"/>
              <a:cs typeface="Times New Roman"/>
            </a:endParaRPr>
          </a:p>
          <a:p>
            <a:pPr lvl="5" algn="just">
              <a:lnSpc>
                <a:spcPct val="115000"/>
              </a:lnSpc>
            </a:pPr>
            <a:endParaRPr lang="en-US" spc="15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lvl="5" algn="just">
              <a:lnSpc>
                <a:spcPct val="115000"/>
              </a:lnSpc>
            </a:pPr>
            <a:r>
              <a:rPr lang="ru-RU" sz="2600" b="1" spc="15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Ответ:</a:t>
            </a:r>
            <a:r>
              <a:rPr lang="ru-RU" sz="2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 0,125.</a:t>
            </a:r>
            <a:endParaRPr lang="ru-RU" sz="26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32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7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2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7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345166" y="188640"/>
            <a:ext cx="5162938" cy="468052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8488C4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pc="720" dirty="0" smtClean="0">
                <a:ln w="9525"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СПАСИБО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pc="720" dirty="0" smtClean="0">
                <a:ln w="9525"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ЗА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pc="720" dirty="0" smtClean="0">
                <a:ln w="9525"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ВНИМАНИЕ</a:t>
            </a:r>
          </a:p>
        </p:txBody>
      </p:sp>
      <p:pic>
        <p:nvPicPr>
          <p:cNvPr id="84997" name="Picture 5" descr="MCj03984090000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4963" y="333375"/>
            <a:ext cx="3729037" cy="532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Асият\Анимашки\1785790-58e9b2d78ce153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14" y="5589240"/>
            <a:ext cx="10953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18092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4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b="1" dirty="0">
                <a:solidFill>
                  <a:srgbClr val="46555A"/>
                </a:solidFill>
                <a:latin typeface="Tahoma"/>
              </a:rPr>
              <a:t>Цели урока: </a:t>
            </a:r>
            <a:r>
              <a:rPr lang="ru-RU" dirty="0" smtClean="0">
                <a:solidFill>
                  <a:srgbClr val="46555A"/>
                </a:solidFill>
                <a:latin typeface="Tahoma"/>
              </a:rPr>
              <a:t>рассмотреть </a:t>
            </a:r>
            <a:r>
              <a:rPr lang="ru-RU" dirty="0">
                <a:solidFill>
                  <a:srgbClr val="46555A"/>
                </a:solidFill>
                <a:latin typeface="Tahoma"/>
              </a:rPr>
              <a:t>разные виды задач по теории вероятностей и методы их решения. </a:t>
            </a:r>
            <a:endParaRPr lang="ru-RU" dirty="0" smtClean="0">
              <a:solidFill>
                <a:srgbClr val="46555A"/>
              </a:solidFill>
              <a:latin typeface="Tahoma"/>
            </a:endParaRPr>
          </a:p>
          <a:p>
            <a:pPr lvl="0" eaLnBrk="1" fontAlgn="auto" hangingPunct="1">
              <a:spcAft>
                <a:spcPts val="0"/>
              </a:spcAft>
            </a:pPr>
            <a:r>
              <a:rPr lang="ru-RU" b="1" smtClean="0">
                <a:solidFill>
                  <a:srgbClr val="46555A"/>
                </a:solidFill>
                <a:latin typeface="Tahoma"/>
              </a:rPr>
              <a:t>Задачи </a:t>
            </a:r>
            <a:r>
              <a:rPr lang="ru-RU" b="1" dirty="0">
                <a:solidFill>
                  <a:srgbClr val="46555A"/>
                </a:solidFill>
                <a:latin typeface="Tahoma"/>
              </a:rPr>
              <a:t>урока: </a:t>
            </a:r>
            <a:r>
              <a:rPr lang="ru-RU" dirty="0">
                <a:solidFill>
                  <a:srgbClr val="46555A"/>
                </a:solidFill>
                <a:latin typeface="Tahoma"/>
              </a:rPr>
              <a:t>обучить </a:t>
            </a:r>
            <a:r>
              <a:rPr lang="ru-RU" dirty="0" smtClean="0">
                <a:solidFill>
                  <a:srgbClr val="46555A"/>
                </a:solidFill>
                <a:latin typeface="Tahoma"/>
              </a:rPr>
              <a:t>распознавать </a:t>
            </a:r>
            <a:r>
              <a:rPr lang="ru-RU" dirty="0">
                <a:solidFill>
                  <a:srgbClr val="46555A"/>
                </a:solidFill>
                <a:latin typeface="Tahoma"/>
              </a:rPr>
              <a:t>различные разновидности задач по теории вероятностей и совершенствовать логическое </a:t>
            </a:r>
            <a:r>
              <a:rPr lang="en-US" dirty="0" smtClean="0">
                <a:solidFill>
                  <a:srgbClr val="46555A"/>
                </a:solidFill>
                <a:latin typeface="Tahoma"/>
              </a:rPr>
              <a:t>	</a:t>
            </a:r>
            <a:r>
              <a:rPr lang="ru-RU" dirty="0" smtClean="0">
                <a:solidFill>
                  <a:srgbClr val="46555A"/>
                </a:solidFill>
                <a:latin typeface="Tahoma"/>
              </a:rPr>
              <a:t>мышление </a:t>
            </a:r>
            <a:r>
              <a:rPr lang="ru-RU" dirty="0">
                <a:solidFill>
                  <a:srgbClr val="46555A"/>
                </a:solidFill>
                <a:latin typeface="Tahoma"/>
              </a:rPr>
              <a:t>школьников.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3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820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</a:rPr>
              <a:t>Задача 1.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В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/>
              </a:rPr>
              <a:t>случайном эксперименте симметричную монету бросают 2 раза. Найдите вероятность того, что орлов и решек выпадет одинаковое количество.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/>
              <p:cNvSpPr txBox="1">
                <a:spLocks/>
              </p:cNvSpPr>
              <p:nvPr/>
            </p:nvSpPr>
            <p:spPr>
              <a:xfrm>
                <a:off x="179512" y="1600200"/>
                <a:ext cx="8712968" cy="5069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Решение: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      Итак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, монету бросают два раза. Выпишем все возможные комбинации (O — орел, P — решка):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OO </a:t>
                </a: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OP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PO 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PP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   Итого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 </a:t>
                </a:r>
                <a:r>
                  <a:rPr kumimoji="0" lang="ru-RU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n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 = 4 варианта. Теперь выпишем те варианты, которые подходят по условию задачи: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OP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PO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                 Таких 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вариантов оказалось </a:t>
                </a:r>
                <a:r>
                  <a:rPr kumimoji="0" lang="ru-RU" sz="3200" b="0" i="1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k</a:t>
                </a:r>
                <a:r>
                  <a:rPr kumimoji="0" lang="ru-RU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 = 2. Находим вероятность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: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р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ru-RU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ru-RU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=0,5</m:t>
                      </m:r>
                    </m:oMath>
                  </m:oMathPara>
                </a14:m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342900" marR="0" lvl="0" indent="-34290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Ответ: 0,5</a:t>
                </a: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6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600200"/>
                <a:ext cx="8712968" cy="5069160"/>
              </a:xfrm>
              <a:prstGeom prst="rect">
                <a:avLst/>
              </a:prstGeom>
              <a:blipFill rotWithShape="1">
                <a:blip r:embed="rId2"/>
                <a:stretch>
                  <a:fillRect l="-839" t="-1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http://sky911.ru/images/money_russia_5ryble_200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555" y="2574340"/>
            <a:ext cx="2238400" cy="1163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736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00635"/>
            <a:ext cx="8892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Задача 2.</a:t>
            </a:r>
            <a:r>
              <a:rPr lang="ru-RU" sz="3600" b="1" dirty="0" smtClean="0">
                <a:latin typeface="Monotype Corsiva" panose="03010101010201010101" pitchFamily="66" charset="0"/>
              </a:rPr>
              <a:t>Монету бросают четыре раза. Найдите вероятность того, что решка не выпадет ни разу.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79512" y="1268760"/>
                <a:ext cx="8856984" cy="53285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marR="0" lvl="0" indent="-34290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Решение: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Снова выписываем все возможные комбинации орлов и решек: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OOOO	OOOP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OOPO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   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OOPP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OPOO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OPOP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OPPO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OPPP</a:t>
                </a:r>
                <a:endPara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POOO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POOP 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POPO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 POPP 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PPOO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 PPOP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PPPO</a:t>
                </a:r>
                <a:r>
                  <a:rPr kumimoji="0" lang="en-US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		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 PPPP</a:t>
                </a: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0" marR="0" lvl="0" indent="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Всего получилось </a:t>
                </a:r>
                <a:r>
                  <a:rPr kumimoji="0" lang="ru-RU" sz="32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n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 = 16 вариантов. Из этих вариантов нас устраивает лишь комбинация «OOOO», в которой вообще нет решек. Следовательно, </a:t>
                </a:r>
                <a:r>
                  <a:rPr kumimoji="0" lang="ru-RU" sz="32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k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 = 1. Осталось найти вероятность:</a:t>
                </a: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ru-RU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р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=0,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062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  <a:p>
                <a:pPr marL="0" marR="0" lvl="0" indent="0" algn="l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Times New Roman"/>
                </a:endParaRPr>
              </a:p>
              <a:p>
                <a:pPr marL="342900" marR="0" lvl="0" indent="-342900" algn="ctr" defTabSz="914400" rtl="0" eaLnBrk="1" fontAlgn="t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</a:rPr>
                  <a:t>Ответ: </a:t>
                </a:r>
                <a:r>
                  <a:rPr kumimoji="0" lang="ru-RU" sz="3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Times New Roman"/>
                  </a:rPr>
                  <a:t>0,0625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ru-RU" sz="32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68760"/>
                <a:ext cx="8856984" cy="5328592"/>
              </a:xfrm>
              <a:prstGeom prst="rect">
                <a:avLst/>
              </a:prstGeom>
              <a:blipFill rotWithShape="1">
                <a:blip r:embed="rId2"/>
                <a:stretch>
                  <a:fillRect l="-1101" t="-1945" r="-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47" descr="d6b791fab28f98d14ef27906f4206b3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13285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8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76672"/>
            <a:ext cx="8723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Задача 3.</a:t>
            </a:r>
            <a:r>
              <a:rPr lang="ru-RU" sz="3200" b="1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/>
                <a:cs typeface="Times New Roman"/>
              </a:rPr>
              <a:t>В случайном эксперименте симметричную монету бросают дважды. Найдите вероятность того, что орел выпадет ровно один раз.</a:t>
            </a:r>
            <a:r>
              <a:rPr lang="ru-RU" sz="3200" dirty="0" smtClean="0">
                <a:latin typeface="Monotype Corsiva" panose="03010101010201010101" pitchFamily="66" charset="0"/>
                <a:ea typeface="Calibri"/>
                <a:cs typeface="Times New Roman"/>
              </a:rPr>
              <a:t/>
            </a:r>
            <a:br>
              <a:rPr lang="ru-RU" sz="3200" dirty="0" smtClean="0">
                <a:latin typeface="Monotype Corsiva" panose="03010101010201010101" pitchFamily="66" charset="0"/>
                <a:ea typeface="Calibri"/>
                <a:cs typeface="Times New Roman"/>
              </a:rPr>
            </a:b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1412776"/>
            <a:ext cx="864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Решение: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Для того чтобы найти вероятность указанного события, необходимо рассмотреть все возможные исходы эксперимента, а затем из них выбрать благоприятные исходы (благоприятные исходы – это исходы удовлетворяющие требованиям задачи).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 нашем случае, благоприятными будут те исходы, в которых при двух бросаниях симметричной монеты, орел выпадет только один раз.</a:t>
            </a: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105412"/>
              </p:ext>
            </p:extLst>
          </p:nvPr>
        </p:nvGraphicFramePr>
        <p:xfrm>
          <a:off x="1403648" y="3167102"/>
          <a:ext cx="6995120" cy="1295400"/>
        </p:xfrm>
        <a:graphic>
          <a:graphicData uri="http://schemas.openxmlformats.org/drawingml/2006/table">
            <a:tbl>
              <a:tblPr firstRow="1" firstCol="1" bandRow="1"/>
              <a:tblGrid>
                <a:gridCol w="1748780"/>
                <a:gridCol w="1748780"/>
                <a:gridCol w="1748780"/>
                <a:gridCol w="1748780"/>
              </a:tblGrid>
              <a:tr h="209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Номер эксперимента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1-ый бросок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2-ой бросок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just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Сколько раз выпал орел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9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Орел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Орел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9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9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Орел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9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Решка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Орел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5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4581128"/>
            <a:ext cx="770485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Вероятность события вычисляется как отношение количества благоприятных исходов к общему количеству исходов. Следовательно, вероятность того, что при двух кратном бросании симметричной монеты орел выпадет только один раз, равна: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ts val="165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Р=2/4=0,5=50%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ts val="1650"/>
              </a:lnSpc>
              <a:spcAft>
                <a:spcPts val="1000"/>
              </a:spcAft>
            </a:pPr>
            <a:r>
              <a:rPr lang="ru-RU" b="1" u="sng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Ответ: </a:t>
            </a: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вероятность того, что в результате проведения вышеописанного эксперимента орел выпадет только один раз равна 50%.</a:t>
            </a:r>
            <a:endParaRPr lang="ru-RU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432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860032" y="835338"/>
            <a:ext cx="3962400" cy="381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295"/>
            </a:avLst>
          </a:prstGeom>
          <a:noFill/>
          <a:ln w="85725" cmpd="tri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417" y="324309"/>
            <a:ext cx="8649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000" b="1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itchFamily="18" charset="0"/>
              </a:rPr>
              <a:t>Игральный кубик бросили один раз. Какова </a:t>
            </a:r>
            <a:endParaRPr lang="ru-RU" sz="3000" b="1" dirty="0" smtClean="0">
              <a:solidFill>
                <a:prstClr val="black"/>
              </a:solidFill>
              <a:latin typeface="Monotype Corsiva" panose="03010101010201010101" pitchFamily="66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prstClr val="black"/>
                </a:solidFill>
                <a:latin typeface="Monotype Corsiva" panose="03010101010201010101" pitchFamily="66" charset="0"/>
                <a:cs typeface="Times New Roman" pitchFamily="18" charset="0"/>
              </a:rPr>
              <a:t>вероятность </a:t>
            </a:r>
            <a:r>
              <a:rPr lang="ru-RU" sz="3000" b="1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itchFamily="18" charset="0"/>
              </a:rPr>
              <a:t>того, что выпало число очков, большее чем 4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149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905000"/>
            <a:ext cx="7337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Случайный эксперимент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бросание кубика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Элементарное событие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число на выпавшей грани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79700" y="4724400"/>
          <a:ext cx="40259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3" imgW="1371600" imgH="393480" progId="Equation.3">
                  <p:embed/>
                </p:oleObj>
              </mc:Choice>
              <mc:Fallback>
                <p:oleObj name="Формула" r:id="rId3" imgW="1371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724400"/>
                        <a:ext cx="40259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24600" y="5791200"/>
            <a:ext cx="2047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Ответ:</a:t>
            </a:r>
            <a:r>
              <a:rPr lang="en-US" sz="3600" b="1" dirty="0">
                <a:solidFill>
                  <a:srgbClr val="FF0000"/>
                </a:solidFill>
                <a:latin typeface="Monotype Corsiva" pitchFamily="66" charset="0"/>
              </a:rPr>
              <a:t>1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/3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2971800"/>
            <a:ext cx="198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 граней: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200" y="3657600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1, 2, 3, 4, 5, 6</a:t>
            </a:r>
          </a:p>
        </p:txBody>
      </p:sp>
      <p:pic>
        <p:nvPicPr>
          <p:cNvPr id="3082" name="Picture 10" descr="http://obzorcasino.org/Image/BigImage/cubik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05200"/>
            <a:ext cx="1447800" cy="154021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114800" y="2971800"/>
            <a:ext cx="3449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Элементарные события: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7400" y="3810000"/>
            <a:ext cx="829073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N=6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172200" y="4267200"/>
            <a:ext cx="762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15200" y="3810000"/>
            <a:ext cx="1329210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N(A)=2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/>
      <p:bldP spid="8" grpId="0"/>
      <p:bldP spid="13" grpId="0"/>
      <p:bldP spid="14" grpId="0"/>
      <p:bldP spid="16" grpId="0"/>
      <p:bldP spid="18" grpId="0"/>
      <p:bldP spid="20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913084" y="479192"/>
            <a:ext cx="1789974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400" y="762000"/>
            <a:ext cx="6990928" cy="3048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0" y="0"/>
            <a:ext cx="9144000" cy="6858000"/>
          </a:xfrm>
          <a:prstGeom prst="bevel">
            <a:avLst>
              <a:gd name="adj" fmla="val 4295"/>
            </a:avLst>
          </a:prstGeom>
          <a:noFill/>
          <a:ln w="85725" cmpd="tri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703" y="332656"/>
            <a:ext cx="83225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itchFamily="18" charset="0"/>
              </a:rPr>
              <a:t>Биатлонист пять раз стреляет по мишеням. Вероятность попадания в мишень при одном выстреле равна 0,8. Найдите вероятность того, что биатлонист первые три раза попал в мишени, а последние два раза промахнулся. Результат округлите до сотых.</a:t>
            </a:r>
            <a:endParaRPr lang="ru-RU" sz="2400" dirty="0">
              <a:solidFill>
                <a:prstClr val="black"/>
              </a:solidFill>
              <a:latin typeface="Monotype Corsiva" panose="03010101010201010101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149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2209800"/>
            <a:ext cx="401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 попадания = 0,8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2667000"/>
            <a:ext cx="4913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Вероятность промаха = 1 - 0,8 = 0,2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3200400"/>
            <a:ext cx="7636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А=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попал, попал, попал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промахнулся, промахнулся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733800"/>
            <a:ext cx="5288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формуле умножения вероятностей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4191000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Р(А)= 0,8 ∙ 0,8 ∙ 0,8 ∙ 0,2 ∙ 0,2</a:t>
            </a:r>
            <a:endParaRPr lang="ru-RU" sz="2400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31299" y="1236176"/>
            <a:ext cx="2693029" cy="2286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9261" y="1524000"/>
            <a:ext cx="3810000" cy="304800"/>
          </a:xfrm>
          <a:prstGeom prst="roundRect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4724400"/>
            <a:ext cx="4684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Р(А)= 0,512 ∙ 0,04 = 0,02048 ≈ 0,02</a:t>
            </a:r>
            <a:endParaRPr lang="ru-RU" sz="2400" baseline="30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5791200"/>
            <a:ext cx="2297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Ответ: 0,02</a:t>
            </a:r>
          </a:p>
        </p:txBody>
      </p:sp>
    </p:spTree>
    <p:extLst>
      <p:ext uri="{BB962C8B-B14F-4D97-AF65-F5344CB8AC3E}">
        <p14:creationId xmlns:p14="http://schemas.microsoft.com/office/powerpoint/2010/main" val="31517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7" grpId="0"/>
      <p:bldP spid="8" grpId="0"/>
      <p:bldP spid="9" grpId="0"/>
      <p:bldP spid="10" grpId="0"/>
      <p:bldP spid="11" grpId="0"/>
      <p:bldP spid="14" grpId="0" animBg="1"/>
      <p:bldP spid="15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19238343">
            <a:off x="6139330" y="3263127"/>
            <a:ext cx="2640505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012974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>Задача </a:t>
            </a:r>
            <a:r>
              <a:rPr lang="ru-RU" sz="3200" dirty="0">
                <a:solidFill>
                  <a:srgbClr val="FF0000"/>
                </a:solidFill>
                <a:latin typeface="Times New Roman"/>
                <a:ea typeface="Times New Roman"/>
              </a:rPr>
              <a:t>6</a:t>
            </a:r>
            <a:r>
              <a:rPr lang="ru-RU" sz="3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r>
              <a:rPr lang="ru-RU" sz="2800" b="1" dirty="0" smtClean="0">
                <a:latin typeface="Monotype Corsiva" panose="03010101010201010101" pitchFamily="66" charset="0"/>
              </a:rPr>
              <a:t>В </a:t>
            </a:r>
            <a:r>
              <a:rPr lang="ru-RU" sz="2800" b="1" dirty="0" smtClean="0">
                <a:latin typeface="Monotype Corsiva" panose="03010101010201010101" pitchFamily="66" charset="0"/>
              </a:rPr>
              <a:t>случайном эксперименте бросают две </a:t>
            </a:r>
            <a:r>
              <a:rPr lang="ru-RU" sz="2800" b="1" dirty="0" smtClean="0">
                <a:latin typeface="Monotype Corsiva" panose="03010101010201010101" pitchFamily="66" charset="0"/>
              </a:rPr>
              <a:t/>
            </a:r>
            <a:br>
              <a:rPr lang="ru-RU" sz="2800" b="1" dirty="0" smtClean="0">
                <a:latin typeface="Monotype Corsiva" panose="03010101010201010101" pitchFamily="66" charset="0"/>
              </a:rPr>
            </a:br>
            <a:r>
              <a:rPr lang="ru-RU" sz="2800" b="1" dirty="0" smtClean="0">
                <a:latin typeface="Monotype Corsiva" panose="03010101010201010101" pitchFamily="66" charset="0"/>
              </a:rPr>
              <a:t>игральные </a:t>
            </a:r>
            <a:r>
              <a:rPr lang="ru-RU" sz="2800" b="1" dirty="0" smtClean="0">
                <a:latin typeface="Monotype Corsiva" panose="03010101010201010101" pitchFamily="66" charset="0"/>
              </a:rPr>
              <a:t>кости. Найдите вероятность того, что сумма выпавших </a:t>
            </a:r>
            <a:r>
              <a:rPr lang="ru-RU" sz="2800" b="1" dirty="0" smtClean="0">
                <a:latin typeface="Monotype Corsiva" panose="03010101010201010101" pitchFamily="66" charset="0"/>
              </a:rPr>
              <a:t> очков </a:t>
            </a:r>
            <a:r>
              <a:rPr lang="ru-RU" sz="2800" b="1" dirty="0" smtClean="0">
                <a:latin typeface="Monotype Corsiva" panose="03010101010201010101" pitchFamily="66" charset="0"/>
              </a:rPr>
              <a:t>равна 6. Ответ округлите до сотых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178" y="1623282"/>
            <a:ext cx="8928992" cy="5069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Элементарный исход в этом опыте –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упорядоченная пара чисел. Первое число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выпадет на первом кубике,  второе – на втором.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элементарных исходов удобно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таблицей. Строки соответствуют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количеству очков на первом кубике,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столбцы –на втором кубике.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Всего элементарных событий п = 36.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Напишем в каждой клетке сумму выпавших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очков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закрасим клетки, где сумма равна 6. Таких ячеек 5.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Значит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событию А = {сумма выпавших очков равна 6}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благоприятствует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элементарных исходов. Следовательно, т = 5.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Поэтому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Р(А) = 5/36 =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0,14.	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0,14.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34" y="1974211"/>
            <a:ext cx="3781921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17704" y="2460725"/>
            <a:ext cx="2771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2     3     4    5    6     7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65157" y="2830891"/>
            <a:ext cx="2653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3     4     5    6    7     8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3472" y="3211815"/>
            <a:ext cx="2653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4     5    6    7     8     9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462" y="3531119"/>
            <a:ext cx="2794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5     6    7     8   9     10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6806" y="3942419"/>
            <a:ext cx="27787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6     7    8     9   10   11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0730" y="4306757"/>
            <a:ext cx="27787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7     8    9    10   11  12</a:t>
            </a:r>
          </a:p>
        </p:txBody>
      </p:sp>
    </p:spTree>
    <p:extLst>
      <p:ext uri="{BB962C8B-B14F-4D97-AF65-F5344CB8AC3E}">
        <p14:creationId xmlns:p14="http://schemas.microsoft.com/office/powerpoint/2010/main" val="8350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8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8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800"/>
                            </p:stCondLst>
                            <p:childTnLst>
                              <p:par>
                                <p:cTn id="3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800"/>
                            </p:stCondLst>
                            <p:childTnLst>
                              <p:par>
                                <p:cTn id="4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800"/>
                            </p:stCondLst>
                            <p:childTnLst>
                              <p:par>
                                <p:cTn id="5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1800"/>
                            </p:stCondLst>
                            <p:childTnLst>
                              <p:par>
                                <p:cTn id="6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800"/>
                            </p:stCondLst>
                            <p:childTnLst>
                              <p:par>
                                <p:cTn id="7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800"/>
                            </p:stCondLst>
                            <p:childTnLst>
                              <p:par>
                                <p:cTn id="9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800"/>
                            </p:stCondLst>
                            <p:childTnLst>
                              <p:par>
                                <p:cTn id="10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63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68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3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78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83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93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Ф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ормула вероятности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Теорема</a:t>
            </a:r>
            <a:endParaRPr lang="en-US" dirty="0" smtClean="0"/>
          </a:p>
          <a:p>
            <a:pPr marL="0" indent="0" fontAlgn="t">
              <a:buNone/>
            </a:pP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Пусть монету бросают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</a:rPr>
              <a:t>n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 раз. Тогда вероятность того, что орел выпадет ровно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</a:rPr>
              <a:t>k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 раз, можно найти по формуле:</a:t>
            </a:r>
            <a:endParaRPr lang="en-US" i="0" dirty="0" smtClean="0">
              <a:solidFill>
                <a:srgbClr val="333333"/>
              </a:solidFill>
              <a:effectLst/>
              <a:latin typeface="Times New Roman"/>
            </a:endParaRPr>
          </a:p>
          <a:p>
            <a:pPr marL="0" indent="0" fontAlgn="t">
              <a:buNone/>
            </a:pPr>
            <a:endParaRPr lang="ru-RU" i="0" dirty="0" smtClean="0">
              <a:solidFill>
                <a:srgbClr val="333333"/>
              </a:solidFill>
              <a:effectLst/>
              <a:latin typeface="Times New Roman"/>
            </a:endParaRPr>
          </a:p>
          <a:p>
            <a:pPr marL="0" indent="0" fontAlgn="t">
              <a:buNone/>
            </a:pP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Где </a:t>
            </a:r>
            <a:r>
              <a:rPr lang="ru-RU" i="1" dirty="0" err="1" smtClean="0">
                <a:solidFill>
                  <a:srgbClr val="333333"/>
                </a:solidFill>
                <a:effectLst/>
                <a:latin typeface="Times New Roman"/>
              </a:rPr>
              <a:t>C</a:t>
            </a:r>
            <a:r>
              <a:rPr lang="ru-RU" i="1" baseline="-25000" dirty="0" err="1" smtClean="0">
                <a:solidFill>
                  <a:srgbClr val="333333"/>
                </a:solidFill>
                <a:effectLst/>
                <a:latin typeface="Times New Roman"/>
              </a:rPr>
              <a:t>n</a:t>
            </a:r>
            <a:r>
              <a:rPr lang="ru-RU" i="1" baseline="30000" dirty="0" err="1" smtClean="0">
                <a:solidFill>
                  <a:srgbClr val="333333"/>
                </a:solidFill>
                <a:effectLst/>
                <a:latin typeface="Times New Roman"/>
              </a:rPr>
              <a:t>k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 — число </a:t>
            </a:r>
            <a:r>
              <a:rPr lang="en-US" i="0" dirty="0" smtClean="0">
                <a:solidFill>
                  <a:srgbClr val="333333"/>
                </a:solidFill>
                <a:effectLst/>
                <a:latin typeface="Times New Roman"/>
              </a:rPr>
              <a:t>	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сочетаний из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</a:rPr>
              <a:t>n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 элементов по </a:t>
            </a:r>
            <a:r>
              <a:rPr lang="ru-RU" i="1" dirty="0" smtClean="0">
                <a:solidFill>
                  <a:srgbClr val="333333"/>
                </a:solidFill>
                <a:effectLst/>
                <a:latin typeface="Times New Roman"/>
              </a:rPr>
              <a:t>k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, которое </a:t>
            </a:r>
            <a:r>
              <a:rPr lang="en-US" i="0" dirty="0" smtClean="0">
                <a:solidFill>
                  <a:srgbClr val="333333"/>
                </a:solidFill>
                <a:effectLst/>
                <a:latin typeface="Times New Roman"/>
              </a:rPr>
              <a:t>	</a:t>
            </a:r>
            <a:r>
              <a:rPr lang="ru-RU" i="0" dirty="0" smtClean="0">
                <a:solidFill>
                  <a:srgbClr val="333333"/>
                </a:solidFill>
                <a:effectLst/>
                <a:latin typeface="Times New Roman"/>
              </a:rPr>
              <a:t>считается по формуле:</a:t>
            </a:r>
          </a:p>
          <a:p>
            <a:endParaRPr lang="ru-RU" dirty="0"/>
          </a:p>
        </p:txBody>
      </p:sp>
      <p:pic>
        <p:nvPicPr>
          <p:cNvPr id="5" name="Рисунок 4" descr="Специальная формула вероятности для задачи B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854" y="3645024"/>
            <a:ext cx="101521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Формула числа сочетани из n элементов по k элементов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589240"/>
            <a:ext cx="2126600" cy="889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1b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597" y="3429000"/>
            <a:ext cx="2768403" cy="15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44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резентация ЗЕЛЁНАЯ РАМ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660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Презентация ЗЕЛЁНАЯ РАМКА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6.В случайном эксперименте бросают две  игральные кости. Найдите вероятность того, что сумма выпавших  очков равна 6. Ответ округлите до сотых</vt:lpstr>
      <vt:lpstr>Формула вероятности</vt:lpstr>
      <vt:lpstr>Задача 7. Монету бросают четыре раза. Найдите вероятность того, что орел выпадет ровно три раза. </vt:lpstr>
      <vt:lpstr>Задача 8. Монету бросают три раза. Найдите вероятность того, что решка не выпадет ни разу. </vt:lpstr>
      <vt:lpstr>Задача 9.В случайном эксперименте симметричную монету бросают 4 раза. Найдите вероятность того, что орел выпадет больше раз, чем решка. </vt:lpstr>
      <vt:lpstr>Задача 10.Перед на­ча­лом во­лей­боль­но­го матча ка­пи­та­ны ко­манд тянут чест­ный жре­бий, чтобы опре­де­лить, какая из ко­манд начнёт игру с мячом. Ко­ман­да «Ста­тор» по оче­ре­ди иг­ра­ет с ко­ман­да­ми «Ротор», «Мотор» и «Стар­тер». Най­ди­те ве­ро­ят­ность того, что «Ста­тор» будет на­чи­нать толь­ко первую и по­след­нюю игры.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ASIA</dc:creator>
  <cp:lastModifiedBy>ASIA</cp:lastModifiedBy>
  <cp:revision>24</cp:revision>
  <dcterms:created xsi:type="dcterms:W3CDTF">2014-04-07T16:50:52Z</dcterms:created>
  <dcterms:modified xsi:type="dcterms:W3CDTF">2014-04-13T07:06:01Z</dcterms:modified>
</cp:coreProperties>
</file>