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56" r:id="rId3"/>
    <p:sldId id="281" r:id="rId4"/>
    <p:sldId id="273" r:id="rId5"/>
    <p:sldId id="312" r:id="rId6"/>
    <p:sldId id="258" r:id="rId7"/>
    <p:sldId id="260" r:id="rId8"/>
    <p:sldId id="259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5" r:id="rId19"/>
    <p:sldId id="304" r:id="rId20"/>
    <p:sldId id="270" r:id="rId21"/>
    <p:sldId id="276" r:id="rId22"/>
    <p:sldId id="277" r:id="rId23"/>
    <p:sldId id="301" r:id="rId24"/>
    <p:sldId id="302" r:id="rId25"/>
    <p:sldId id="306" r:id="rId26"/>
    <p:sldId id="292" r:id="rId27"/>
    <p:sldId id="305" r:id="rId28"/>
    <p:sldId id="293" r:id="rId29"/>
    <p:sldId id="313" r:id="rId30"/>
    <p:sldId id="294" r:id="rId31"/>
    <p:sldId id="314" r:id="rId32"/>
    <p:sldId id="31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61" d="100"/>
          <a:sy n="61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AD3AF0-6158-4797-A8BD-A902F778333E}" type="datetimeFigureOut">
              <a:rPr lang="ru-RU" smtClean="0"/>
              <a:pPr/>
              <a:t>20.03.2009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84028C-F6BC-4E18-9E16-AE79036AE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2004_2005/articles/212197/img1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iles.1september.ru/festival/articles/509078/Image3356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9"/>
          <p:cNvSpPr>
            <a:spLocks noGrp="1"/>
          </p:cNvSpPr>
          <p:nvPr>
            <p:ph sz="half" idx="2"/>
          </p:nvPr>
        </p:nvSpPr>
        <p:spPr>
          <a:xfrm>
            <a:off x="5276088" y="332656"/>
            <a:ext cx="3657600" cy="63367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• Наше счастье вовсе не состоит и не должно состоять в полном удовлетворении, при котором не оставалось бы больше ничего желать, что способствовало бы только отупению нашего ума. Вечное стремление к новым наслаждениям и новым совершенствам — это и есть счастье.</a:t>
            </a:r>
          </a:p>
          <a:p>
            <a:endParaRPr lang="ru-RU" dirty="0"/>
          </a:p>
        </p:txBody>
      </p:sp>
      <p:pic>
        <p:nvPicPr>
          <p:cNvPr id="14" name="Содержимое 13" descr="http://alexlat.ucoz.ru/_pu/11/84704107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410445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8581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Показательные уравнения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785926"/>
            <a:ext cx="807246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Показательными 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уравнениями называются уравнения вида </a:t>
            </a:r>
          </a:p>
          <a:p>
            <a:pPr>
              <a:defRPr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en-US" sz="4000" baseline="30000" dirty="0">
                <a:solidFill>
                  <a:schemeClr val="accent5">
                    <a:lumMod val="75000"/>
                  </a:schemeClr>
                </a:solidFill>
              </a:rPr>
              <a:t>f(x)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 =  а</a:t>
            </a:r>
            <a:r>
              <a:rPr lang="en-US" sz="4000" baseline="30000" dirty="0">
                <a:solidFill>
                  <a:schemeClr val="accent5">
                    <a:lumMod val="75000"/>
                  </a:schemeClr>
                </a:solidFill>
              </a:rPr>
              <a:t>q(x)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, где а – положительное число, отличное от 1, и уравнения, сводящиеся к этому уравнению.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785926"/>
            <a:ext cx="80724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решения показательных уравнений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800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способ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143116"/>
            <a:ext cx="2928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Приведение</a:t>
            </a:r>
          </a:p>
          <a:p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обеих частей уравнения к одному и тому же основанию.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214554"/>
            <a:ext cx="3429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Пример: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r>
              <a:rPr lang="ru-RU" sz="3600" i="1" dirty="0" err="1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600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= 32, </a:t>
            </a:r>
          </a:p>
          <a:p>
            <a:pPr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так как </a:t>
            </a:r>
            <a:r>
              <a:rPr lang="ru-RU" sz="3600" i="1" dirty="0" err="1" smtClean="0">
                <a:solidFill>
                  <a:schemeClr val="accent5">
                    <a:lumMod val="75000"/>
                  </a:schemeClr>
                </a:solidFill>
              </a:rPr>
              <a:t>32=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600" i="1" baseline="30000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, то имеем: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ru-RU" sz="3600" i="1" dirty="0" err="1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600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= 2</a:t>
            </a:r>
            <a:r>
              <a:rPr lang="ru-RU" sz="3600" i="1" baseline="30000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ru-RU" sz="3600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=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0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Второй способ</a:t>
            </a:r>
            <a:endParaRPr lang="ru-RU" sz="60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428736"/>
            <a:ext cx="350046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Путем введения новой переменной приводят уравнение к квадратному.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1500174"/>
            <a:ext cx="3929058" cy="477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Пример:   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+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х+1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– 24 = 0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2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Решение:</a:t>
            </a:r>
          </a:p>
          <a:p>
            <a:pPr>
              <a:lnSpc>
                <a:spcPct val="80000"/>
              </a:lnSpc>
              <a:defRPr/>
            </a:pPr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Заметив , что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(2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х=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и 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х+1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× 2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, запишем уравнение в виде: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)2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+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2×2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 –  24 = 0,</a:t>
            </a:r>
          </a:p>
          <a:p>
            <a:pPr>
              <a:lnSpc>
                <a:spcPct val="80000"/>
              </a:lnSpc>
              <a:defRPr/>
            </a:pPr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Введем новую переменную 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у;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Тогда уравнение примет вид:</a:t>
            </a:r>
          </a:p>
          <a:p>
            <a:pPr>
              <a:lnSpc>
                <a:spcPct val="80000"/>
              </a:lnSpc>
              <a:defRPr/>
            </a:pPr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+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2у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– 24 = 0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Д =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– 4 а с  = 2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– 4×1×(–24) 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= 100&gt; 0, находим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2000" i="1" baseline="-25000" dirty="0" err="1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4,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2000" i="1" baseline="-25000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– 6.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Получаем два уравнения: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=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4       и           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– 6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 2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= 2</a:t>
            </a:r>
            <a:r>
              <a:rPr lang="ru-RU" sz="20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             корней нет.</a:t>
            </a:r>
          </a:p>
          <a:p>
            <a:pPr>
              <a:lnSpc>
                <a:spcPct val="80000"/>
              </a:lnSpc>
              <a:defRPr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ru-RU" sz="20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 =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79296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способ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714488"/>
            <a:ext cx="35004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Вынесение общего множителя за скобки.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714488"/>
            <a:ext cx="4214810" cy="458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Пример:</a:t>
            </a:r>
          </a:p>
          <a:p>
            <a:pPr algn="ctr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 err="1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–– </a:t>
            </a: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>
                <a:solidFill>
                  <a:schemeClr val="accent5">
                    <a:lumMod val="75000"/>
                  </a:schemeClr>
                </a:solidFill>
              </a:rPr>
              <a:t>х+3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= –78</a:t>
            </a:r>
          </a:p>
          <a:p>
            <a:pPr algn="ctr">
              <a:lnSpc>
                <a:spcPct val="80000"/>
              </a:lnSpc>
              <a:defRPr/>
            </a:pP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–</a:t>
            </a: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×3</a:t>
            </a:r>
            <a:r>
              <a:rPr lang="ru-RU" sz="2800" i="1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= –78</a:t>
            </a:r>
          </a:p>
          <a:p>
            <a:pPr algn="ctr">
              <a:lnSpc>
                <a:spcPct val="80000"/>
              </a:lnSpc>
              <a:defRPr/>
            </a:pP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( 1 –3</a:t>
            </a:r>
            <a:r>
              <a:rPr lang="ru-RU" sz="2800" i="1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) = –78</a:t>
            </a:r>
          </a:p>
          <a:p>
            <a:pPr algn="ctr">
              <a:lnSpc>
                <a:spcPct val="80000"/>
              </a:lnSpc>
              <a:defRPr/>
            </a:pP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( 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–  26) =  – 78</a:t>
            </a:r>
          </a:p>
          <a:p>
            <a:pPr algn="ctr">
              <a:lnSpc>
                <a:spcPct val="80000"/>
              </a:lnSpc>
              <a:defRPr/>
            </a:pP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2800" i="1" baseline="30000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 = – 78 : ( –26)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 err="1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8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   =   3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800" i="1" dirty="0">
                <a:solidFill>
                  <a:schemeClr val="accent5">
                    <a:lumMod val="75000"/>
                  </a:schemeClr>
                </a:solidFill>
              </a:rPr>
              <a:t>Х  = 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77867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Четвертый способ</a:t>
            </a:r>
            <a:endParaRPr lang="ru-RU" sz="6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1214422"/>
            <a:ext cx="3857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baseline="0" dirty="0" smtClean="0">
                <a:solidFill>
                  <a:schemeClr val="accent5">
                    <a:lumMod val="75000"/>
                  </a:schemeClr>
                </a:solidFill>
              </a:rPr>
              <a:t> Пример: </a:t>
            </a:r>
            <a:r>
              <a:rPr lang="ru-RU" sz="2800" b="1" i="1" baseline="0" dirty="0" err="1" smtClean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b="1" i="1" baseline="0" dirty="0" smtClean="0">
                <a:solidFill>
                  <a:schemeClr val="accent5">
                    <a:lumMod val="75000"/>
                  </a:schemeClr>
                </a:solidFill>
              </a:rPr>
              <a:t>  =  </a:t>
            </a:r>
            <a:r>
              <a:rPr lang="ru-RU" sz="2800" b="1" i="1" baseline="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b="1" i="1" baseline="0" dirty="0" smtClean="0">
                <a:solidFill>
                  <a:schemeClr val="accent5">
                    <a:lumMod val="75000"/>
                  </a:schemeClr>
                </a:solidFill>
              </a:rPr>
              <a:t>  +  1</a:t>
            </a:r>
            <a:r>
              <a:rPr lang="ru-RU" sz="2800" i="1" baseline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071678"/>
            <a:ext cx="26431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baseline="0" dirty="0" smtClean="0">
                <a:solidFill>
                  <a:schemeClr val="accent5">
                    <a:lumMod val="75000"/>
                  </a:schemeClr>
                </a:solidFill>
              </a:rPr>
              <a:t>Графический:</a:t>
            </a:r>
          </a:p>
          <a:p>
            <a:pPr algn="ctr"/>
            <a:r>
              <a:rPr lang="ru-RU" sz="2800" i="1" baseline="0" dirty="0" smtClean="0">
                <a:solidFill>
                  <a:schemeClr val="accent5">
                    <a:lumMod val="75000"/>
                  </a:schemeClr>
                </a:solidFill>
              </a:rPr>
              <a:t>построение графиков функций в одной системе координат</a:t>
            </a:r>
          </a:p>
          <a:p>
            <a:pPr algn="ctr"/>
            <a:endParaRPr lang="ru-RU" sz="2800" i="1" baseline="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000240"/>
            <a:ext cx="3794125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429124" y="5572140"/>
            <a:ext cx="378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Ответ: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 = -0,5, </a:t>
            </a:r>
            <a:r>
              <a:rPr lang="ru-RU" sz="2800" b="1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 = 0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ru-RU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42852"/>
            <a:ext cx="8001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оказательные неравенства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571612"/>
            <a:ext cx="321471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Если а &gt;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показательное неравенство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en-US" sz="3200" i="1" baseline="30000" dirty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i="1" baseline="30000" dirty="0">
                <a:solidFill>
                  <a:schemeClr val="accent5">
                    <a:lumMod val="75000"/>
                  </a:schemeClr>
                </a:solidFill>
              </a:rPr>
              <a:t>(x)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&gt; а</a:t>
            </a:r>
            <a:r>
              <a:rPr lang="en-US" sz="3200" i="1" baseline="30000" dirty="0">
                <a:solidFill>
                  <a:schemeClr val="accent5">
                    <a:lumMod val="75000"/>
                  </a:schemeClr>
                </a:solidFill>
              </a:rPr>
              <a:t>g (x)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  равносильно неравенству того же смысла    </a:t>
            </a:r>
          </a:p>
          <a:p>
            <a:pPr>
              <a:lnSpc>
                <a:spcPct val="90000"/>
              </a:lnSpc>
              <a:defRPr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)  &gt;  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1571612"/>
            <a:ext cx="35719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Если 0  &lt; а  &lt; 1 ,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показательное неравенство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en-US" sz="3200" i="1" baseline="30000" dirty="0">
                <a:solidFill>
                  <a:schemeClr val="accent5">
                    <a:lumMod val="75000"/>
                  </a:schemeClr>
                </a:solidFill>
              </a:rPr>
              <a:t>f (x)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&gt; а</a:t>
            </a:r>
            <a:r>
              <a:rPr lang="en-US" sz="3200" i="1" baseline="30000" dirty="0">
                <a:solidFill>
                  <a:schemeClr val="accent5">
                    <a:lumMod val="75000"/>
                  </a:schemeClr>
                </a:solidFill>
              </a:rPr>
              <a:t>g (x)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  равносильно неравенству противоположного смысла </a:t>
            </a:r>
          </a:p>
          <a:p>
            <a:pPr>
              <a:lnSpc>
                <a:spcPct val="90000"/>
              </a:lnSpc>
              <a:defRPr/>
            </a:pPr>
            <a:r>
              <a:rPr lang="en-US" sz="3200" i="1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)  &lt;  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538" y="0"/>
            <a:ext cx="714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способы решения показательных уравнений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 descr="img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8" y="1714464"/>
            <a:ext cx="908099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 txBox="1">
            <a:spLocks noChangeArrowheads="1"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Диагностика уровня формирования  практических навыков 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24"/>
          <p:cNvGraphicFramePr>
            <a:graphicFrameLocks/>
          </p:cNvGraphicFramePr>
          <p:nvPr/>
        </p:nvGraphicFramePr>
        <p:xfrm>
          <a:off x="1000100" y="1714488"/>
          <a:ext cx="8143899" cy="3857652"/>
        </p:xfrm>
        <a:graphic>
          <a:graphicData uri="http://schemas.openxmlformats.org/drawingml/2006/table">
            <a:tbl>
              <a:tblPr/>
              <a:tblGrid>
                <a:gridCol w="2764443"/>
                <a:gridCol w="2689728"/>
                <a:gridCol w="2689728"/>
              </a:tblGrid>
              <a:tr h="275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Приведение к одному основанию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Вынесение общего множителя за скобки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Замена переменной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(приведение к квадратному)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2, 5, 10, 12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1, 7, 9, 11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3, 4, 6, 8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Решить показательные неравенства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276872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7200" i="1" baseline="30000" dirty="0" smtClean="0">
                <a:solidFill>
                  <a:schemeClr val="accent5">
                    <a:lumMod val="75000"/>
                  </a:schemeClr>
                </a:solidFill>
              </a:rPr>
              <a:t>2х-4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  &gt;  64</a:t>
            </a:r>
            <a:endParaRPr lang="ru-RU" sz="7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00506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(0,2)</a:t>
            </a:r>
            <a:r>
              <a:rPr lang="ru-RU" sz="7200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7200" i="1" dirty="0" smtClean="0">
                <a:solidFill>
                  <a:schemeClr val="accent5">
                    <a:lumMod val="75000"/>
                  </a:schemeClr>
                </a:solidFill>
              </a:rPr>
              <a:t>  ≥  0,04</a:t>
            </a:r>
            <a:endParaRPr lang="ru-RU" sz="72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406640" cy="6046924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Показательная функция, уравнения, неравенства.</a:t>
            </a:r>
            <a:br>
              <a:rPr lang="ru-RU" sz="6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6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8001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показательных неравенств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928802"/>
            <a:ext cx="33575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200" i="1" baseline="30000" dirty="0">
                <a:solidFill>
                  <a:schemeClr val="accent5">
                    <a:lumMod val="75000"/>
                  </a:schemeClr>
                </a:solidFill>
              </a:rPr>
              <a:t>2х-4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&gt;  64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200" i="1" baseline="30000" dirty="0" smtClean="0">
                <a:solidFill>
                  <a:schemeClr val="accent5">
                    <a:lumMod val="75000"/>
                  </a:schemeClr>
                </a:solidFill>
              </a:rPr>
              <a:t>2х-4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&gt;  2</a:t>
            </a:r>
            <a:r>
              <a:rPr lang="ru-RU" sz="3200" i="1" baseline="30000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2х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– 4 &gt;  6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2х  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&gt;  10    </a:t>
            </a:r>
          </a:p>
          <a:p>
            <a:pPr>
              <a:defRPr/>
            </a:pPr>
            <a:r>
              <a:rPr lang="ru-RU" sz="3200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&gt;  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Ответ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: 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&gt;    5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1857364"/>
            <a:ext cx="30718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(0,2)</a:t>
            </a:r>
            <a:r>
              <a:rPr lang="ru-RU" sz="32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≥  0,04</a:t>
            </a: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0,2)</a:t>
            </a:r>
            <a:r>
              <a:rPr lang="ru-RU" sz="3200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≥  (0,2)</a:t>
            </a:r>
            <a:r>
              <a:rPr lang="ru-RU" sz="3200" i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ru-RU" sz="32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≤  </a:t>
            </a:r>
            <a:r>
              <a:rPr lang="en-US" sz="3200" i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                </a:t>
            </a:r>
          </a:p>
          <a:p>
            <a:pPr>
              <a:defRPr/>
            </a:pPr>
            <a:endParaRPr lang="ru-RU" sz="32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smtClean="0">
                <a:solidFill>
                  <a:schemeClr val="accent5">
                    <a:lumMod val="75000"/>
                  </a:schemeClr>
                </a:solidFill>
              </a:rPr>
              <a:t>Ответ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ru-RU" sz="32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200" i="1" dirty="0">
                <a:solidFill>
                  <a:schemeClr val="accent5">
                    <a:lumMod val="75000"/>
                  </a:schemeClr>
                </a:solidFill>
              </a:rPr>
              <a:t>  ≤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14400" y="0"/>
            <a:ext cx="8229600" cy="5825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Математический диктант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115616" y="836712"/>
            <a:ext cx="7180263" cy="564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Функция  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                       </a:t>
            </a:r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- возрастающая </a:t>
            </a:r>
          </a:p>
          <a:p>
            <a:pPr algn="ctr"/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Функция                          - возрастающая</a:t>
            </a:r>
          </a:p>
          <a:p>
            <a:pPr algn="ctr"/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Решением неравенства                          - </a:t>
            </a:r>
          </a:p>
          <a:p>
            <a:pPr algn="ctr"/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является 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X&lt;5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Решением неравенства                           - </a:t>
            </a:r>
          </a:p>
          <a:p>
            <a:pPr algn="ctr"/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является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</a:rPr>
              <a:t> X&lt;3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Решением неравенства                           - </a:t>
            </a:r>
          </a:p>
          <a:p>
            <a:pPr algn="ctr"/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5">
                    <a:lumMod val="75000"/>
                  </a:schemeClr>
                </a:solidFill>
              </a:rPr>
              <a:t>является</a:t>
            </a:r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851920" y="908720"/>
          <a:ext cx="720080" cy="519127"/>
        </p:xfrm>
        <a:graphic>
          <a:graphicData uri="http://schemas.openxmlformats.org/presentationml/2006/ole">
            <p:oleObj spid="_x0000_s15361" name="Формула" r:id="rId3" imgW="545760" imgH="393480" progId="Equation.3">
              <p:embed/>
            </p:oleObj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51920" y="1700808"/>
          <a:ext cx="563116" cy="307154"/>
        </p:xfrm>
        <a:graphic>
          <a:graphicData uri="http://schemas.openxmlformats.org/presentationml/2006/ole">
            <p:oleObj spid="_x0000_s15362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724128" y="2288672"/>
          <a:ext cx="1080120" cy="597924"/>
        </p:xfrm>
        <a:graphic>
          <a:graphicData uri="http://schemas.openxmlformats.org/presentationml/2006/ole">
            <p:oleObj spid="_x0000_s15363" name="Формула" r:id="rId5" imgW="711000" imgH="3934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868143" y="3645024"/>
          <a:ext cx="1080121" cy="491232"/>
        </p:xfrm>
        <a:graphic>
          <a:graphicData uri="http://schemas.openxmlformats.org/presentationml/2006/ole">
            <p:oleObj spid="_x0000_s15364" name="Формула" r:id="rId6" imgW="45720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796136" y="5122044"/>
          <a:ext cx="936104" cy="644872"/>
        </p:xfrm>
        <a:graphic>
          <a:graphicData uri="http://schemas.openxmlformats.org/presentationml/2006/ole">
            <p:oleObj spid="_x0000_s15365" name="Формула" r:id="rId7" imgW="571320" imgH="39348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652120" y="5949280"/>
          <a:ext cx="889255" cy="431924"/>
        </p:xfrm>
        <a:graphic>
          <a:graphicData uri="http://schemas.openxmlformats.org/presentationml/2006/ole">
            <p:oleObj spid="_x0000_s15366" name="Формула" r:id="rId8" imgW="4442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85918" y="285728"/>
            <a:ext cx="6215106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Ответ</a:t>
            </a:r>
            <a:endParaRPr kumimoji="0" lang="ru-RU" sz="5400" b="1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28860" y="2000240"/>
            <a:ext cx="5715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9600" b="1" dirty="0">
                <a:solidFill>
                  <a:srgbClr val="FF3300"/>
                </a:solidFill>
              </a:rPr>
              <a:t>- + - - +</a:t>
            </a:r>
            <a:r>
              <a:rPr lang="ru-RU" sz="9600" dirty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492896"/>
          <a:ext cx="6095999" cy="2736304"/>
        </p:xfrm>
        <a:graphic>
          <a:graphicData uri="http://schemas.openxmlformats.org/drawingml/2006/table">
            <a:tbl>
              <a:tblPr/>
              <a:tblGrid>
                <a:gridCol w="223706"/>
                <a:gridCol w="2823723"/>
                <a:gridCol w="1524285"/>
                <a:gridCol w="1524285"/>
              </a:tblGrid>
              <a:tr h="366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Решений нет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,        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0" dirty="0" smtClean="0">
                          <a:latin typeface="Calibri"/>
                          <a:ea typeface="Calibri"/>
                          <a:cs typeface="Times New Roman"/>
                        </a:rPr>
                        <a:t>^</a:t>
                      </a:r>
                      <a:r>
                        <a:rPr lang="ru-RU" sz="1400" b="0" dirty="0" smtClean="0">
                          <a:latin typeface="Calibri"/>
                          <a:ea typeface="Calibri"/>
                          <a:cs typeface="Times New Roman"/>
                        </a:rPr>
                        <a:t>2-3х-1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≥0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    ;2/3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]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3265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492896"/>
            <a:ext cx="262508" cy="328135"/>
          </a:xfrm>
          <a:prstGeom prst="rect">
            <a:avLst/>
          </a:prstGeom>
          <a:noFill/>
        </p:spPr>
      </p:pic>
      <p:pic>
        <p:nvPicPr>
          <p:cNvPr id="5326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492896"/>
            <a:ext cx="219075" cy="333375"/>
          </a:xfrm>
          <a:prstGeom prst="rect">
            <a:avLst/>
          </a:prstGeom>
          <a:noFill/>
        </p:spPr>
      </p:pic>
      <p:pic>
        <p:nvPicPr>
          <p:cNvPr id="5326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564904"/>
            <a:ext cx="428625" cy="238125"/>
          </a:xfrm>
          <a:prstGeom prst="rect">
            <a:avLst/>
          </a:prstGeom>
          <a:noFill/>
        </p:spPr>
      </p:pic>
      <p:pic>
        <p:nvPicPr>
          <p:cNvPr id="53262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852936"/>
            <a:ext cx="933450" cy="428625"/>
          </a:xfrm>
          <a:prstGeom prst="rect">
            <a:avLst/>
          </a:prstGeom>
          <a:noFill/>
        </p:spPr>
      </p:pic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356992"/>
            <a:ext cx="342900" cy="238125"/>
          </a:xfrm>
          <a:prstGeom prst="rect">
            <a:avLst/>
          </a:prstGeom>
          <a:noFill/>
        </p:spPr>
      </p:pic>
      <p:pic>
        <p:nvPicPr>
          <p:cNvPr id="5326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284984"/>
            <a:ext cx="142875" cy="333375"/>
          </a:xfrm>
          <a:prstGeom prst="rect">
            <a:avLst/>
          </a:prstGeom>
          <a:noFill/>
        </p:spPr>
      </p:pic>
      <p:pic>
        <p:nvPicPr>
          <p:cNvPr id="53259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645024"/>
            <a:ext cx="190500" cy="238125"/>
          </a:xfrm>
          <a:prstGeom prst="rect">
            <a:avLst/>
          </a:prstGeom>
          <a:noFill/>
        </p:spPr>
      </p:pic>
      <p:pic>
        <p:nvPicPr>
          <p:cNvPr id="53258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3645024"/>
            <a:ext cx="352425" cy="238125"/>
          </a:xfrm>
          <a:prstGeom prst="rect">
            <a:avLst/>
          </a:prstGeom>
          <a:noFill/>
        </p:spPr>
      </p:pic>
      <p:pic>
        <p:nvPicPr>
          <p:cNvPr id="53257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005064"/>
            <a:ext cx="542925" cy="333375"/>
          </a:xfrm>
          <a:prstGeom prst="rect">
            <a:avLst/>
          </a:prstGeom>
          <a:noFill/>
        </p:spPr>
      </p:pic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005064"/>
            <a:ext cx="542925" cy="333375"/>
          </a:xfrm>
          <a:prstGeom prst="rect">
            <a:avLst/>
          </a:prstGeom>
          <a:noFill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005064"/>
            <a:ext cx="190500" cy="238125"/>
          </a:xfrm>
          <a:prstGeom prst="rect">
            <a:avLst/>
          </a:prstGeom>
          <a:noFill/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005064"/>
            <a:ext cx="76200" cy="333375"/>
          </a:xfrm>
          <a:prstGeom prst="rect">
            <a:avLst/>
          </a:prstGeom>
          <a:noFill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05064"/>
            <a:ext cx="285750" cy="238125"/>
          </a:xfrm>
          <a:prstGeom prst="rect">
            <a:avLst/>
          </a:prstGeom>
          <a:noFill/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365104"/>
            <a:ext cx="95250" cy="428625"/>
          </a:xfrm>
          <a:prstGeom prst="rect">
            <a:avLst/>
          </a:prstGeom>
          <a:noFill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869160"/>
            <a:ext cx="371475" cy="238125"/>
          </a:xfrm>
          <a:prstGeom prst="rect">
            <a:avLst/>
          </a:prstGeom>
          <a:noFill/>
        </p:spPr>
      </p:pic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869160"/>
            <a:ext cx="542925" cy="333375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475656" y="908720"/>
            <a:ext cx="7056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В данном задании зашифровано имя математика, который впервые ввёл понятие показательная функция</a:t>
            </a:r>
          </a:p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9712" y="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Разгадай ребус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3" name="Picture 1" descr="C:\Users\Алёна\Desktop\d245777abca64ece2d5d7ca0d19fddb6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860032" y="5013176"/>
            <a:ext cx="171450" cy="9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3" descr="http://alexlat.ucoz.ru/_pu/11/84704107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47525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19672" y="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Лейбниц Готфрид Вильгельм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1196752"/>
            <a:ext cx="3096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Лейбниц Готфрид Вильгельм – 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великий математик, который впервые ввёл понятие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показательная функция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59632" y="285728"/>
            <a:ext cx="7396986" cy="191913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корень уравнения или сумму корней   </a:t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9153" name="Object 2"/>
          <p:cNvGraphicFramePr>
            <a:graphicFrameLocks noChangeAspect="1"/>
          </p:cNvGraphicFramePr>
          <p:nvPr/>
        </p:nvGraphicFramePr>
        <p:xfrm>
          <a:off x="2627784" y="1916832"/>
          <a:ext cx="4559993" cy="1440160"/>
        </p:xfrm>
        <a:graphic>
          <a:graphicData uri="http://schemas.openxmlformats.org/presentationml/2006/ole">
            <p:oleObj spid="_x0000_s49153" name="Формула" r:id="rId3" imgW="7236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3861048"/>
            <a:ext cx="2664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1.2</a:t>
            </a: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2.3</a:t>
            </a: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3.1</a:t>
            </a:r>
          </a:p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4.0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85918" y="285728"/>
            <a:ext cx="6870700" cy="153831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Найдите корень уравнения или сумму корней   </a:t>
            </a:r>
            <a:br>
              <a:rPr kumimoji="0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428728" y="1571612"/>
          <a:ext cx="2357454" cy="744749"/>
        </p:xfrm>
        <a:graphic>
          <a:graphicData uri="http://schemas.openxmlformats.org/presentationml/2006/ole">
            <p:oleObj spid="_x0000_s10242" name="Формула" r:id="rId3" imgW="723600" imgH="228600" progId="Equation.3">
              <p:embed/>
            </p:oleObj>
          </a:graphicData>
        </a:graphic>
      </p:graphicFrame>
      <p:sp>
        <p:nvSpPr>
          <p:cNvPr id="4" name="Содержимое 3"/>
          <p:cNvSpPr txBox="1">
            <a:spLocks/>
          </p:cNvSpPr>
          <p:nvPr/>
        </p:nvSpPr>
        <p:spPr>
          <a:xfrm>
            <a:off x="1285852" y="2214554"/>
            <a:ext cx="3778250" cy="31924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1. 2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2. 3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3. 1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4. 0</a:t>
            </a:r>
          </a:p>
          <a:p>
            <a:pPr marL="365760" marR="0" lvl="0" indent="-283464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230178" y="2428868"/>
            <a:ext cx="5467040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3048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неравенство</a:t>
            </a:r>
          </a:p>
        </p:txBody>
      </p:sp>
      <p:graphicFrame>
        <p:nvGraphicFramePr>
          <p:cNvPr id="50177" name="Object 2"/>
          <p:cNvGraphicFramePr>
            <a:graphicFrameLocks noChangeAspect="1"/>
          </p:cNvGraphicFramePr>
          <p:nvPr/>
        </p:nvGraphicFramePr>
        <p:xfrm>
          <a:off x="3012883" y="1340768"/>
          <a:ext cx="3719357" cy="1800200"/>
        </p:xfrm>
        <a:graphic>
          <a:graphicData uri="http://schemas.openxmlformats.org/presentationml/2006/ole">
            <p:oleObj spid="_x0000_s50177" name="Формула" r:id="rId3" imgW="419040" imgH="203040" progId="Equation.3">
              <p:embed/>
            </p:oleObj>
          </a:graphicData>
        </a:graphic>
      </p:graphicFrame>
      <p:graphicFrame>
        <p:nvGraphicFramePr>
          <p:cNvPr id="310323" name="Object 4"/>
          <p:cNvGraphicFramePr>
            <a:graphicFrameLocks noChangeAspect="1"/>
          </p:cNvGraphicFramePr>
          <p:nvPr/>
        </p:nvGraphicFramePr>
        <p:xfrm>
          <a:off x="1115616" y="3933056"/>
          <a:ext cx="2242844" cy="2662932"/>
        </p:xfrm>
        <a:graphic>
          <a:graphicData uri="http://schemas.openxmlformats.org/presentationml/2006/ole">
            <p:oleObj spid="_x0000_s50178" name="Формула" r:id="rId4" imgW="7491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30480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неравенство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071802" y="928670"/>
          <a:ext cx="2233075" cy="1081644"/>
        </p:xfrm>
        <a:graphic>
          <a:graphicData uri="http://schemas.openxmlformats.org/presentationml/2006/ole">
            <p:oleObj spid="_x0000_s11266" name="Формула" r:id="rId3" imgW="419040" imgH="203040" progId="Equation.3">
              <p:embed/>
            </p:oleObj>
          </a:graphicData>
        </a:graphic>
      </p:graphicFrame>
      <p:graphicFrame>
        <p:nvGraphicFramePr>
          <p:cNvPr id="310323" name="Object 4"/>
          <p:cNvGraphicFramePr>
            <a:graphicFrameLocks noChangeAspect="1"/>
          </p:cNvGraphicFramePr>
          <p:nvPr/>
        </p:nvGraphicFramePr>
        <p:xfrm>
          <a:off x="6215074" y="2714620"/>
          <a:ext cx="2000250" cy="2374900"/>
        </p:xfrm>
        <a:graphic>
          <a:graphicData uri="http://schemas.openxmlformats.org/presentationml/2006/ole">
            <p:oleObj spid="_x0000_s11268" name="Формула" r:id="rId4" imgW="749160" imgH="888840" progId="Equation.3">
              <p:embed/>
            </p:oleObj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285875" y="2857500"/>
          <a:ext cx="2260600" cy="2000250"/>
        </p:xfrm>
        <a:graphic>
          <a:graphicData uri="http://schemas.openxmlformats.org/presentationml/2006/ole">
            <p:oleObj spid="_x0000_s11269" name="Формула" r:id="rId5" imgW="545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0034" y="304800"/>
            <a:ext cx="82629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Calibri" pitchFamily="34" charset="0"/>
              </a:rPr>
              <a:t>    </a:t>
            </a:r>
            <a:r>
              <a:rPr lang="ru-RU" sz="4800" dirty="0" smtClean="0">
                <a:latin typeface="Calibri" pitchFamily="34" charset="0"/>
              </a:rPr>
              <a:t> </a:t>
            </a:r>
            <a:r>
              <a:rPr lang="ru-RU" sz="48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неравенство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131840" y="1196752"/>
          <a:ext cx="2824893" cy="2430016"/>
        </p:xfrm>
        <a:graphic>
          <a:graphicData uri="http://schemas.openxmlformats.org/presentationml/2006/ole">
            <p:oleObj spid="_x0000_s63490" name="Формула" r:id="rId3" imgW="545760" imgH="469800" progId="Equation.3">
              <p:embed/>
            </p:oleObj>
          </a:graphicData>
        </a:graphic>
      </p:graphicFrame>
      <p:graphicFrame>
        <p:nvGraphicFramePr>
          <p:cNvPr id="306242" name="Object 4"/>
          <p:cNvGraphicFramePr>
            <a:graphicFrameLocks noChangeAspect="1"/>
          </p:cNvGraphicFramePr>
          <p:nvPr/>
        </p:nvGraphicFramePr>
        <p:xfrm>
          <a:off x="1115616" y="3717032"/>
          <a:ext cx="2427288" cy="2884487"/>
        </p:xfrm>
        <a:graphic>
          <a:graphicData uri="http://schemas.openxmlformats.org/presentationml/2006/ole">
            <p:oleObj spid="_x0000_s63491" name="Формула" r:id="rId4" imgW="7491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ЦЕЛЬ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УРОКА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endParaRPr lang="ru-RU" sz="3600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3271" y="1214422"/>
            <a:ext cx="8140729" cy="5643578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Обобщить и закрепить теоретические знания методов,  умения и навыки решения показательных уравнений и неравенств на основе свойств показательной функции.</a:t>
            </a:r>
          </a:p>
          <a:p>
            <a:pPr marL="609600" lvl="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Развивать монологическую речь, правильное оформление решений </a:t>
            </a:r>
            <a:r>
              <a:rPr lang="ru-RU" sz="2800" i="1" dirty="0" err="1" smtClean="0">
                <a:solidFill>
                  <a:schemeClr val="accent5">
                    <a:lumMod val="75000"/>
                  </a:schemeClr>
                </a:solidFill>
              </a:rPr>
              <a:t>КИМов</a:t>
            </a: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 ЕГЭ, вычислительные навыки.</a:t>
            </a: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Воспитывать трудолюбие, терпение, усидчивость, умение слушать товарищей, работать в группе.</a:t>
            </a:r>
          </a:p>
          <a:p>
            <a:pPr marL="609600" lvl="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pPr marL="609600" lvl="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00034" y="304800"/>
            <a:ext cx="82629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Решите неравенство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357554" y="1142984"/>
          <a:ext cx="2214578" cy="1904827"/>
        </p:xfrm>
        <a:graphic>
          <a:graphicData uri="http://schemas.openxmlformats.org/presentationml/2006/ole">
            <p:oleObj spid="_x0000_s12290" name="Формула" r:id="rId3" imgW="545760" imgH="469800" progId="Equation.3">
              <p:embed/>
            </p:oleObj>
          </a:graphicData>
        </a:graphic>
      </p:graphicFrame>
      <p:graphicFrame>
        <p:nvGraphicFramePr>
          <p:cNvPr id="306241" name="Object 3"/>
          <p:cNvGraphicFramePr>
            <a:graphicFrameLocks noChangeAspect="1"/>
          </p:cNvGraphicFramePr>
          <p:nvPr/>
        </p:nvGraphicFramePr>
        <p:xfrm>
          <a:off x="1214414" y="3929066"/>
          <a:ext cx="2093912" cy="2133600"/>
        </p:xfrm>
        <a:graphic>
          <a:graphicData uri="http://schemas.openxmlformats.org/presentationml/2006/ole">
            <p:oleObj spid="_x0000_s12291" name="Формула" r:id="rId4" imgW="698400" imgH="711000" progId="Equation.3">
              <p:embed/>
            </p:oleObj>
          </a:graphicData>
        </a:graphic>
      </p:graphicFrame>
      <p:graphicFrame>
        <p:nvGraphicFramePr>
          <p:cNvPr id="306242" name="Object 4"/>
          <p:cNvGraphicFramePr>
            <a:graphicFrameLocks noChangeAspect="1"/>
          </p:cNvGraphicFramePr>
          <p:nvPr/>
        </p:nvGraphicFramePr>
        <p:xfrm>
          <a:off x="5572132" y="3500437"/>
          <a:ext cx="2427291" cy="2884215"/>
        </p:xfrm>
        <a:graphic>
          <a:graphicData uri="http://schemas.openxmlformats.org/presentationml/2006/ole">
            <p:oleObj spid="_x0000_s12292" name="Формула" r:id="rId5" imgW="749160" imgH="888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6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6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6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908720"/>
          <a:ext cx="6840755" cy="1440160"/>
        </p:xfrm>
        <a:graphic>
          <a:graphicData uri="http://schemas.openxmlformats.org/drawingml/2006/table">
            <a:tbl>
              <a:tblPr/>
              <a:tblGrid>
                <a:gridCol w="1368008"/>
                <a:gridCol w="1368008"/>
                <a:gridCol w="1368008"/>
                <a:gridCol w="1368008"/>
                <a:gridCol w="1368723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№4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№5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760" y="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вариант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278092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вариант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3645024"/>
          <a:ext cx="6768752" cy="1656184"/>
        </p:xfrm>
        <a:graphic>
          <a:graphicData uri="http://schemas.openxmlformats.org/drawingml/2006/table">
            <a:tbl>
              <a:tblPr/>
              <a:tblGrid>
                <a:gridCol w="1353609"/>
                <a:gridCol w="1353609"/>
                <a:gridCol w="1353609"/>
                <a:gridCol w="1353609"/>
                <a:gridCol w="1354316"/>
              </a:tblGrid>
              <a:tr h="828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№1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№3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№4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№5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043608" y="188640"/>
            <a:ext cx="79928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Понятие функции было введено в 17 веке. Сейчас ваши знания находятся на уровне ученых того времени. Но сейчас 21 век. У вас есть большая перспектива развития.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36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5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УЧИТЕСЬ</a:t>
            </a:r>
            <a:r>
              <a:rPr kumimoji="0" lang="ru-RU" sz="5200" b="1" i="1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И ДЕРЗАЙТЕ!</a:t>
            </a:r>
            <a:endParaRPr kumimoji="0" lang="ru-RU" sz="5200" b="0" i="1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00232" y="0"/>
            <a:ext cx="4786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Блиц – опрос</a:t>
            </a:r>
            <a:endParaRPr lang="ru-RU" sz="5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90586" y="785794"/>
            <a:ext cx="805341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2400" i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. Какая </a:t>
            </a: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</a:rPr>
              <a:t>функция называется показательной?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2.Свойства показательной функции? </a:t>
            </a:r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3.График  показательной функции?</a:t>
            </a:r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4.Свойства степени?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5. Какое уравнение называют показательным?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6.Способы решения показательных уравнений?</a:t>
            </a:r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7.Показательные неравенства?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8.Как решать показательные неравенства?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9.Какова область определения  функции у=0,3х?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10.Каково множество значений функции у=3х?</a:t>
            </a:r>
          </a:p>
          <a:p>
            <a:pPr marL="342900" indent="-342900"/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11.Возрастает или убывает  показательная функция </a:t>
            </a:r>
          </a:p>
          <a:p>
            <a:pPr marL="342900" indent="-342900"/>
            <a:endParaRPr lang="ru-RU" sz="20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/>
            <a:endParaRPr lang="ru-RU" sz="20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7" name="Picture 10" descr="http://festival.1september.ru/2004_2005/articles/212197/img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9631" y="4941168"/>
            <a:ext cx="3055197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12.Определить при каком значении 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, функция</a:t>
            </a:r>
          </a:p>
          <a:p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 проходит через точку А(1;2)</a:t>
            </a:r>
          </a:p>
          <a:p>
            <a:r>
              <a:rPr lang="ru-RU" sz="2400" i="1" dirty="0" smtClean="0">
                <a:solidFill>
                  <a:schemeClr val="accent5">
                    <a:lumMod val="75000"/>
                  </a:schemeClr>
                </a:solidFill>
              </a:rPr>
              <a:t>13.</a:t>
            </a:r>
            <a:endParaRPr lang="ru-RU" sz="24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" name="Picture 12" descr="http://files.1september.ru/festival/articles/509078/Image3356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80312" y="260648"/>
            <a:ext cx="936104" cy="499255"/>
          </a:xfrm>
          <a:prstGeom prst="rect">
            <a:avLst/>
          </a:prstGeom>
          <a:noFill/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196752"/>
            <a:ext cx="732526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Показательная функция</a:t>
            </a: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285860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4000" b="1" i="1" dirty="0" smtClean="0"/>
              <a:t> 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Определение.</a:t>
            </a:r>
          </a:p>
          <a:p>
            <a:pPr>
              <a:defRPr/>
            </a:pP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Функция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, заданная формулой </a:t>
            </a:r>
          </a:p>
          <a:p>
            <a:pPr>
              <a:defRPr/>
            </a:pP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у </a:t>
            </a: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</a:rPr>
              <a:t>= а</a:t>
            </a:r>
            <a:r>
              <a:rPr lang="ru-RU" sz="4000" b="1" i="1" baseline="30000" dirty="0">
                <a:solidFill>
                  <a:schemeClr val="accent5">
                    <a:lumMod val="75000"/>
                  </a:schemeClr>
                </a:solidFill>
              </a:rPr>
              <a:t>х</a:t>
            </a:r>
          </a:p>
          <a:p>
            <a:pPr>
              <a:defRPr/>
            </a:pP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где  а &gt;0, а ≠ 1, </a:t>
            </a:r>
            <a:r>
              <a:rPr lang="ru-RU" sz="40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 – показатель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    степени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),</a:t>
            </a:r>
          </a:p>
          <a:p>
            <a:pPr>
              <a:defRPr/>
            </a:pP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называется показательной</a:t>
            </a:r>
          </a:p>
          <a:p>
            <a:pPr>
              <a:defRPr/>
            </a:pP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функцией 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с основанием </a:t>
            </a:r>
            <a:r>
              <a:rPr lang="ru-RU" sz="4000" b="1" i="1" dirty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4000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80724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показательной функции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785926"/>
            <a:ext cx="350046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при а&gt;1: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Область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определения – множество действительных чисел.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Область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значений – множество положительных действительных чисел.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Функция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возрастает на всей числовой прямой.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При </a:t>
            </a:r>
            <a:r>
              <a:rPr lang="ru-RU" sz="22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 = 0, у = 1, график проходит через точку (0</a:t>
            </a: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; 1)</a:t>
            </a:r>
            <a:endParaRPr lang="ru-RU" sz="22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1785926"/>
            <a:ext cx="37147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</a:rPr>
              <a:t>при 0 &lt; а &lt; 1:</a:t>
            </a:r>
            <a:endParaRPr lang="ru-RU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Область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определения – множество действительных чисел</a:t>
            </a: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Область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значений – множество положительных действительных чисел</a:t>
            </a: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Функция 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убывает на всей    числовой прямой. </a:t>
            </a:r>
            <a:endParaRPr lang="ru-RU" sz="22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 При </a:t>
            </a:r>
            <a:r>
              <a:rPr lang="ru-RU" sz="2200" i="1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2200" i="1" dirty="0">
                <a:solidFill>
                  <a:schemeClr val="accent5">
                    <a:lumMod val="75000"/>
                  </a:schemeClr>
                </a:solidFill>
              </a:rPr>
              <a:t> = 0, у = 1, график проходит   через точку ( 0 ; </a:t>
            </a:r>
            <a:r>
              <a:rPr lang="ru-RU" sz="2200" i="1" dirty="0" smtClean="0">
                <a:solidFill>
                  <a:schemeClr val="accent5">
                    <a:lumMod val="75000"/>
                  </a:schemeClr>
                </a:solidFill>
              </a:rPr>
              <a:t>1)</a:t>
            </a:r>
            <a:endParaRPr lang="ru-RU" sz="22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135729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График показательной функции.</a:t>
            </a:r>
            <a:endParaRPr lang="ru-RU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976834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При  0  &lt;а &lt; 1: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8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000100" y="1524000"/>
            <a:ext cx="4093108" cy="504827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При а &gt; 1:</a:t>
            </a:r>
          </a:p>
          <a:p>
            <a:pPr algn="ctr" eaLnBrk="1" hangingPunct="1">
              <a:buFontTx/>
              <a:buNone/>
              <a:defRPr/>
            </a:pPr>
            <a:endParaRPr lang="ru-RU" b="1" dirty="0" smtClean="0"/>
          </a:p>
        </p:txBody>
      </p:sp>
      <p:pic>
        <p:nvPicPr>
          <p:cNvPr id="19" name="Picture 9" descr="граф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944" y="2285992"/>
            <a:ext cx="380285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графи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7" y="2285992"/>
            <a:ext cx="3547311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14290"/>
            <a:ext cx="78581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степени</a:t>
            </a:r>
            <a:endParaRPr lang="ru-RU" sz="6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500174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При   а &gt;1,  0 &lt; а  &lt;1 справедливы равенства:	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cs typeface="Tahoma" pitchFamily="34" charset="0"/>
              </a:rPr>
              <a:t>·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а</a:t>
            </a:r>
            <a:r>
              <a:rPr lang="ru-RU" sz="3600" b="1" i="1" baseline="30000" dirty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 =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err="1">
                <a:solidFill>
                  <a:schemeClr val="accent5">
                    <a:lumMod val="75000"/>
                  </a:schemeClr>
                </a:solidFill>
              </a:rPr>
              <a:t>х+у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                             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:  а</a:t>
            </a:r>
            <a:r>
              <a:rPr lang="ru-RU" sz="3600" b="1" i="1" baseline="30000" dirty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  = </a:t>
            </a:r>
            <a:r>
              <a:rPr lang="ru-RU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х-у</a:t>
            </a:r>
            <a:endParaRPr lang="ru-RU" sz="3600" b="1" i="1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(а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cs typeface="Tahoma" pitchFamily="34" charset="0"/>
              </a:rPr>
              <a:t>·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в)</a:t>
            </a:r>
            <a:r>
              <a:rPr lang="ru-RU" sz="3600" b="1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= а</a:t>
            </a:r>
            <a:r>
              <a:rPr lang="ru-RU" sz="3600" b="1" i="1" baseline="30000" dirty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cs typeface="Tahoma" pitchFamily="34" charset="0"/>
              </a:rPr>
              <a:t>·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3600" b="1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3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а/в)</a:t>
            </a:r>
            <a:r>
              <a:rPr lang="ru-RU" sz="3600" b="1" i="1" baseline="30000" dirty="0" err="1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 = а</a:t>
            </a:r>
            <a:r>
              <a:rPr lang="ru-RU" sz="3600" b="1" i="1" baseline="30000" dirty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/ </a:t>
            </a:r>
            <a:r>
              <a:rPr lang="ru-RU" sz="3600" b="1" i="1" dirty="0" err="1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3600" b="1" i="1" baseline="30000" dirty="0" err="1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endParaRPr lang="ru-RU" sz="3600" b="1" i="1" baseline="30000" dirty="0">
              <a:solidFill>
                <a:schemeClr val="accent5">
                  <a:lumMod val="75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(а</a:t>
            </a:r>
            <a:r>
              <a:rPr lang="ru-RU" sz="3600" b="1" i="1" baseline="30000" dirty="0" smtClean="0">
                <a:solidFill>
                  <a:schemeClr val="accent5">
                    <a:lumMod val="75000"/>
                  </a:schemeClr>
                </a:solidFill>
              </a:rPr>
              <a:t>х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3600" b="1" i="1" baseline="30000" dirty="0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3600" b="1" i="1" dirty="0">
                <a:solidFill>
                  <a:schemeClr val="accent5">
                    <a:lumMod val="75000"/>
                  </a:schemeClr>
                </a:solidFill>
              </a:rPr>
              <a:t>= </a:t>
            </a:r>
            <a:r>
              <a:rPr lang="ru-RU" sz="3600" b="1" i="1" dirty="0" err="1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3600" b="1" i="1" baseline="30000" dirty="0" err="1">
                <a:solidFill>
                  <a:schemeClr val="accent5">
                    <a:lumMod val="75000"/>
                  </a:schemeClr>
                </a:solidFill>
              </a:rPr>
              <a:t>ху</a:t>
            </a:r>
            <a:r>
              <a:rPr lang="ru-RU" sz="36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505</TotalTime>
  <Words>912</Words>
  <Application>Microsoft Office PowerPoint</Application>
  <PresentationFormat>Экран (4:3)</PresentationFormat>
  <Paragraphs>235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Солнцестояние</vt:lpstr>
      <vt:lpstr>Формула</vt:lpstr>
      <vt:lpstr>Слайд 1</vt:lpstr>
      <vt:lpstr>Показательная функция, уравнения, неравенства. </vt:lpstr>
      <vt:lpstr>Слайд 3</vt:lpstr>
      <vt:lpstr>Слайд 4</vt:lpstr>
      <vt:lpstr>Слайд 5</vt:lpstr>
      <vt:lpstr>Слайд 6</vt:lpstr>
      <vt:lpstr>Слайд 7</vt:lpstr>
      <vt:lpstr>График показательной функции.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показательных уравнений , неравенств и систем уравнений </dc:title>
  <dc:creator>Admin</dc:creator>
  <cp:lastModifiedBy>Admin</cp:lastModifiedBy>
  <cp:revision>55</cp:revision>
  <dcterms:created xsi:type="dcterms:W3CDTF">2002-01-01T01:19:58Z</dcterms:created>
  <dcterms:modified xsi:type="dcterms:W3CDTF">2009-03-19T22:47:52Z</dcterms:modified>
</cp:coreProperties>
</file>