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01" r:id="rId3"/>
    <p:sldMasterId id="2147483716" r:id="rId4"/>
    <p:sldMasterId id="2147483743" r:id="rId5"/>
    <p:sldMasterId id="2147483758" r:id="rId6"/>
    <p:sldMasterId id="2147483862" r:id="rId7"/>
    <p:sldMasterId id="2147483874" r:id="rId8"/>
  </p:sldMasterIdLst>
  <p:notesMasterIdLst>
    <p:notesMasterId r:id="rId32"/>
  </p:notesMasterIdLst>
  <p:sldIdLst>
    <p:sldId id="256" r:id="rId9"/>
    <p:sldId id="257" r:id="rId10"/>
    <p:sldId id="301" r:id="rId11"/>
    <p:sldId id="283" r:id="rId12"/>
    <p:sldId id="269" r:id="rId13"/>
    <p:sldId id="265" r:id="rId14"/>
    <p:sldId id="271" r:id="rId15"/>
    <p:sldId id="270" r:id="rId16"/>
    <p:sldId id="272" r:id="rId17"/>
    <p:sldId id="274" r:id="rId18"/>
    <p:sldId id="275" r:id="rId19"/>
    <p:sldId id="302" r:id="rId20"/>
    <p:sldId id="287" r:id="rId21"/>
    <p:sldId id="288" r:id="rId22"/>
    <p:sldId id="303" r:id="rId23"/>
    <p:sldId id="291" r:id="rId24"/>
    <p:sldId id="292" r:id="rId25"/>
    <p:sldId id="294" r:id="rId26"/>
    <p:sldId id="296" r:id="rId27"/>
    <p:sldId id="297" r:id="rId28"/>
    <p:sldId id="298" r:id="rId29"/>
    <p:sldId id="300" r:id="rId30"/>
    <p:sldId id="30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6D6B3-87B5-48F8-98AF-82940F5D38C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151F-C755-46C3-B9AA-F8D022970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6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151F-C755-46C3-B9AA-F8D022970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7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4883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883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488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C16913-FD42-45B3-A890-8E0FBCF312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488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13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88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8841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F526-8C11-4112-8FFD-902BC3A742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876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7426F-9494-49CF-9CA4-C0DE5C4471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78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B6E2-7361-46E9-ABEB-DB483262EC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876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22C0-E96B-42ED-9753-B3859402B1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23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F1658-1E81-4F3D-A277-2D9975F75F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15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162A-4523-49CA-98B3-E75060B410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6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B866-916E-4A59-A280-CFA0A06358D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1B630E-554D-4C45-8EF6-F40AA19FB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7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88101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88102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88103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881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6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7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8108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09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0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1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112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88113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4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5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6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7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8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88119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8120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4F6C99-B7A3-4D48-9383-CDD6A5BDD5EE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4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FB64-A825-4E68-981A-39FC66FCA873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8966-2361-4EB2-863B-E4307D9F7EE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1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CE5C-D5E5-42E1-B9B6-3C1EF03A531F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4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0C113-734F-47CB-B731-D6E93913A8B5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9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CD7E-9D5A-4171-ADF0-19A632D6237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9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35664-A23A-436C-8801-53C754B2C89A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7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6D1F5-D4BA-464C-B3CD-59E94C8C46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0804E-260D-431E-8E26-9EB4F9046746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5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8A53-53C4-4B07-8115-614490A77D4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DF12-C41C-4446-98A8-D1C276EA0A7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47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C386-D1D1-414E-9677-A5D3F2CC925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0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879A4-FB33-45B9-A704-ADAA3CFCD75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1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8E1433-CC43-4604-9080-7230EA0D152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91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4DE755-C02E-494E-8E82-F49A4F3BC1D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9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88101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88102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88103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881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6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7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8108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09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0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1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112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88113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4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5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6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7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8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88119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8120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4F6C99-B7A3-4D48-9383-CDD6A5BDD5EE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39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FB64-A825-4E68-981A-39FC66FCA873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50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8966-2361-4EB2-863B-E4307D9F7EE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D4C8A-2713-4397-BDAE-FF181BD345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5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CE5C-D5E5-42E1-B9B6-3C1EF03A531F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0C113-734F-47CB-B731-D6E93913A8B5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01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CD7E-9D5A-4171-ADF0-19A632D6237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0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35664-A23A-436C-8801-53C754B2C89A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91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0804E-260D-431E-8E26-9EB4F9046746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30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8A53-53C4-4B07-8115-614490A77D4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5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DF12-C41C-4446-98A8-D1C276EA0A7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59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C386-D1D1-414E-9677-A5D3F2CC925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5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879A4-FB33-45B9-A704-ADAA3CFCD75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6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8E1433-CC43-4604-9080-7230EA0D152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1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392D0-5306-4586-8B54-83D104F635C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8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4DE755-C02E-494E-8E82-F49A4F3BC1D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4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88101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88102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88103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881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6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7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8108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09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0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1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112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88113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4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5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6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7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8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88119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8120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4F6C99-B7A3-4D48-9383-CDD6A5BDD5EE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FB64-A825-4E68-981A-39FC66FCA873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95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8966-2361-4EB2-863B-E4307D9F7EE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8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CE5C-D5E5-42E1-B9B6-3C1EF03A531F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1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0C113-734F-47CB-B731-D6E93913A8B5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24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CD7E-9D5A-4171-ADF0-19A632D6237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7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35664-A23A-436C-8801-53C754B2C89A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54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0804E-260D-431E-8E26-9EB4F9046746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6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8A53-53C4-4B07-8115-614490A77D4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94FF-C193-4D8C-A011-E60D2E6A45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20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DF12-C41C-4446-98A8-D1C276EA0A7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3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C386-D1D1-414E-9677-A5D3F2CC925C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84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879A4-FB33-45B9-A704-ADAA3CFCD75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8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8E1433-CC43-4604-9080-7230EA0D152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60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4DE755-C02E-494E-8E82-F49A4F3BC1D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88101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88102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88103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881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6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7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8108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09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0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1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112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88113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4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5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6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7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8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88119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8120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24B49C-FEF6-4798-904B-A755742A89E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37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6350-6605-4FD8-B2E1-6A436EF07A6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09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E6A8C-4127-4176-9F6C-B24325DFA4D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4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F6C2-ED15-42BF-B74E-F8F5E58337D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81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70777-ACFB-4C72-A688-DFFCBF8D550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5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3E423-E399-40BA-ABBE-38B1F3F670F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1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9E87-8B02-43A3-A387-DE13DA2420ED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92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EA16A-445D-47D1-97EB-60C4A0CD4B0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6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EBD89-5454-402F-B64C-6C1892B5E0D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51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DAFB-7F9C-4FB1-B2B7-87E2362AFDC3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2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12939-A8A0-4E0A-BED0-3B5CF0ECD4D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47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840D6-2311-45E9-9F56-2D852B476DC5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C20AE-967F-4905-AC7B-8CD325F5E6E6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7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340A7E-0CE6-4FAA-8411-BD3030E3304A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47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8AE580-26D9-4E6D-8C1F-393E319D82BF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7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88101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88102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88103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881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6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07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8108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09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0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1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112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88113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4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5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6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7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118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88119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8120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24B49C-FEF6-4798-904B-A755742A89E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A430E-07A6-40D9-A7D4-C562FB46B6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33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6350-6605-4FD8-B2E1-6A436EF07A6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8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E6A8C-4127-4176-9F6C-B24325DFA4D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7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F6C2-ED15-42BF-B74E-F8F5E58337D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71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70777-ACFB-4C72-A688-DFFCBF8D550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0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9E87-8B02-43A3-A387-DE13DA2420ED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48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EA16A-445D-47D1-97EB-60C4A0CD4B08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9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EBD89-5454-402F-B64C-6C1892B5E0D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956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DAFB-7F9C-4FB1-B2B7-87E2362AFDC3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36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12939-A8A0-4E0A-BED0-3B5CF0ECD4D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24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840D6-2311-45E9-9F56-2D852B476DC5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B8F8-69E4-4E01-8730-51727DB98A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8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C20AE-967F-4905-AC7B-8CD325F5E6E6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57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340A7E-0CE6-4FAA-8411-BD3030E3304A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94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8AE580-26D9-4E6D-8C1F-393E319D82BF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84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EEAAE-7F37-45FB-AC90-536586E114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42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F84EC-D5E0-474A-89B0-A29EC5AFBA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38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591A0-A476-4964-A1BE-A18343E479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7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568E8-3330-4A7B-B3D9-56BC2D9E91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68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21E0-5D7A-4A56-B653-E83E8FDB33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87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363C-C79B-4902-8D40-39DDA10265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6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009A-F9AD-45DB-94CA-21A54C5E25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3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EB602-D9B9-4992-BA93-ADDFFA41F6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210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8DB4-5878-4EBB-9BD0-00FD7C4B9B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796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BAE-0BDB-4FDC-ABC4-E4B7EE4BAD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264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01899-9E59-4C43-A86B-EEB6D16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58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9509-899F-4C03-BDBC-75FA014113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41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5543-D28A-4A84-8F91-7F8895B143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7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CA4E2-4661-45C7-AA2C-0D9746CAF8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659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A631-328F-498E-BA23-E91E9EE40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324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81F23-AF80-4292-B593-46668F8E56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644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9793-E26C-4DD6-AD5F-9C93DDB561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3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5E90-C646-4B1C-B53E-AE0403AD4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3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478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5EDF66-E7BE-46D1-BBF9-153F2DB55D5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25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07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7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EAD14-8293-49C4-8404-B4F71498FEA7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07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7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EAD14-8293-49C4-8404-B4F71498FEA7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07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7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EAD14-8293-49C4-8404-B4F71498FEA7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1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07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7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7B5F7C-1300-4482-9B05-D71956DEAFD9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6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07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7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70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7B5F7C-1300-4482-9B05-D71956DEAFD9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559F37-487D-414E-94B1-73D889B6514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240FDB-96E1-4287-8145-C9C94B0553D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P\Desktop\%D0%92%D0%B5%D1%81%D0%BD%D0%B0+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8514"/>
            <a:ext cx="6292806" cy="36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3922" y="298125"/>
            <a:ext cx="5617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Я рада видеть каждого из вас,</a:t>
            </a:r>
          </a:p>
          <a:p>
            <a:r>
              <a:rPr lang="ru-RU" sz="2400" dirty="0" smtClean="0">
                <a:latin typeface="Arial Black" pitchFamily="34" charset="0"/>
              </a:rPr>
              <a:t>И пусть весна прохладой в окна дышит,</a:t>
            </a:r>
          </a:p>
          <a:p>
            <a:r>
              <a:rPr lang="ru-RU" sz="2400" dirty="0" smtClean="0">
                <a:latin typeface="Arial Black" pitchFamily="34" charset="0"/>
              </a:rPr>
              <a:t>Нам будет здесь уютно, ведь наш класс,</a:t>
            </a:r>
          </a:p>
          <a:p>
            <a:r>
              <a:rPr lang="ru-RU" sz="2400" dirty="0" smtClean="0">
                <a:latin typeface="Arial Black" pitchFamily="34" charset="0"/>
              </a:rPr>
              <a:t>Друг друга любит, чувствует и слышит.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303B-D126-4D09-AFE8-887548A62E1B}" type="slidenum">
              <a:rPr lang="ru-RU">
                <a:solidFill>
                  <a:srgbClr val="333300"/>
                </a:solidFill>
              </a:rPr>
              <a:pPr/>
              <a:t>10</a:t>
            </a:fld>
            <a:endParaRPr lang="ru-RU">
              <a:solidFill>
                <a:srgbClr val="333300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00188" y="1524000"/>
            <a:ext cx="7186612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dirty="0"/>
              <a:t>Решите уравнение</a:t>
            </a:r>
            <a:r>
              <a:rPr lang="ru-RU" sz="4400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4400" dirty="0" smtClean="0"/>
              <a:t>1 Вариант	  2 Вариант</a:t>
            </a:r>
          </a:p>
          <a:p>
            <a:pPr>
              <a:buFont typeface="Wingdings" pitchFamily="2" charset="2"/>
              <a:buNone/>
            </a:pPr>
            <a:endParaRPr lang="ru-RU" sz="4400" dirty="0"/>
          </a:p>
          <a:p>
            <a:pPr>
              <a:buFont typeface="Wingdings" pitchFamily="2" charset="2"/>
              <a:buNone/>
            </a:pPr>
            <a:endParaRPr lang="ru-RU" sz="4400" dirty="0" smtClean="0"/>
          </a:p>
          <a:p>
            <a:pPr>
              <a:buFont typeface="Wingdings" pitchFamily="2" charset="2"/>
              <a:buNone/>
            </a:pPr>
            <a:endParaRPr lang="ru-RU" sz="4400" dirty="0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57706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23158426"/>
              </p:ext>
            </p:extLst>
          </p:nvPr>
        </p:nvGraphicFramePr>
        <p:xfrm>
          <a:off x="1547813" y="3092450"/>
          <a:ext cx="322738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Формула" r:id="rId3" imgW="634680" imgH="279360" progId="Equation.3">
                  <p:embed/>
                </p:oleObj>
              </mc:Choice>
              <mc:Fallback>
                <p:oleObj name="Формула" r:id="rId3" imgW="634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092450"/>
                        <a:ext cx="322738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57718" name="Rectangle 2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157726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71400"/>
            <a:ext cx="2552813" cy="26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5694986"/>
              </p:ext>
            </p:extLst>
          </p:nvPr>
        </p:nvGraphicFramePr>
        <p:xfrm>
          <a:off x="5203825" y="3068638"/>
          <a:ext cx="354965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Формула" r:id="rId6" imgW="698400" imgH="279360" progId="Equation.3">
                  <p:embed/>
                </p:oleObj>
              </mc:Choice>
              <mc:Fallback>
                <p:oleObj name="Формула" r:id="rId6" imgW="698400" imgH="279360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3068638"/>
                        <a:ext cx="3549650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8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260648"/>
            <a:ext cx="3668712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Ответы: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1 вариант</a:t>
            </a:r>
            <a:endParaRPr lang="ru-RU" sz="2800" dirty="0"/>
          </a:p>
        </p:txBody>
      </p:sp>
      <p:graphicFrame>
        <p:nvGraphicFramePr>
          <p:cNvPr id="165909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28800" y="3200400"/>
          <a:ext cx="24447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Формула" r:id="rId3" imgW="558720" imgH="177480" progId="Equation.3">
                  <p:embed/>
                </p:oleObj>
              </mc:Choice>
              <mc:Fallback>
                <p:oleObj name="Формула" r:id="rId3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00400"/>
                        <a:ext cx="24447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6589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86496705"/>
              </p:ext>
            </p:extLst>
          </p:nvPr>
        </p:nvGraphicFramePr>
        <p:xfrm>
          <a:off x="4283968" y="1412776"/>
          <a:ext cx="21336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Формула" r:id="rId5" imgW="609480" imgH="279360" progId="Equation.3">
                  <p:embed/>
                </p:oleObj>
              </mc:Choice>
              <mc:Fallback>
                <p:oleObj name="Формула" r:id="rId5" imgW="609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412776"/>
                        <a:ext cx="21336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0" y="2852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65898" name="Object 10"/>
          <p:cNvGraphicFramePr>
            <a:graphicFrameLocks noChangeAspect="1"/>
          </p:cNvGraphicFramePr>
          <p:nvPr/>
        </p:nvGraphicFramePr>
        <p:xfrm>
          <a:off x="2209800" y="5029200"/>
          <a:ext cx="1371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Формула" r:id="rId7" imgW="419040" imgH="177480" progId="Equation.3">
                  <p:embed/>
                </p:oleObj>
              </mc:Choice>
              <mc:Fallback>
                <p:oleObj name="Формула" r:id="rId7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13716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9" name="Object 11"/>
          <p:cNvGraphicFramePr>
            <a:graphicFrameLocks noChangeAspect="1"/>
          </p:cNvGraphicFramePr>
          <p:nvPr/>
        </p:nvGraphicFramePr>
        <p:xfrm>
          <a:off x="6019800" y="4953000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Формула" r:id="rId9" imgW="444114" imgH="177646" progId="Equation.3">
                  <p:embed/>
                </p:oleObj>
              </mc:Choice>
              <mc:Fallback>
                <p:oleObj name="Формула" r:id="rId9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3000"/>
                        <a:ext cx="1600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65911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62600" y="3276600"/>
          <a:ext cx="24304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Формула" r:id="rId11" imgW="647640" imgH="177480" progId="Equation.3">
                  <p:embed/>
                </p:oleObj>
              </mc:Choice>
              <mc:Fallback>
                <p:oleObj name="Формула" r:id="rId11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24304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3" name="Object 25"/>
          <p:cNvGraphicFramePr>
            <a:graphicFrameLocks noChangeAspect="1"/>
          </p:cNvGraphicFramePr>
          <p:nvPr/>
        </p:nvGraphicFramePr>
        <p:xfrm>
          <a:off x="1752600" y="4114800"/>
          <a:ext cx="24447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Формула" r:id="rId13" imgW="558720" imgH="177480" progId="Equation.3">
                  <p:embed/>
                </p:oleObj>
              </mc:Choice>
              <mc:Fallback>
                <p:oleObj name="Формула" r:id="rId13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24447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4" name="Object 26"/>
          <p:cNvGraphicFramePr>
            <a:graphicFrameLocks noChangeAspect="1"/>
          </p:cNvGraphicFramePr>
          <p:nvPr/>
        </p:nvGraphicFramePr>
        <p:xfrm>
          <a:off x="5562600" y="4038600"/>
          <a:ext cx="26320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Формула" r:id="rId15" imgW="647640" imgH="177480" progId="Equation.3">
                  <p:embed/>
                </p:oleObj>
              </mc:Choice>
              <mc:Fallback>
                <p:oleObj name="Формула" r:id="rId15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26320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2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260648"/>
            <a:ext cx="3668712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Ответы: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2</a:t>
            </a:r>
            <a:r>
              <a:rPr lang="ru-RU" sz="2800" dirty="0" smtClean="0"/>
              <a:t> вариант</a:t>
            </a:r>
            <a:endParaRPr lang="ru-RU" sz="2800" dirty="0"/>
          </a:p>
        </p:txBody>
      </p:sp>
      <p:graphicFrame>
        <p:nvGraphicFramePr>
          <p:cNvPr id="165909" name="Object 2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57088776"/>
              </p:ext>
            </p:extLst>
          </p:nvPr>
        </p:nvGraphicFramePr>
        <p:xfrm>
          <a:off x="1828800" y="3240088"/>
          <a:ext cx="2444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Формула" r:id="rId3" imgW="622080" imgH="177480" progId="Equation.3">
                  <p:embed/>
                </p:oleObj>
              </mc:Choice>
              <mc:Fallback>
                <p:oleObj name="Формула" r:id="rId3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40088"/>
                        <a:ext cx="24447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0" y="2852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65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97261"/>
              </p:ext>
            </p:extLst>
          </p:nvPr>
        </p:nvGraphicFramePr>
        <p:xfrm>
          <a:off x="2189163" y="5029200"/>
          <a:ext cx="14128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Формула" r:id="rId5" imgW="431640" imgH="177480" progId="Equation.3">
                  <p:embed/>
                </p:oleObj>
              </mc:Choice>
              <mc:Fallback>
                <p:oleObj name="Формула" r:id="rId5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5029200"/>
                        <a:ext cx="14128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49299"/>
              </p:ext>
            </p:extLst>
          </p:nvPr>
        </p:nvGraphicFramePr>
        <p:xfrm>
          <a:off x="6088063" y="4953000"/>
          <a:ext cx="1463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Формула" r:id="rId7" imgW="406080" imgH="177480" progId="Equation.3">
                  <p:embed/>
                </p:oleObj>
              </mc:Choice>
              <mc:Fallback>
                <p:oleObj name="Формула" r:id="rId7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953000"/>
                        <a:ext cx="14636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65911" name="Object 2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65712694"/>
              </p:ext>
            </p:extLst>
          </p:nvPr>
        </p:nvGraphicFramePr>
        <p:xfrm>
          <a:off x="5562600" y="3305175"/>
          <a:ext cx="24304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Формула" r:id="rId9" imgW="711000" imgH="177480" progId="Equation.3">
                  <p:embed/>
                </p:oleObj>
              </mc:Choice>
              <mc:Fallback>
                <p:oleObj name="Формула" r:id="rId9" imgW="711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05175"/>
                        <a:ext cx="24304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767093"/>
              </p:ext>
            </p:extLst>
          </p:nvPr>
        </p:nvGraphicFramePr>
        <p:xfrm>
          <a:off x="1614488" y="4114800"/>
          <a:ext cx="27225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Формула" r:id="rId11" imgW="622080" imgH="177480" progId="Equation.3">
                  <p:embed/>
                </p:oleObj>
              </mc:Choice>
              <mc:Fallback>
                <p:oleObj name="Формула" r:id="rId11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114800"/>
                        <a:ext cx="27225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24364"/>
              </p:ext>
            </p:extLst>
          </p:nvPr>
        </p:nvGraphicFramePr>
        <p:xfrm>
          <a:off x="5202238" y="3987800"/>
          <a:ext cx="33543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Формула" r:id="rId13" imgW="825480" imgH="203040" progId="Equation.3">
                  <p:embed/>
                </p:oleObj>
              </mc:Choice>
              <mc:Fallback>
                <p:oleObj name="Формула" r:id="rId13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3987800"/>
                        <a:ext cx="33543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22183335"/>
              </p:ext>
            </p:extLst>
          </p:nvPr>
        </p:nvGraphicFramePr>
        <p:xfrm>
          <a:off x="3707904" y="1484784"/>
          <a:ext cx="354965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Формула" r:id="rId15" imgW="698400" imgH="279360" progId="Equation.3">
                  <p:embed/>
                </p:oleObj>
              </mc:Choice>
              <mc:Fallback>
                <p:oleObj name="Формула" r:id="rId15" imgW="698400" imgH="279360" progId="Equation.3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484784"/>
                        <a:ext cx="3549650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0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460625" y="312738"/>
            <a:ext cx="4079875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Математический диктант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20688" y="982663"/>
            <a:ext cx="1774825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FFFFF"/>
                </a:solidFill>
              </a:rPr>
              <a:t>1 вариант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900863" y="982663"/>
            <a:ext cx="1774825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FFFFF"/>
                </a:solidFill>
              </a:rPr>
              <a:t>2 вариант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284663" y="2060575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0825" y="2060575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3,6 : (–0,4)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364163" y="2139950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4,9 : (– 0,7)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284663" y="2941638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0825" y="2941638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–7)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 (–1,2)</a:t>
            </a:r>
            <a:endParaRPr 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364163" y="2941638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(–2) </a:t>
            </a:r>
            <a:r>
              <a:rPr lang="en-US" sz="2400" b="1" dirty="0" smtClean="0">
                <a:solidFill>
                  <a:srgbClr val="000000"/>
                </a:solidFill>
              </a:rPr>
              <a:t>·</a:t>
            </a:r>
            <a:r>
              <a:rPr lang="ru-RU" sz="2400" b="1" dirty="0" smtClean="0">
                <a:solidFill>
                  <a:srgbClr val="000000"/>
                </a:solidFill>
              </a:rPr>
              <a:t> (–3,4)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4284663" y="3822700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50825" y="38227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–9,6 : 4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364163" y="3822700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–5,2  : 26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4284663" y="4908550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4.</a:t>
            </a:r>
          </a:p>
        </p:txBody>
      </p: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250825" y="4703763"/>
            <a:ext cx="1763713" cy="828675"/>
            <a:chOff x="227" y="3113"/>
            <a:chExt cx="1111" cy="522"/>
          </a:xfrm>
        </p:grpSpPr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748" y="3113"/>
              <a:ext cx="590" cy="522"/>
              <a:chOff x="4286" y="754"/>
              <a:chExt cx="590" cy="522"/>
            </a:xfrm>
          </p:grpSpPr>
          <p:sp>
            <p:nvSpPr>
              <p:cNvPr id="35857" name="AutoShape 17"/>
              <p:cNvSpPr>
                <a:spLocks noChangeArrowheads="1"/>
              </p:cNvSpPr>
              <p:nvPr/>
            </p:nvSpPr>
            <p:spPr bwMode="auto">
              <a:xfrm>
                <a:off x="4286" y="765"/>
                <a:ext cx="590" cy="511"/>
              </a:xfrm>
              <a:prstGeom prst="roundRect">
                <a:avLst>
                  <a:gd name="adj" fmla="val 16667"/>
                </a:avLst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858" name="Group 18"/>
              <p:cNvGrpSpPr>
                <a:grpSpLocks/>
              </p:cNvGrpSpPr>
              <p:nvPr/>
            </p:nvGrpSpPr>
            <p:grpSpPr bwMode="auto">
              <a:xfrm>
                <a:off x="4332" y="754"/>
                <a:ext cx="478" cy="512"/>
                <a:chOff x="386" y="685"/>
                <a:chExt cx="512" cy="512"/>
              </a:xfrm>
            </p:grpSpPr>
            <p:sp>
              <p:nvSpPr>
                <p:cNvPr id="3585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0000"/>
                      </a:solidFill>
                    </a:rPr>
                    <a:t>11</a:t>
                  </a:r>
                </a:p>
              </p:txBody>
            </p:sp>
            <p:sp>
              <p:nvSpPr>
                <p:cNvPr id="358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0000"/>
                      </a:solidFill>
                    </a:rPr>
                    <a:t>52</a:t>
                  </a:r>
                </a:p>
              </p:txBody>
            </p:sp>
            <p:sp>
              <p:nvSpPr>
                <p:cNvPr id="35861" name="Line 21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227" y="3249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srgbClr val="000000"/>
                  </a:solidFill>
                  <a:cs typeface="Arial" charset="0"/>
                </a:rPr>
                <a:t>– 3 </a:t>
              </a:r>
              <a:r>
                <a:rPr lang="en-US" sz="2400" b="1" smtClean="0">
                  <a:solidFill>
                    <a:srgbClr val="000000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35873" name="Group 33"/>
          <p:cNvGrpSpPr>
            <a:grpSpLocks/>
          </p:cNvGrpSpPr>
          <p:nvPr/>
        </p:nvGrpSpPr>
        <p:grpSpPr bwMode="auto">
          <a:xfrm>
            <a:off x="5219700" y="4724400"/>
            <a:ext cx="1763713" cy="828675"/>
            <a:chOff x="227" y="3113"/>
            <a:chExt cx="1111" cy="522"/>
          </a:xfrm>
        </p:grpSpPr>
        <p:grpSp>
          <p:nvGrpSpPr>
            <p:cNvPr id="35874" name="Group 34"/>
            <p:cNvGrpSpPr>
              <a:grpSpLocks/>
            </p:cNvGrpSpPr>
            <p:nvPr/>
          </p:nvGrpSpPr>
          <p:grpSpPr bwMode="auto">
            <a:xfrm>
              <a:off x="748" y="3113"/>
              <a:ext cx="590" cy="522"/>
              <a:chOff x="4286" y="754"/>
              <a:chExt cx="590" cy="522"/>
            </a:xfrm>
          </p:grpSpPr>
          <p:sp>
            <p:nvSpPr>
              <p:cNvPr id="35875" name="AutoShape 35"/>
              <p:cNvSpPr>
                <a:spLocks noChangeArrowheads="1"/>
              </p:cNvSpPr>
              <p:nvPr/>
            </p:nvSpPr>
            <p:spPr bwMode="auto">
              <a:xfrm>
                <a:off x="4286" y="765"/>
                <a:ext cx="590" cy="511"/>
              </a:xfrm>
              <a:prstGeom prst="roundRect">
                <a:avLst>
                  <a:gd name="adj" fmla="val 16667"/>
                </a:avLst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876" name="Group 36"/>
              <p:cNvGrpSpPr>
                <a:grpSpLocks/>
              </p:cNvGrpSpPr>
              <p:nvPr/>
            </p:nvGrpSpPr>
            <p:grpSpPr bwMode="auto">
              <a:xfrm>
                <a:off x="4332" y="754"/>
                <a:ext cx="478" cy="512"/>
                <a:chOff x="386" y="685"/>
                <a:chExt cx="512" cy="512"/>
              </a:xfrm>
            </p:grpSpPr>
            <p:sp>
              <p:nvSpPr>
                <p:cNvPr id="3587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0000"/>
                      </a:solidFill>
                    </a:rPr>
                    <a:t>17</a:t>
                  </a:r>
                </a:p>
              </p:txBody>
            </p:sp>
            <p:sp>
              <p:nvSpPr>
                <p:cNvPr id="358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0000"/>
                      </a:solidFill>
                    </a:rPr>
                    <a:t>41</a:t>
                  </a:r>
                </a:p>
              </p:txBody>
            </p:sp>
            <p:sp>
              <p:nvSpPr>
                <p:cNvPr id="35879" name="Line 39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227" y="3249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srgbClr val="000000"/>
                  </a:solidFill>
                  <a:cs typeface="Arial" charset="0"/>
                </a:rPr>
                <a:t>– 2 </a:t>
              </a:r>
              <a:r>
                <a:rPr lang="en-US" sz="2400" b="1" smtClean="0">
                  <a:solidFill>
                    <a:srgbClr val="000000"/>
                  </a:solidFill>
                  <a:cs typeface="Arial" charset="0"/>
                </a:rPr>
                <a:t>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06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/>
      <p:bldP spid="35847" grpId="0"/>
      <p:bldP spid="35848" grpId="0" animBg="1"/>
      <p:bldP spid="35849" grpId="0"/>
      <p:bldP spid="35850" grpId="0"/>
      <p:bldP spid="35851" grpId="0" animBg="1"/>
      <p:bldP spid="35852" grpId="0"/>
      <p:bldP spid="35853" grpId="0"/>
      <p:bldP spid="358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2436813" y="300038"/>
            <a:ext cx="4079875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104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104966"/>
                </a:solidFill>
              </a:rPr>
              <a:t>Математический диктант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420688" y="982663"/>
            <a:ext cx="1774825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1 вариант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900863" y="982663"/>
            <a:ext cx="1774825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2 вариант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284663" y="2060575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4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1.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0825" y="2060575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3,6 : (–0,4)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2392363" y="2060575"/>
            <a:ext cx="1252537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8F8F8"/>
                </a:solidFill>
              </a:rPr>
              <a:t>= </a:t>
            </a:r>
            <a:r>
              <a:rPr lang="ru-RU" sz="2400" b="1" dirty="0" smtClean="0">
                <a:solidFill>
                  <a:srgbClr val="F8F8F8"/>
                </a:solidFill>
                <a:cs typeface="Arial" charset="0"/>
              </a:rPr>
              <a:t>–</a:t>
            </a:r>
            <a:r>
              <a:rPr lang="ru-RU" sz="2400" b="1" dirty="0" smtClean="0">
                <a:solidFill>
                  <a:srgbClr val="F8F8F8"/>
                </a:solidFill>
              </a:rPr>
              <a:t> 9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364163" y="2139950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4,9 : (– 0,7)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4284663" y="2941638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4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2.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50825" y="2941638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(</a:t>
            </a:r>
            <a:r>
              <a:rPr lang="ru-RU" sz="2400" b="1" smtClean="0">
                <a:solidFill>
                  <a:srgbClr val="003366"/>
                </a:solidFill>
                <a:cs typeface="Arial" charset="0"/>
              </a:rPr>
              <a:t>–7) </a:t>
            </a:r>
            <a:r>
              <a:rPr lang="en-US" sz="2400" b="1" smtClean="0">
                <a:solidFill>
                  <a:srgbClr val="003366"/>
                </a:solidFill>
                <a:cs typeface="Arial" charset="0"/>
              </a:rPr>
              <a:t>·</a:t>
            </a:r>
            <a:r>
              <a:rPr lang="ru-RU" sz="2400" b="1" smtClean="0">
                <a:solidFill>
                  <a:srgbClr val="003366"/>
                </a:solidFill>
                <a:cs typeface="Arial" charset="0"/>
              </a:rPr>
              <a:t> (–1,2)</a:t>
            </a:r>
            <a:endParaRPr lang="ru-RU" sz="2400" b="1" smtClean="0">
              <a:solidFill>
                <a:srgbClr val="003366"/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364163" y="2941638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(–2) </a:t>
            </a:r>
            <a:r>
              <a:rPr lang="en-US" sz="2400" b="1" smtClean="0">
                <a:solidFill>
                  <a:srgbClr val="003366"/>
                </a:solidFill>
              </a:rPr>
              <a:t>·</a:t>
            </a:r>
            <a:r>
              <a:rPr lang="ru-RU" sz="2400" b="1" smtClean="0">
                <a:solidFill>
                  <a:srgbClr val="003366"/>
                </a:solidFill>
              </a:rPr>
              <a:t> (–3,4)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2376488" y="2941638"/>
            <a:ext cx="1252537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F8F8"/>
                </a:solidFill>
              </a:rPr>
              <a:t>= 8,4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7351713" y="2060575"/>
            <a:ext cx="1252537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F8F8"/>
                </a:solidFill>
              </a:rPr>
              <a:t>= </a:t>
            </a:r>
            <a:r>
              <a:rPr lang="ru-RU" sz="2400" b="1" smtClean="0">
                <a:solidFill>
                  <a:srgbClr val="F8F8F8"/>
                </a:solidFill>
                <a:cs typeface="Arial" charset="0"/>
              </a:rPr>
              <a:t>–</a:t>
            </a:r>
            <a:r>
              <a:rPr lang="ru-RU" sz="2400" b="1" smtClean="0">
                <a:solidFill>
                  <a:srgbClr val="F8F8F8"/>
                </a:solidFill>
              </a:rPr>
              <a:t> 7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7335838" y="2941638"/>
            <a:ext cx="1252537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F8F8"/>
                </a:solidFill>
              </a:rPr>
              <a:t>= </a:t>
            </a:r>
            <a:r>
              <a:rPr lang="ru-RU" sz="2400" b="1" smtClean="0">
                <a:solidFill>
                  <a:srgbClr val="F8F8F8"/>
                </a:solidFill>
                <a:cs typeface="Arial" charset="0"/>
              </a:rPr>
              <a:t>6,8</a:t>
            </a:r>
            <a:endParaRPr lang="ru-RU" sz="2400" b="1" smtClean="0">
              <a:solidFill>
                <a:srgbClr val="F8F8F8"/>
              </a:solidFill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4284663" y="3822700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4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3.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50825" y="38227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–9,6 : 4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364163" y="3822700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–5,2  : 26</a:t>
            </a:r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2376488" y="3822700"/>
            <a:ext cx="1252537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F8F8"/>
                </a:solidFill>
              </a:rPr>
              <a:t>= </a:t>
            </a:r>
            <a:r>
              <a:rPr lang="ru-RU" sz="2400" b="1" smtClean="0">
                <a:solidFill>
                  <a:srgbClr val="F8F8F8"/>
                </a:solidFill>
                <a:cs typeface="Arial" charset="0"/>
              </a:rPr>
              <a:t>–</a:t>
            </a:r>
            <a:r>
              <a:rPr lang="ru-RU" sz="2400" b="1" smtClean="0">
                <a:solidFill>
                  <a:srgbClr val="F8F8F8"/>
                </a:solidFill>
              </a:rPr>
              <a:t> 2,4</a:t>
            </a:r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7335838" y="3822700"/>
            <a:ext cx="1252537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F8F8"/>
                </a:solidFill>
              </a:rPr>
              <a:t>= </a:t>
            </a:r>
            <a:r>
              <a:rPr lang="ru-RU" sz="2400" b="1" smtClean="0">
                <a:solidFill>
                  <a:srgbClr val="F8F8F8"/>
                </a:solidFill>
                <a:cs typeface="Arial" charset="0"/>
              </a:rPr>
              <a:t>–</a:t>
            </a:r>
            <a:r>
              <a:rPr lang="ru-RU" sz="2400" b="1" smtClean="0">
                <a:solidFill>
                  <a:srgbClr val="F8F8F8"/>
                </a:solidFill>
              </a:rPr>
              <a:t> 0,2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4284663" y="4908550"/>
            <a:ext cx="655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4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3366"/>
                </a:solidFill>
              </a:rPr>
              <a:t>4.</a:t>
            </a:r>
          </a:p>
        </p:txBody>
      </p: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250825" y="4703763"/>
            <a:ext cx="1763713" cy="828675"/>
            <a:chOff x="227" y="3113"/>
            <a:chExt cx="1111" cy="522"/>
          </a:xfrm>
        </p:grpSpPr>
        <p:grpSp>
          <p:nvGrpSpPr>
            <p:cNvPr id="36886" name="Group 22"/>
            <p:cNvGrpSpPr>
              <a:grpSpLocks/>
            </p:cNvGrpSpPr>
            <p:nvPr/>
          </p:nvGrpSpPr>
          <p:grpSpPr bwMode="auto">
            <a:xfrm>
              <a:off x="748" y="3113"/>
              <a:ext cx="590" cy="522"/>
              <a:chOff x="4286" y="754"/>
              <a:chExt cx="590" cy="522"/>
            </a:xfrm>
          </p:grpSpPr>
          <p:sp>
            <p:nvSpPr>
              <p:cNvPr id="36887" name="AutoShape 23"/>
              <p:cNvSpPr>
                <a:spLocks noChangeArrowheads="1"/>
              </p:cNvSpPr>
              <p:nvPr/>
            </p:nvSpPr>
            <p:spPr bwMode="auto">
              <a:xfrm>
                <a:off x="4286" y="765"/>
                <a:ext cx="590" cy="511"/>
              </a:xfrm>
              <a:prstGeom prst="roundRect">
                <a:avLst>
                  <a:gd name="adj" fmla="val 16667"/>
                </a:avLst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888" name="Group 24"/>
              <p:cNvGrpSpPr>
                <a:grpSpLocks/>
              </p:cNvGrpSpPr>
              <p:nvPr/>
            </p:nvGrpSpPr>
            <p:grpSpPr bwMode="auto">
              <a:xfrm>
                <a:off x="4332" y="754"/>
                <a:ext cx="478" cy="512"/>
                <a:chOff x="386" y="685"/>
                <a:chExt cx="512" cy="512"/>
              </a:xfrm>
            </p:grpSpPr>
            <p:sp>
              <p:nvSpPr>
                <p:cNvPr id="3688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3366"/>
                      </a:solidFill>
                    </a:rPr>
                    <a:t>11</a:t>
                  </a:r>
                </a:p>
              </p:txBody>
            </p:sp>
            <p:sp>
              <p:nvSpPr>
                <p:cNvPr id="368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3366"/>
                      </a:solidFill>
                    </a:rPr>
                    <a:t>52</a:t>
                  </a:r>
                </a:p>
              </p:txBody>
            </p:sp>
            <p:sp>
              <p:nvSpPr>
                <p:cNvPr id="36891" name="Line 27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6892" name="Text Box 28"/>
            <p:cNvSpPr txBox="1">
              <a:spLocks noChangeArrowheads="1"/>
            </p:cNvSpPr>
            <p:nvPr/>
          </p:nvSpPr>
          <p:spPr bwMode="auto">
            <a:xfrm>
              <a:off x="227" y="3249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srgbClr val="003366"/>
                  </a:solidFill>
                  <a:cs typeface="Arial" charset="0"/>
                </a:rPr>
                <a:t>– 3 </a:t>
              </a:r>
              <a:r>
                <a:rPr lang="en-US" sz="2400" b="1" smtClean="0">
                  <a:solidFill>
                    <a:srgbClr val="0033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36893" name="Group 29"/>
          <p:cNvGrpSpPr>
            <a:grpSpLocks/>
          </p:cNvGrpSpPr>
          <p:nvPr/>
        </p:nvGrpSpPr>
        <p:grpSpPr bwMode="auto">
          <a:xfrm>
            <a:off x="2376488" y="4703763"/>
            <a:ext cx="1223962" cy="828675"/>
            <a:chOff x="1383" y="3113"/>
            <a:chExt cx="771" cy="522"/>
          </a:xfrm>
        </p:grpSpPr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1383" y="3124"/>
              <a:ext cx="771" cy="511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38100" cmpd="dbl">
              <a:solidFill>
                <a:srgbClr val="CCE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8F8F8"/>
                </a:solidFill>
              </a:endParaRPr>
            </a:p>
          </p:txBody>
        </p:sp>
        <p:grpSp>
          <p:nvGrpSpPr>
            <p:cNvPr id="36895" name="Group 31"/>
            <p:cNvGrpSpPr>
              <a:grpSpLocks/>
            </p:cNvGrpSpPr>
            <p:nvPr/>
          </p:nvGrpSpPr>
          <p:grpSpPr bwMode="auto">
            <a:xfrm>
              <a:off x="1676" y="3113"/>
              <a:ext cx="478" cy="512"/>
              <a:chOff x="386" y="685"/>
              <a:chExt cx="512" cy="512"/>
            </a:xfrm>
          </p:grpSpPr>
          <p:sp>
            <p:nvSpPr>
              <p:cNvPr id="36896" name="Text Box 3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rgbClr val="F8F8F8"/>
                    </a:solidFill>
                  </a:rPr>
                  <a:t>33</a:t>
                </a:r>
              </a:p>
            </p:txBody>
          </p:sp>
          <p:sp>
            <p:nvSpPr>
              <p:cNvPr id="36897" name="Text Box 3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rgbClr val="F8F8F8"/>
                    </a:solidFill>
                  </a:rPr>
                  <a:t>52</a:t>
                </a:r>
              </a:p>
            </p:txBody>
          </p:sp>
          <p:sp>
            <p:nvSpPr>
              <p:cNvPr id="36898" name="Line 3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899" name="Text Box 35"/>
            <p:cNvSpPr txBox="1">
              <a:spLocks noChangeArrowheads="1"/>
            </p:cNvSpPr>
            <p:nvPr/>
          </p:nvSpPr>
          <p:spPr bwMode="auto">
            <a:xfrm>
              <a:off x="1383" y="3223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F8F8F8"/>
                  </a:solidFill>
                  <a:cs typeface="Arial" charset="0"/>
                </a:rPr>
                <a:t>= –</a:t>
              </a:r>
            </a:p>
          </p:txBody>
        </p:sp>
      </p:grpSp>
      <p:grpSp>
        <p:nvGrpSpPr>
          <p:cNvPr id="36918" name="Group 54"/>
          <p:cNvGrpSpPr>
            <a:grpSpLocks/>
          </p:cNvGrpSpPr>
          <p:nvPr/>
        </p:nvGrpSpPr>
        <p:grpSpPr bwMode="auto">
          <a:xfrm>
            <a:off x="5254625" y="4724400"/>
            <a:ext cx="1763713" cy="828675"/>
            <a:chOff x="227" y="3113"/>
            <a:chExt cx="1111" cy="522"/>
          </a:xfrm>
        </p:grpSpPr>
        <p:grpSp>
          <p:nvGrpSpPr>
            <p:cNvPr id="36919" name="Group 55"/>
            <p:cNvGrpSpPr>
              <a:grpSpLocks/>
            </p:cNvGrpSpPr>
            <p:nvPr/>
          </p:nvGrpSpPr>
          <p:grpSpPr bwMode="auto">
            <a:xfrm>
              <a:off x="748" y="3113"/>
              <a:ext cx="590" cy="522"/>
              <a:chOff x="4286" y="754"/>
              <a:chExt cx="590" cy="522"/>
            </a:xfrm>
          </p:grpSpPr>
          <p:sp>
            <p:nvSpPr>
              <p:cNvPr id="36920" name="AutoShape 56"/>
              <p:cNvSpPr>
                <a:spLocks noChangeArrowheads="1"/>
              </p:cNvSpPr>
              <p:nvPr/>
            </p:nvSpPr>
            <p:spPr bwMode="auto">
              <a:xfrm>
                <a:off x="4286" y="765"/>
                <a:ext cx="590" cy="511"/>
              </a:xfrm>
              <a:prstGeom prst="roundRect">
                <a:avLst>
                  <a:gd name="adj" fmla="val 16667"/>
                </a:avLst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921" name="Group 57"/>
              <p:cNvGrpSpPr>
                <a:grpSpLocks/>
              </p:cNvGrpSpPr>
              <p:nvPr/>
            </p:nvGrpSpPr>
            <p:grpSpPr bwMode="auto">
              <a:xfrm>
                <a:off x="4332" y="754"/>
                <a:ext cx="478" cy="512"/>
                <a:chOff x="386" y="685"/>
                <a:chExt cx="512" cy="512"/>
              </a:xfrm>
            </p:grpSpPr>
            <p:sp>
              <p:nvSpPr>
                <p:cNvPr id="369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86" y="685"/>
                  <a:ext cx="5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3366"/>
                      </a:solidFill>
                    </a:rPr>
                    <a:t>17</a:t>
                  </a:r>
                </a:p>
              </p:txBody>
            </p:sp>
            <p:sp>
              <p:nvSpPr>
                <p:cNvPr id="3692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" y="909"/>
                  <a:ext cx="46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400" b="1" smtClean="0">
                      <a:solidFill>
                        <a:srgbClr val="003366"/>
                      </a:solidFill>
                    </a:rPr>
                    <a:t>41</a:t>
                  </a:r>
                </a:p>
              </p:txBody>
            </p:sp>
            <p:sp>
              <p:nvSpPr>
                <p:cNvPr id="36924" name="Line 60"/>
                <p:cNvSpPr>
                  <a:spLocks noChangeShapeType="1"/>
                </p:cNvSpPr>
                <p:nvPr/>
              </p:nvSpPr>
              <p:spPr bwMode="auto">
                <a:xfrm>
                  <a:off x="468" y="961"/>
                  <a:ext cx="35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6925" name="Text Box 61"/>
            <p:cNvSpPr txBox="1">
              <a:spLocks noChangeArrowheads="1"/>
            </p:cNvSpPr>
            <p:nvPr/>
          </p:nvSpPr>
          <p:spPr bwMode="auto">
            <a:xfrm>
              <a:off x="227" y="3249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srgbClr val="003366"/>
                  </a:solidFill>
                  <a:cs typeface="Arial" charset="0"/>
                </a:rPr>
                <a:t>– 2 </a:t>
              </a:r>
              <a:r>
                <a:rPr lang="en-US" sz="2400" b="1" smtClean="0">
                  <a:solidFill>
                    <a:srgbClr val="0033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36926" name="Group 62"/>
          <p:cNvGrpSpPr>
            <a:grpSpLocks/>
          </p:cNvGrpSpPr>
          <p:nvPr/>
        </p:nvGrpSpPr>
        <p:grpSpPr bwMode="auto">
          <a:xfrm>
            <a:off x="7380288" y="4724400"/>
            <a:ext cx="1223962" cy="828675"/>
            <a:chOff x="1383" y="3113"/>
            <a:chExt cx="771" cy="522"/>
          </a:xfrm>
        </p:grpSpPr>
        <p:sp>
          <p:nvSpPr>
            <p:cNvPr id="36927" name="AutoShape 63"/>
            <p:cNvSpPr>
              <a:spLocks noChangeArrowheads="1"/>
            </p:cNvSpPr>
            <p:nvPr/>
          </p:nvSpPr>
          <p:spPr bwMode="auto">
            <a:xfrm>
              <a:off x="1383" y="3124"/>
              <a:ext cx="771" cy="511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38100" cmpd="dbl">
              <a:solidFill>
                <a:srgbClr val="CCE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8F8F8"/>
                </a:solidFill>
              </a:endParaRPr>
            </a:p>
          </p:txBody>
        </p:sp>
        <p:grpSp>
          <p:nvGrpSpPr>
            <p:cNvPr id="36928" name="Group 64"/>
            <p:cNvGrpSpPr>
              <a:grpSpLocks/>
            </p:cNvGrpSpPr>
            <p:nvPr/>
          </p:nvGrpSpPr>
          <p:grpSpPr bwMode="auto">
            <a:xfrm>
              <a:off x="1676" y="3113"/>
              <a:ext cx="478" cy="512"/>
              <a:chOff x="386" y="685"/>
              <a:chExt cx="512" cy="512"/>
            </a:xfrm>
          </p:grpSpPr>
          <p:sp>
            <p:nvSpPr>
              <p:cNvPr id="36929" name="Text Box 6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rgbClr val="F8F8F8"/>
                    </a:solidFill>
                  </a:rPr>
                  <a:t>34</a:t>
                </a:r>
              </a:p>
            </p:txBody>
          </p:sp>
          <p:sp>
            <p:nvSpPr>
              <p:cNvPr id="36930" name="Text Box 6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rgbClr val="F8F8F8"/>
                    </a:solidFill>
                  </a:rPr>
                  <a:t>41</a:t>
                </a:r>
              </a:p>
            </p:txBody>
          </p:sp>
          <p:sp>
            <p:nvSpPr>
              <p:cNvPr id="36931" name="Line 6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932" name="Text Box 68"/>
            <p:cNvSpPr txBox="1">
              <a:spLocks noChangeArrowheads="1"/>
            </p:cNvSpPr>
            <p:nvPr/>
          </p:nvSpPr>
          <p:spPr bwMode="auto">
            <a:xfrm>
              <a:off x="1383" y="3223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F8F8F8"/>
                  </a:solidFill>
                  <a:cs typeface="Arial" charset="0"/>
                </a:rPr>
                <a:t>= –</a:t>
              </a:r>
            </a:p>
          </p:txBody>
        </p:sp>
      </p:grpSp>
      <p:sp>
        <p:nvSpPr>
          <p:cNvPr id="36952" name="AutoShape 88"/>
          <p:cNvSpPr>
            <a:spLocks noChangeArrowheads="1"/>
          </p:cNvSpPr>
          <p:nvPr/>
        </p:nvSpPr>
        <p:spPr bwMode="auto">
          <a:xfrm>
            <a:off x="2436813" y="300038"/>
            <a:ext cx="4079875" cy="5365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FFFFF"/>
                </a:solidFill>
              </a:rPr>
              <a:t>Проверьте себя:</a:t>
            </a:r>
          </a:p>
        </p:txBody>
      </p:sp>
    </p:spTree>
    <p:extLst>
      <p:ext uri="{BB962C8B-B14F-4D97-AF65-F5344CB8AC3E}">
        <p14:creationId xmlns:p14="http://schemas.microsoft.com/office/powerpoint/2010/main" val="3612410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6" grpId="0" animBg="1"/>
      <p:bldP spid="36877" grpId="0" animBg="1"/>
      <p:bldP spid="36878" grpId="0" animBg="1"/>
      <p:bldP spid="36882" grpId="0" animBg="1"/>
      <p:bldP spid="36883" grpId="0" animBg="1"/>
      <p:bldP spid="369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768752" cy="54872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Мы дружно трудились,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Немного устали.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Быстро все сразу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За партами встали.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Руки поднимем,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Потом разведем.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 очень глубоко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Всей грудью вдохнем</a:t>
            </a:r>
            <a:endParaRPr lang="ru-RU" sz="32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152900" cy="31146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785225" cy="863600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</a:rPr>
              <a:t>-5,4</a:t>
            </a:r>
            <a:r>
              <a:rPr lang="en-US" b="1">
                <a:solidFill>
                  <a:srgbClr val="0000CC"/>
                </a:solidFill>
                <a:cs typeface="Arial" charset="0"/>
              </a:rPr>
              <a:t>y</a:t>
            </a:r>
            <a:r>
              <a:rPr lang="ru-RU" b="1">
                <a:solidFill>
                  <a:srgbClr val="0000CC"/>
                </a:solidFill>
                <a:cs typeface="Arial" charset="0"/>
              </a:rPr>
              <a:t>=-21,6</a:t>
            </a:r>
            <a:endParaRPr lang="en-US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981075"/>
            <a:ext cx="4826000" cy="5688013"/>
          </a:xfrm>
        </p:spPr>
        <p:txBody>
          <a:bodyPr/>
          <a:lstStyle/>
          <a:p>
            <a:endParaRPr lang="ru-RU"/>
          </a:p>
          <a:p>
            <a:r>
              <a:rPr lang="ru-RU" b="1">
                <a:solidFill>
                  <a:srgbClr val="CC0000"/>
                </a:solidFill>
              </a:rPr>
              <a:t>4 марта – Архип. На Архипа женщинам полагалось весь день провести на кухне. Чем больше она наготовит всякой еды, тем богаче будет дом.</a:t>
            </a:r>
          </a:p>
        </p:txBody>
      </p:sp>
      <p:pic>
        <p:nvPicPr>
          <p:cNvPr id="37896" name="Picture 8" descr="5581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0956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CC"/>
                </a:solidFill>
                <a:cs typeface="Arial" charset="0"/>
              </a:rPr>
              <a:t>y×</a:t>
            </a:r>
            <a:r>
              <a:rPr lang="ru-RU" b="1">
                <a:solidFill>
                  <a:srgbClr val="0000CC"/>
                </a:solidFill>
                <a:cs typeface="Arial" charset="0"/>
              </a:rPr>
              <a:t>(-2,5)=-15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351838" cy="46085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                  </a:t>
            </a:r>
          </a:p>
          <a:p>
            <a:pPr algn="r">
              <a:buFontTx/>
              <a:buNone/>
            </a:pPr>
            <a:r>
              <a:rPr lang="ru-RU" sz="2800" b="1">
                <a:solidFill>
                  <a:srgbClr val="CC0000"/>
                </a:solidFill>
              </a:rPr>
              <a:t>6 марта</a:t>
            </a:r>
            <a:r>
              <a:rPr lang="ru-RU" sz="2800">
                <a:solidFill>
                  <a:srgbClr val="CC0000"/>
                </a:solidFill>
              </a:rPr>
              <a:t> – Тимофей-весновой. </a:t>
            </a:r>
          </a:p>
          <a:p>
            <a:pPr algn="r">
              <a:buFontTx/>
              <a:buNone/>
            </a:pPr>
            <a:r>
              <a:rPr lang="ru-RU" sz="2800">
                <a:solidFill>
                  <a:srgbClr val="CC0000"/>
                </a:solidFill>
              </a:rPr>
              <a:t>                       Коли в Тимофеев день      </a:t>
            </a:r>
          </a:p>
          <a:p>
            <a:pPr algn="r">
              <a:buFontTx/>
              <a:buNone/>
            </a:pPr>
            <a:r>
              <a:rPr lang="ru-RU" sz="2800">
                <a:solidFill>
                  <a:srgbClr val="CC0000"/>
                </a:solidFill>
              </a:rPr>
              <a:t>снежок задулинами, </a:t>
            </a:r>
          </a:p>
          <a:p>
            <a:pPr algn="r">
              <a:buFontTx/>
              <a:buNone/>
            </a:pPr>
            <a:r>
              <a:rPr lang="ru-RU" sz="2800">
                <a:solidFill>
                  <a:srgbClr val="CC0000"/>
                </a:solidFill>
              </a:rPr>
              <a:t>то урожай на яровые.</a:t>
            </a:r>
          </a:p>
        </p:txBody>
      </p:sp>
      <p:pic>
        <p:nvPicPr>
          <p:cNvPr id="41988" name="Picture 4" descr="20198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3494087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20080603-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</a:rPr>
              <a:t>-0,25:5</a:t>
            </a:r>
            <a:r>
              <a:rPr lang="en-US">
                <a:solidFill>
                  <a:srgbClr val="0000CC"/>
                </a:solidFill>
                <a:cs typeface="Arial" charset="0"/>
              </a:rPr>
              <a:t>×</a:t>
            </a:r>
            <a:r>
              <a:rPr lang="ru-RU">
                <a:solidFill>
                  <a:srgbClr val="0000CC"/>
                </a:solidFill>
                <a:cs typeface="Arial" charset="0"/>
              </a:rPr>
              <a:t>(-260)</a:t>
            </a:r>
            <a:endParaRPr lang="en-US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540067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  <a:p>
            <a:pPr>
              <a:buFontTx/>
              <a:buNone/>
            </a:pPr>
            <a:r>
              <a:rPr lang="ru-RU" b="1">
                <a:solidFill>
                  <a:srgbClr val="FFFFFF"/>
                </a:solidFill>
              </a:rPr>
              <a:t>13 марта –</a:t>
            </a:r>
          </a:p>
          <a:p>
            <a:pPr>
              <a:buFontTx/>
              <a:buNone/>
            </a:pPr>
            <a:r>
              <a:rPr lang="ru-RU">
                <a:solidFill>
                  <a:srgbClr val="FFFFFF"/>
                </a:solidFill>
              </a:rPr>
              <a:t> Василий-капельник:</a:t>
            </a:r>
          </a:p>
          <a:p>
            <a:pPr>
              <a:buFontTx/>
              <a:buNone/>
            </a:pPr>
            <a:r>
              <a:rPr lang="ru-RU">
                <a:solidFill>
                  <a:srgbClr val="FFFFFF"/>
                </a:solidFill>
              </a:rPr>
              <a:t>с крыш капает. Птицы </a:t>
            </a:r>
          </a:p>
          <a:p>
            <a:pPr>
              <a:buFontTx/>
              <a:buNone/>
            </a:pPr>
            <a:r>
              <a:rPr lang="ru-RU">
                <a:solidFill>
                  <a:srgbClr val="FFFFFF"/>
                </a:solidFill>
              </a:rPr>
              <a:t>гнезда завивают,</a:t>
            </a:r>
          </a:p>
          <a:p>
            <a:pPr>
              <a:buFontTx/>
              <a:buNone/>
            </a:pPr>
            <a:endParaRPr lang="ru-RU">
              <a:solidFill>
                <a:srgbClr val="FFFFFF"/>
              </a:solidFill>
            </a:endParaRPr>
          </a:p>
          <a:p>
            <a:pPr algn="r">
              <a:buFontTx/>
              <a:buNone/>
            </a:pPr>
            <a:r>
              <a:rPr lang="ru-RU">
                <a:solidFill>
                  <a:srgbClr val="FFFFFF"/>
                </a:solidFill>
              </a:rPr>
              <a:t>                                   а перелетные летят из                        теплых мест.</a:t>
            </a:r>
          </a:p>
        </p:txBody>
      </p:sp>
      <p:pic>
        <p:nvPicPr>
          <p:cNvPr id="44036" name="Picture 4" descr="38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31311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Kazir-Jan-07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78300"/>
            <a:ext cx="3960812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6х(-3)+33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15 марта – Федот.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На Федота ветер 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и метель – долго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травы не будет.</a:t>
            </a:r>
          </a:p>
        </p:txBody>
      </p:sp>
      <p:pic>
        <p:nvPicPr>
          <p:cNvPr id="46087" name="Picture 7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0703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Устно любим мы считать,</a:t>
            </a:r>
          </a:p>
          <a:p>
            <a:pPr marL="0" indent="0">
              <a:buNone/>
            </a:pPr>
            <a:r>
              <a:rPr lang="ru-RU" dirty="0" smtClean="0"/>
              <a:t>Вычитать и умножать,</a:t>
            </a:r>
          </a:p>
          <a:p>
            <a:pPr marL="0" indent="0">
              <a:buNone/>
            </a:pPr>
            <a:r>
              <a:rPr lang="ru-RU" dirty="0" smtClean="0"/>
              <a:t>И делить умеем все,</a:t>
            </a:r>
          </a:p>
          <a:p>
            <a:pPr marL="0" indent="0">
              <a:buNone/>
            </a:pPr>
            <a:r>
              <a:rPr lang="ru-RU" dirty="0" smtClean="0"/>
              <a:t>Так попробуем уже!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VIP\Desktop\математ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9718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cs typeface="Arial" charset="0"/>
              </a:rPr>
              <a:t>30:(-3)+27</a:t>
            </a:r>
            <a:endParaRPr lang="en-US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  <a:r>
              <a:rPr lang="ru-RU" b="1">
                <a:solidFill>
                  <a:srgbClr val="990099"/>
                </a:solidFill>
              </a:rPr>
              <a:t>17 марта</a:t>
            </a:r>
            <a:r>
              <a:rPr lang="ru-RU">
                <a:solidFill>
                  <a:srgbClr val="990099"/>
                </a:solidFill>
              </a:rPr>
              <a:t> – Герасим-грачевник – грачей пригнал. Грачи на пашню садятся, а коли прямо на</a:t>
            </a:r>
          </a:p>
          <a:p>
            <a:pPr>
              <a:buFontTx/>
              <a:buNone/>
            </a:pPr>
            <a:r>
              <a:rPr lang="ru-RU">
                <a:solidFill>
                  <a:srgbClr val="990099"/>
                </a:solidFill>
              </a:rPr>
              <a:t>   гнезда летят – </a:t>
            </a:r>
          </a:p>
          <a:p>
            <a:pPr>
              <a:buFontTx/>
              <a:buNone/>
            </a:pPr>
            <a:r>
              <a:rPr lang="ru-RU">
                <a:solidFill>
                  <a:srgbClr val="990099"/>
                </a:solidFill>
              </a:rPr>
              <a:t>   дружная весна </a:t>
            </a:r>
          </a:p>
          <a:p>
            <a:pPr>
              <a:buFontTx/>
              <a:buNone/>
            </a:pPr>
            <a:r>
              <a:rPr lang="ru-RU">
                <a:solidFill>
                  <a:srgbClr val="990099"/>
                </a:solidFill>
              </a:rPr>
              <a:t>   будет.</a:t>
            </a:r>
          </a:p>
          <a:p>
            <a:pPr>
              <a:buFontTx/>
              <a:buNone/>
            </a:pPr>
            <a:endParaRPr lang="ru-RU">
              <a:solidFill>
                <a:srgbClr val="990099"/>
              </a:solidFill>
            </a:endParaRPr>
          </a:p>
        </p:txBody>
      </p:sp>
      <p:pic>
        <p:nvPicPr>
          <p:cNvPr id="47108" name="Picture 4" descr="p40906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21038"/>
            <a:ext cx="4535488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cs typeface="Arial" charset="0"/>
              </a:rPr>
              <a:t>-50-(-72)</a:t>
            </a:r>
            <a:endParaRPr lang="en-US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dirty="0"/>
              <a:t>                         </a:t>
            </a:r>
            <a:r>
              <a:rPr lang="ru-RU" sz="2400" b="1" dirty="0"/>
              <a:t>22 марта</a:t>
            </a:r>
            <a:r>
              <a:rPr lang="ru-RU" sz="2400" dirty="0"/>
              <a:t> – Сороки – день</a:t>
            </a:r>
          </a:p>
          <a:p>
            <a:pPr algn="r">
              <a:buFontTx/>
              <a:buNone/>
            </a:pPr>
            <a:r>
              <a:rPr lang="ru-RU" sz="2400" dirty="0"/>
              <a:t>                                     равен ночи. Зима</a:t>
            </a:r>
          </a:p>
          <a:p>
            <a:pPr algn="r">
              <a:buFontTx/>
              <a:buNone/>
            </a:pPr>
            <a:r>
              <a:rPr lang="ru-RU" sz="2400" dirty="0"/>
              <a:t>                         кончается, весна </a:t>
            </a:r>
          </a:p>
          <a:p>
            <a:pPr algn="r">
              <a:buFontTx/>
              <a:buNone/>
            </a:pPr>
            <a:r>
              <a:rPr lang="ru-RU" sz="2400" dirty="0"/>
              <a:t>                         начинается, прилетают</a:t>
            </a:r>
          </a:p>
          <a:p>
            <a:endParaRPr lang="ru-RU" sz="2400" dirty="0"/>
          </a:p>
          <a:p>
            <a:endParaRPr lang="ru-RU" sz="2400" dirty="0"/>
          </a:p>
          <a:p>
            <a:pPr>
              <a:buFontTx/>
              <a:buNone/>
            </a:pPr>
            <a:r>
              <a:rPr lang="ru-RU" sz="2400" dirty="0"/>
              <a:t>жаворонки. По старинному</a:t>
            </a:r>
          </a:p>
          <a:p>
            <a:pPr>
              <a:buFontTx/>
              <a:buNone/>
            </a:pPr>
            <a:r>
              <a:rPr lang="ru-RU" sz="2400" dirty="0"/>
              <a:t>обычаю из теста пекут</a:t>
            </a:r>
          </a:p>
          <a:p>
            <a:pPr>
              <a:buFontTx/>
              <a:buNone/>
            </a:pPr>
            <a:r>
              <a:rPr lang="ru-RU" sz="2400" dirty="0"/>
              <a:t>жаворонков и куликов.</a:t>
            </a:r>
          </a:p>
        </p:txBody>
      </p:sp>
      <p:pic>
        <p:nvPicPr>
          <p:cNvPr id="48132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313113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gavoron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29088"/>
            <a:ext cx="4386262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</a:rPr>
              <a:t>100+(-2,1:0,03)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  </a:t>
            </a:r>
            <a:r>
              <a:rPr lang="ru-RU" sz="2400"/>
              <a:t>                        </a:t>
            </a:r>
            <a:r>
              <a:rPr lang="ru-RU" sz="2400" b="1"/>
              <a:t>30 марта</a:t>
            </a:r>
            <a:r>
              <a:rPr lang="ru-RU" sz="2400"/>
              <a:t> – Алексей-теплый. С гор </a:t>
            </a:r>
          </a:p>
          <a:p>
            <a:pPr>
              <a:buFontTx/>
              <a:buNone/>
            </a:pPr>
            <a:r>
              <a:rPr lang="ru-RU" sz="2400"/>
              <a:t>                                вода, а рыба с зимовья. Каковы в</a:t>
            </a:r>
          </a:p>
          <a:p>
            <a:pPr>
              <a:buFontTx/>
              <a:buNone/>
            </a:pPr>
            <a:r>
              <a:rPr lang="ru-RU" sz="2400"/>
              <a:t>                                этот день ручьи (большие или    </a:t>
            </a:r>
          </a:p>
          <a:p>
            <a:pPr>
              <a:buFontTx/>
              <a:buNone/>
            </a:pPr>
            <a:r>
              <a:rPr lang="ru-RU" sz="2400"/>
              <a:t>                                малые), такова и пойма (разлив).</a:t>
            </a:r>
            <a:endParaRPr lang="ru-RU"/>
          </a:p>
        </p:txBody>
      </p:sp>
      <p:pic>
        <p:nvPicPr>
          <p:cNvPr id="50180" name="Picture 4" descr="af793d250ede9eddd2ec7d8493929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987675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7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6515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5001">
              <a:srgbClr val="FF0000"/>
            </a:gs>
            <a:gs pos="17501">
              <a:srgbClr val="BA0066"/>
            </a:gs>
            <a:gs pos="35000">
              <a:srgbClr val="66008F"/>
            </a:gs>
            <a:gs pos="50000">
              <a:srgbClr val="000082"/>
            </a:gs>
            <a:gs pos="65000">
              <a:srgbClr val="66008F"/>
            </a:gs>
            <a:gs pos="82500">
              <a:srgbClr val="BA0066"/>
            </a:gs>
            <a:gs pos="95000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7488237" cy="367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спасибо за урок</a:t>
            </a:r>
          </a:p>
        </p:txBody>
      </p:sp>
    </p:spTree>
    <p:extLst>
      <p:ext uri="{BB962C8B-B14F-4D97-AF65-F5344CB8AC3E}">
        <p14:creationId xmlns:p14="http://schemas.microsoft.com/office/powerpoint/2010/main" val="7979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rial Black" pitchFamily="34" charset="0"/>
              </a:rPr>
              <a:t>Устный счет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36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atin typeface="Arial Black" pitchFamily="34" charset="0"/>
              </a:rPr>
              <a:t>-</a:t>
            </a:r>
            <a:r>
              <a:rPr lang="ru-RU" sz="3600" dirty="0">
                <a:latin typeface="Arial Black" pitchFamily="34" charset="0"/>
              </a:rPr>
              <a:t>5</a:t>
            </a:r>
            <a:r>
              <a:rPr lang="en-US" sz="3600" dirty="0">
                <a:latin typeface="Arial Black" pitchFamily="34" charset="0"/>
                <a:cs typeface="Arial" charset="0"/>
              </a:rPr>
              <a:t>×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3</a:t>
            </a:r>
            <a:endParaRPr lang="ru-RU" sz="3600" dirty="0">
              <a:latin typeface="Arial Black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atin typeface="Arial Black" pitchFamily="34" charset="0"/>
                <a:cs typeface="Arial" charset="0"/>
              </a:rPr>
              <a:t>9+(-</a:t>
            </a:r>
            <a:r>
              <a:rPr lang="ru-RU" sz="3600" dirty="0">
                <a:latin typeface="Arial Black" pitchFamily="34" charset="0"/>
                <a:cs typeface="Arial" charset="0"/>
              </a:rPr>
              <a:t>4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)</a:t>
            </a:r>
            <a:endParaRPr lang="ru-RU" sz="3600" dirty="0">
              <a:latin typeface="Arial Black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latin typeface="Arial Black" pitchFamily="34" charset="0"/>
                <a:cs typeface="Arial" charset="0"/>
              </a:rPr>
              <a:t>-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10-(-</a:t>
            </a:r>
            <a:r>
              <a:rPr lang="ru-RU" sz="3600" dirty="0">
                <a:latin typeface="Arial Black" pitchFamily="34" charset="0"/>
                <a:cs typeface="Arial" charset="0"/>
              </a:rPr>
              <a:t>8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)</a:t>
            </a:r>
            <a:endParaRPr lang="ru-RU" sz="3600" dirty="0">
              <a:latin typeface="Arial Black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atin typeface="Arial Black" pitchFamily="34" charset="0"/>
                <a:cs typeface="Arial" charset="0"/>
              </a:rPr>
              <a:t>36</a:t>
            </a:r>
            <a:r>
              <a:rPr lang="ru-RU" sz="3600" dirty="0">
                <a:latin typeface="Arial Black" pitchFamily="34" charset="0"/>
                <a:cs typeface="Arial" charset="0"/>
              </a:rPr>
              <a:t>: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(-</a:t>
            </a:r>
            <a:r>
              <a:rPr lang="ru-RU" sz="3600" dirty="0">
                <a:latin typeface="Arial Black" pitchFamily="34" charset="0"/>
                <a:cs typeface="Arial" charset="0"/>
              </a:rPr>
              <a:t>0,1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)</a:t>
            </a:r>
            <a:endParaRPr lang="ru-RU" sz="3600" dirty="0">
              <a:latin typeface="Arial Black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latin typeface="Arial Black" pitchFamily="34" charset="0"/>
                <a:cs typeface="Arial" charset="0"/>
              </a:rPr>
              <a:t>-20</a:t>
            </a:r>
            <a:r>
              <a:rPr lang="en-US" sz="3600" dirty="0">
                <a:latin typeface="Arial Black" pitchFamily="34" charset="0"/>
                <a:cs typeface="Arial" charset="0"/>
              </a:rPr>
              <a:t>×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0,5</a:t>
            </a:r>
            <a:endParaRPr lang="ru-RU" sz="3600" dirty="0">
              <a:latin typeface="Arial Black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latin typeface="Arial Black" pitchFamily="34" charset="0"/>
                <a:cs typeface="Arial" charset="0"/>
              </a:rPr>
              <a:t>-13</a:t>
            </a:r>
            <a:r>
              <a:rPr lang="en-US" sz="3600" dirty="0">
                <a:latin typeface="Arial Black" pitchFamily="34" charset="0"/>
                <a:cs typeface="Arial" charset="0"/>
              </a:rPr>
              <a:t>×</a:t>
            </a:r>
            <a:r>
              <a:rPr lang="ru-RU" sz="3600" dirty="0">
                <a:latin typeface="Arial Black" pitchFamily="34" charset="0"/>
                <a:cs typeface="Arial" charset="0"/>
              </a:rPr>
              <a:t>(-0,2</a:t>
            </a:r>
            <a:r>
              <a:rPr lang="ru-RU" sz="3600" dirty="0" smtClean="0">
                <a:latin typeface="Arial Black" pitchFamily="34" charset="0"/>
                <a:cs typeface="Arial" charset="0"/>
              </a:rPr>
              <a:t>)</a:t>
            </a:r>
            <a:endParaRPr lang="en-US" sz="3600" dirty="0"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" descr="http://znajka.net/files/matema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970262" cy="36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979712" y="2147968"/>
            <a:ext cx="1252537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=-15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328048" y="2780928"/>
            <a:ext cx="1252537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=5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734984" y="3405945"/>
            <a:ext cx="1252537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=-2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31840" y="3967842"/>
            <a:ext cx="1252537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=-360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780243" y="4581128"/>
            <a:ext cx="1252537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=-10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232249" y="5157192"/>
            <a:ext cx="1252537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=2,6</a:t>
            </a:r>
          </a:p>
        </p:txBody>
      </p:sp>
    </p:spTree>
    <p:extLst>
      <p:ext uri="{BB962C8B-B14F-4D97-AF65-F5344CB8AC3E}">
        <p14:creationId xmlns:p14="http://schemas.microsoft.com/office/powerpoint/2010/main" val="118890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99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2" name="Picture 6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3900"/>
            <a:ext cx="56880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C00000"/>
                </a:solidFill>
              </a:rPr>
              <a:t>Тема урока: 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Действия с положительными и отрицательными числами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9724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accent4">
                    <a:lumMod val="10000"/>
                  </a:schemeClr>
                </a:solidFill>
              </a:rPr>
              <a:t>«Что умеете хорошего, то не забывайте, </a:t>
            </a:r>
          </a:p>
          <a:p>
            <a:pPr algn="ctr"/>
            <a:r>
              <a:rPr lang="ru-RU" sz="3600" i="1" dirty="0">
                <a:solidFill>
                  <a:schemeClr val="accent4">
                    <a:lumMod val="10000"/>
                  </a:schemeClr>
                </a:solidFill>
              </a:rPr>
              <a:t>а чего не умеете, тому учитесь» </a:t>
            </a:r>
          </a:p>
          <a:p>
            <a:pPr algn="ctr"/>
            <a:r>
              <a:rPr lang="ru-RU" sz="3600" i="1" dirty="0">
                <a:solidFill>
                  <a:schemeClr val="accent4">
                    <a:lumMod val="10000"/>
                  </a:schemeClr>
                </a:solidFill>
              </a:rPr>
              <a:t>(из поучения Владимира Мономаха)</a:t>
            </a:r>
          </a:p>
        </p:txBody>
      </p:sp>
    </p:spTree>
    <p:extLst>
      <p:ext uri="{BB962C8B-B14F-4D97-AF65-F5344CB8AC3E}">
        <p14:creationId xmlns:p14="http://schemas.microsoft.com/office/powerpoint/2010/main" val="22957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99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2" name="Picture 6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3900"/>
            <a:ext cx="56880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4495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Цели </a:t>
            </a:r>
            <a:r>
              <a:rPr lang="ru-RU" b="1" dirty="0">
                <a:solidFill>
                  <a:srgbClr val="000066"/>
                </a:solidFill>
              </a:rPr>
              <a:t>занятия:</a:t>
            </a:r>
          </a:p>
        </p:txBody>
      </p:sp>
      <p:pic>
        <p:nvPicPr>
          <p:cNvPr id="254978" name="Picture 2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993900"/>
            <a:ext cx="5688012" cy="486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4981" name="AutoShape 5"/>
          <p:cNvSpPr>
            <a:spLocks noChangeArrowheads="1"/>
          </p:cNvSpPr>
          <p:nvPr/>
        </p:nvSpPr>
        <p:spPr bwMode="auto">
          <a:xfrm flipH="1">
            <a:off x="3809998" y="152400"/>
            <a:ext cx="5076825" cy="1620416"/>
          </a:xfrm>
          <a:prstGeom prst="wedgeRoundRectCallout">
            <a:avLst>
              <a:gd name="adj1" fmla="val 60"/>
              <a:gd name="adj2" fmla="val 138389"/>
              <a:gd name="adj3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А также развитие логического мышления, умения анализировать, исследовать и делать выводы.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92375"/>
            <a:ext cx="3810000" cy="41148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Обобщить 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систематизировать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знания </a:t>
            </a:r>
            <a:r>
              <a:rPr lang="ru-RU" sz="2400" b="1" dirty="0">
                <a:solidFill>
                  <a:srgbClr val="000066"/>
                </a:solidFill>
                <a:effectLst/>
                <a:latin typeface="Times New Roman" pitchFamily="18" charset="0"/>
              </a:rPr>
              <a:t>по теме «Действия </a:t>
            </a:r>
            <a:endParaRPr lang="ru-RU" sz="2400" b="1" dirty="0" smtClean="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с </a:t>
            </a:r>
            <a:r>
              <a:rPr lang="ru-RU" sz="2400" b="1" dirty="0">
                <a:solidFill>
                  <a:srgbClr val="000066"/>
                </a:solidFill>
                <a:effectLst/>
                <a:latin typeface="Times New Roman" pitchFamily="18" charset="0"/>
              </a:rPr>
              <a:t>положительными и </a:t>
            </a:r>
            <a:endParaRPr lang="ru-RU" sz="2400" b="1" dirty="0" smtClean="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отрицательными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числами»</a:t>
            </a:r>
          </a:p>
          <a:p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Воспитание интереса к исследовательской деятельности, стремления к успеху</a:t>
            </a:r>
            <a:endParaRPr lang="ru-RU" sz="2400" b="1" dirty="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5400" dirty="0">
              <a:solidFill>
                <a:srgbClr val="3333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37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  <p:bldP spid="2549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76470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«Друг моего друга - мой друг» 		</a:t>
            </a:r>
          </a:p>
          <a:p>
            <a:pPr marL="0" indent="0">
              <a:buNone/>
            </a:pPr>
            <a:r>
              <a:rPr lang="ru-RU" dirty="0" smtClean="0"/>
              <a:t>+</a:t>
            </a:r>
            <a:r>
              <a:rPr lang="en-US" dirty="0" smtClean="0"/>
              <a:t> x </a:t>
            </a:r>
            <a:r>
              <a:rPr lang="ru-RU" dirty="0" smtClean="0"/>
              <a:t>+ = +</a:t>
            </a:r>
          </a:p>
          <a:p>
            <a:pPr marL="0" indent="0">
              <a:buNone/>
            </a:pPr>
            <a:r>
              <a:rPr lang="ru-RU" dirty="0" smtClean="0"/>
              <a:t>«Враг моего врага - мой друг» 		 </a:t>
            </a:r>
          </a:p>
          <a:p>
            <a:pPr marL="0" indent="0">
              <a:buNone/>
            </a:pPr>
            <a:r>
              <a:rPr lang="ru-RU" dirty="0" smtClean="0"/>
              <a:t>- х - = +</a:t>
            </a:r>
          </a:p>
          <a:p>
            <a:pPr marL="0" indent="0">
              <a:buNone/>
            </a:pPr>
            <a:r>
              <a:rPr lang="ru-RU" dirty="0" smtClean="0"/>
              <a:t>«Друг моего врага - мой враг»		</a:t>
            </a:r>
          </a:p>
          <a:p>
            <a:pPr marL="0" indent="0">
              <a:buNone/>
            </a:pPr>
            <a:r>
              <a:rPr lang="ru-RU" dirty="0" smtClean="0"/>
              <a:t>+ х - = -</a:t>
            </a:r>
          </a:p>
          <a:p>
            <a:pPr marL="0" indent="0">
              <a:buNone/>
            </a:pPr>
            <a:r>
              <a:rPr lang="ru-RU" dirty="0" smtClean="0"/>
              <a:t>«Враг моего друга - мой враг»		 </a:t>
            </a:r>
          </a:p>
          <a:p>
            <a:pPr marL="0" indent="0">
              <a:buNone/>
            </a:pPr>
            <a:r>
              <a:rPr lang="ru-RU" dirty="0" smtClean="0"/>
              <a:t>- х + =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2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AC6-B615-4779-A855-5A42486FA144}" type="slidenum">
              <a:rPr lang="ru-RU">
                <a:solidFill>
                  <a:srgbClr val="333300"/>
                </a:solidFill>
              </a:rPr>
              <a:pPr/>
              <a:t>7</a:t>
            </a:fld>
            <a:endParaRPr lang="ru-RU">
              <a:solidFill>
                <a:srgbClr val="333300"/>
              </a:solidFill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600200" y="3124200"/>
            <a:ext cx="7315200" cy="3352800"/>
          </a:xfrm>
          <a:prstGeom prst="rect">
            <a:avLst/>
          </a:prstGeom>
          <a:gradFill rotWithShape="1">
            <a:gsLst>
              <a:gs pos="0">
                <a:srgbClr val="F5EFD3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04800"/>
            <a:ext cx="4953000" cy="2667000"/>
          </a:xfrm>
        </p:spPr>
        <p:txBody>
          <a:bodyPr/>
          <a:lstStyle/>
          <a:p>
            <a:pPr algn="ctr"/>
            <a:r>
              <a:rPr lang="ru-RU" sz="4000" b="1">
                <a:solidFill>
                  <a:srgbClr val="993300"/>
                </a:solidFill>
              </a:rPr>
              <a:t>Не зная прошлого науки,</a:t>
            </a:r>
            <a:br>
              <a:rPr lang="ru-RU" sz="4000" b="1">
                <a:solidFill>
                  <a:srgbClr val="993300"/>
                </a:solidFill>
              </a:rPr>
            </a:br>
            <a:r>
              <a:rPr lang="ru-RU" sz="4000" b="1">
                <a:solidFill>
                  <a:srgbClr val="993300"/>
                </a:solidFill>
              </a:rPr>
              <a:t>трудно понять </a:t>
            </a:r>
            <a:br>
              <a:rPr lang="ru-RU" sz="4000" b="1">
                <a:solidFill>
                  <a:srgbClr val="993300"/>
                </a:solidFill>
              </a:rPr>
            </a:br>
            <a:r>
              <a:rPr lang="ru-RU" sz="4000" b="1">
                <a:solidFill>
                  <a:srgbClr val="993300"/>
                </a:solidFill>
              </a:rPr>
              <a:t>её настоящее.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3124200"/>
            <a:ext cx="7239000" cy="3429000"/>
          </a:xfrm>
        </p:spPr>
        <p:txBody>
          <a:bodyPr/>
          <a:lstStyle/>
          <a:p>
            <a:r>
              <a:rPr lang="ru-RU" sz="2400"/>
              <a:t>«Сумма двух имуществ есть имущество».</a:t>
            </a:r>
          </a:p>
          <a:p>
            <a:r>
              <a:rPr lang="ru-RU" sz="2400"/>
              <a:t> «Сумма двух долгов есть долг».</a:t>
            </a:r>
          </a:p>
          <a:p>
            <a:r>
              <a:rPr lang="ru-RU" sz="2400"/>
              <a:t> «Сумма имущества и долга равна их разности».</a:t>
            </a:r>
          </a:p>
          <a:p>
            <a:r>
              <a:rPr lang="ru-RU" sz="2400"/>
              <a:t>«Произведение двух имуществ или двух долгов есть имущество».</a:t>
            </a:r>
          </a:p>
          <a:p>
            <a:r>
              <a:rPr lang="ru-RU" sz="2400"/>
              <a:t>«Произведение имущества и долга есть долг».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146441" name="Picture 9" descr="guest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36464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  <p:bldP spid="146434" grpId="0"/>
      <p:bldP spid="1464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0AF6-B5C0-4EC9-B07B-5542AD581366}" type="slidenum">
              <a:rPr lang="ru-RU">
                <a:solidFill>
                  <a:srgbClr val="333300"/>
                </a:solidFill>
              </a:rPr>
              <a:pPr/>
              <a:t>8</a:t>
            </a:fld>
            <a:endParaRPr lang="ru-RU">
              <a:solidFill>
                <a:srgbClr val="3333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993300"/>
                </a:solidFill>
              </a:rPr>
              <a:t>Найди и исправь ошибки в вычислениях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0188" y="1905000"/>
            <a:ext cx="3910012" cy="4333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17+</a:t>
            </a:r>
            <a:r>
              <a:rPr lang="en-US" sz="3600"/>
              <a:t>(-8)=25</a:t>
            </a:r>
          </a:p>
          <a:p>
            <a:pPr>
              <a:buFont typeface="Wingdings" pitchFamily="2" charset="2"/>
              <a:buNone/>
            </a:pPr>
            <a:r>
              <a:rPr lang="en-US" sz="3600"/>
              <a:t>20-(-12)=-8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-25</a:t>
            </a:r>
            <a:r>
              <a:rPr lang="ru-RU" sz="3600">
                <a:cs typeface="Arial" charset="0"/>
              </a:rPr>
              <a:t>∙(-0,1)=-250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-42:(-0,3)</a:t>
            </a:r>
            <a:r>
              <a:rPr lang="en-US" sz="3600"/>
              <a:t>=1</a:t>
            </a:r>
            <a:r>
              <a:rPr lang="ru-RU" sz="3600"/>
              <a:t>40</a:t>
            </a:r>
            <a:endParaRPr lang="en-US" sz="3600"/>
          </a:p>
          <a:p>
            <a:pPr>
              <a:buFont typeface="Wingdings" pitchFamily="2" charset="2"/>
              <a:buNone/>
            </a:pPr>
            <a:r>
              <a:rPr lang="en-US" sz="3600"/>
              <a:t>-38+(-17)=-21</a:t>
            </a:r>
          </a:p>
          <a:p>
            <a:pPr>
              <a:buFont typeface="Wingdings" pitchFamily="2" charset="2"/>
              <a:buNone/>
            </a:pPr>
            <a:r>
              <a:rPr lang="en-US" sz="3600"/>
              <a:t>-16-(-9)=-7</a:t>
            </a:r>
            <a:endParaRPr lang="ru-RU" sz="3600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4343400" y="2209800"/>
            <a:ext cx="838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4343400" y="2895600"/>
            <a:ext cx="838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4800600" y="3581400"/>
            <a:ext cx="838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4572000" y="4191000"/>
            <a:ext cx="838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4800600" y="4876800"/>
            <a:ext cx="838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267200" y="5562600"/>
            <a:ext cx="838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5486400" y="1905000"/>
          <a:ext cx="25146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Формула" r:id="rId3" imgW="837836" imgH="215806" progId="Equation.3">
                  <p:embed/>
                </p:oleObj>
              </mc:Choice>
              <mc:Fallback>
                <p:oleObj name="Формула" r:id="rId3" imgW="8378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25146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5486400" y="3962400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Формула" r:id="rId5" imgW="711000" imgH="164880" progId="Equation.3">
                  <p:embed/>
                </p:oleObj>
              </mc:Choice>
              <mc:Fallback>
                <p:oleObj name="Формула" r:id="rId5" imgW="7110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279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6514" name="Object 18"/>
          <p:cNvGraphicFramePr>
            <a:graphicFrameLocks noChangeAspect="1"/>
          </p:cNvGraphicFramePr>
          <p:nvPr/>
        </p:nvGraphicFramePr>
        <p:xfrm>
          <a:off x="5486400" y="2590800"/>
          <a:ext cx="2590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Формула" r:id="rId7" imgW="990170" imgH="215806" progId="Equation.3">
                  <p:embed/>
                </p:oleObj>
              </mc:Choice>
              <mc:Fallback>
                <p:oleObj name="Формула" r:id="rId7" imgW="99017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25908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5638800" y="3276600"/>
          <a:ext cx="30114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Формула" r:id="rId9" imgW="1079280" imgH="215640" progId="Equation.3">
                  <p:embed/>
                </p:oleObj>
              </mc:Choice>
              <mc:Fallback>
                <p:oleObj name="Формула" r:id="rId9" imgW="1079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011488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6518" name="Object 22"/>
          <p:cNvGraphicFramePr>
            <a:graphicFrameLocks noChangeAspect="1"/>
          </p:cNvGraphicFramePr>
          <p:nvPr/>
        </p:nvGraphicFramePr>
        <p:xfrm>
          <a:off x="5638800" y="4648200"/>
          <a:ext cx="3276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Формула" r:id="rId11" imgW="1193800" imgH="215900" progId="Equation.3">
                  <p:embed/>
                </p:oleObj>
              </mc:Choice>
              <mc:Fallback>
                <p:oleObj name="Формула" r:id="rId11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32766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5386388" y="5334000"/>
          <a:ext cx="26384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Формула" r:id="rId13" imgW="711000" imgH="164880" progId="Equation.3">
                  <p:embed/>
                </p:oleObj>
              </mc:Choice>
              <mc:Fallback>
                <p:oleObj name="Формула" r:id="rId13" imgW="7110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5334000"/>
                        <a:ext cx="26384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1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  <p:bldP spid="106503" grpId="0" animBg="1"/>
      <p:bldP spid="106505" grpId="0" animBg="1"/>
      <p:bldP spid="106506" grpId="0" animBg="1"/>
      <p:bldP spid="106507" grpId="0" animBg="1"/>
      <p:bldP spid="106508" grpId="0" animBg="1"/>
      <p:bldP spid="106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993300"/>
                </a:solidFill>
              </a:rPr>
              <a:t>Мир логики</a:t>
            </a:r>
          </a:p>
        </p:txBody>
      </p:sp>
      <p:graphicFrame>
        <p:nvGraphicFramePr>
          <p:cNvPr id="100357" name="Group 5"/>
          <p:cNvGraphicFramePr>
            <a:graphicFrameLocks noGrp="1"/>
          </p:cNvGraphicFramePr>
          <p:nvPr>
            <p:ph sz="quarter" idx="1"/>
          </p:nvPr>
        </p:nvGraphicFramePr>
        <p:xfrm>
          <a:off x="1500188" y="1676400"/>
          <a:ext cx="2690812" cy="1828800"/>
        </p:xfrm>
        <a:graphic>
          <a:graphicData uri="http://schemas.openxmlformats.org/drawingml/2006/table">
            <a:tbl>
              <a:tblPr/>
              <a:tblGrid>
                <a:gridCol w="896937"/>
                <a:gridCol w="896938"/>
                <a:gridCol w="89693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373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752600"/>
          <a:ext cx="350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Формула" r:id="rId3" imgW="1180588" imgH="215806" progId="Equation.3">
                  <p:embed/>
                </p:oleObj>
              </mc:Choice>
              <mc:Fallback>
                <p:oleObj name="Формула" r:id="rId3" imgW="118058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3505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7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638800" y="2743200"/>
          <a:ext cx="3048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Формула" r:id="rId5" imgW="761669" imgH="177723" progId="Equation.3">
                  <p:embed/>
                </p:oleObj>
              </mc:Choice>
              <mc:Fallback>
                <p:oleObj name="Формула" r:id="rId5" imgW="76166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0"/>
                        <a:ext cx="3048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4381500" y="2667000"/>
            <a:ext cx="990600" cy="0"/>
          </a:xfrm>
          <a:prstGeom prst="line">
            <a:avLst/>
          </a:prstGeom>
          <a:noFill/>
          <a:ln w="190500">
            <a:solidFill>
              <a:srgbClr val="99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0397" name="Group 45"/>
          <p:cNvGraphicFramePr>
            <a:graphicFrameLocks noGrp="1"/>
          </p:cNvGraphicFramePr>
          <p:nvPr>
            <p:ph sz="quarter" idx="3"/>
          </p:nvPr>
        </p:nvGraphicFramePr>
        <p:xfrm>
          <a:off x="6019800" y="4343400"/>
          <a:ext cx="2819400" cy="1895476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914400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D3"/>
                    </a:solidFill>
                  </a:tcPr>
                </a:tc>
              </a:tr>
            </a:tbl>
          </a:graphicData>
        </a:graphic>
      </p:graphicFrame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4876800" y="5334000"/>
            <a:ext cx="838200" cy="0"/>
          </a:xfrm>
          <a:prstGeom prst="line">
            <a:avLst/>
          </a:prstGeom>
          <a:noFill/>
          <a:ln w="190500">
            <a:solidFill>
              <a:srgbClr val="99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00400" name="Rectangle 4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0399" name="Object 47"/>
          <p:cNvGraphicFramePr>
            <a:graphicFrameLocks noChangeAspect="1"/>
          </p:cNvGraphicFramePr>
          <p:nvPr/>
        </p:nvGraphicFramePr>
        <p:xfrm>
          <a:off x="1447800" y="4414838"/>
          <a:ext cx="3200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Формула" r:id="rId7" imgW="1028254" imgH="215806" progId="Equation.3">
                  <p:embed/>
                </p:oleObj>
              </mc:Choice>
              <mc:Fallback>
                <p:oleObj name="Формула" r:id="rId7" imgW="102825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4838"/>
                        <a:ext cx="3200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100401" name="Object 49"/>
          <p:cNvGraphicFramePr>
            <a:graphicFrameLocks noChangeAspect="1"/>
          </p:cNvGraphicFramePr>
          <p:nvPr/>
        </p:nvGraphicFramePr>
        <p:xfrm>
          <a:off x="1752600" y="5410200"/>
          <a:ext cx="2819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Формула" r:id="rId9" imgW="901309" imgH="215806" progId="Equation.3">
                  <p:embed/>
                </p:oleObj>
              </mc:Choice>
              <mc:Fallback>
                <p:oleObj name="Формула" r:id="rId9" imgW="90130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28194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03" name="WordArt 51" descr="Белый мрамор"/>
          <p:cNvSpPr>
            <a:spLocks noChangeArrowheads="1" noChangeShapeType="1" noTextEdit="1"/>
          </p:cNvSpPr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11"/>
                  <a:srcRect/>
                  <a:tile tx="0" ty="0" sx="100000" sy="100000" flip="none" algn="tl"/>
                </a:blipFill>
                <a:cs typeface="Arial"/>
              </a:rPr>
              <a:t>31</a:t>
            </a:r>
          </a:p>
        </p:txBody>
      </p:sp>
      <p:sp>
        <p:nvSpPr>
          <p:cNvPr id="100404" name="WordArt 52" descr="Белый мрамор"/>
          <p:cNvSpPr>
            <a:spLocks noChangeArrowheads="1" noChangeShapeType="1" noTextEdit="1"/>
          </p:cNvSpPr>
          <p:nvPr/>
        </p:nvSpPr>
        <p:spPr bwMode="auto">
          <a:xfrm>
            <a:off x="7239000" y="5486400"/>
            <a:ext cx="4572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smtClean="0">
                <a:ln w="9525">
                  <a:round/>
                  <a:headEnd/>
                  <a:tailEnd/>
                </a:ln>
                <a:blipFill dpi="0" rotWithShape="0">
                  <a:blip r:embed="rId11"/>
                  <a:srcRect/>
                  <a:tile tx="0" ty="0" sx="100000" sy="100000" flip="none" algn="tl"/>
                </a:blipFill>
                <a:cs typeface="Arial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576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72" grpId="0" animBg="1"/>
      <p:bldP spid="100398" grpId="0" animBg="1"/>
      <p:bldP spid="100403" grpId="0" animBg="1"/>
      <p:bldP spid="100404" grpId="0" animBg="1"/>
    </p:bldLst>
  </p:timing>
</p:sld>
</file>

<file path=ppt/theme/theme1.xml><?xml version="1.0" encoding="utf-8"?>
<a:theme xmlns:a="http://schemas.openxmlformats.org/drawingml/2006/main" name="Разрез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0000AC"/>
        </a:dk1>
        <a:lt1>
          <a:srgbClr val="FFFFFF"/>
        </a:lt1>
        <a:dk2>
          <a:srgbClr val="66CCFF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B8E2FF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1">
        <a:dk1>
          <a:srgbClr val="0000AC"/>
        </a:dk1>
        <a:lt1>
          <a:srgbClr val="FFFFFF"/>
        </a:lt1>
        <a:dk2>
          <a:srgbClr val="0066FF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B8FF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2">
        <a:dk1>
          <a:srgbClr val="0000AC"/>
        </a:dk1>
        <a:lt1>
          <a:srgbClr val="FFFFFF"/>
        </a:lt1>
        <a:dk2>
          <a:srgbClr val="0000FF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4">
        <a:dk1>
          <a:srgbClr val="000099"/>
        </a:dk1>
        <a:lt1>
          <a:srgbClr val="D3E5ED"/>
        </a:lt1>
        <a:dk2>
          <a:srgbClr val="FFFFFF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5">
        <a:dk1>
          <a:srgbClr val="000099"/>
        </a:dk1>
        <a:lt1>
          <a:srgbClr val="D3E5ED"/>
        </a:lt1>
        <a:dk2>
          <a:srgbClr val="000099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4">
        <a:dk1>
          <a:srgbClr val="000099"/>
        </a:dk1>
        <a:lt1>
          <a:srgbClr val="D3E5ED"/>
        </a:lt1>
        <a:dk2>
          <a:srgbClr val="FFFFFF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5">
        <a:dk1>
          <a:srgbClr val="000099"/>
        </a:dk1>
        <a:lt1>
          <a:srgbClr val="D3E5ED"/>
        </a:lt1>
        <a:dk2>
          <a:srgbClr val="000099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4">
        <a:dk1>
          <a:srgbClr val="000099"/>
        </a:dk1>
        <a:lt1>
          <a:srgbClr val="D3E5ED"/>
        </a:lt1>
        <a:dk2>
          <a:srgbClr val="FFFFFF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5">
        <a:dk1>
          <a:srgbClr val="000099"/>
        </a:dk1>
        <a:lt1>
          <a:srgbClr val="D3E5ED"/>
        </a:lt1>
        <a:dk2>
          <a:srgbClr val="000099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4">
        <a:dk1>
          <a:srgbClr val="000099"/>
        </a:dk1>
        <a:lt1>
          <a:srgbClr val="D3E5ED"/>
        </a:lt1>
        <a:dk2>
          <a:srgbClr val="FFFFFF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5">
        <a:dk1>
          <a:srgbClr val="000099"/>
        </a:dk1>
        <a:lt1>
          <a:srgbClr val="D3E5ED"/>
        </a:lt1>
        <a:dk2>
          <a:srgbClr val="000099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4">
        <a:dk1>
          <a:srgbClr val="000099"/>
        </a:dk1>
        <a:lt1>
          <a:srgbClr val="D3E5ED"/>
        </a:lt1>
        <a:dk2>
          <a:srgbClr val="FFFFFF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5">
        <a:dk1>
          <a:srgbClr val="000099"/>
        </a:dk1>
        <a:lt1>
          <a:srgbClr val="D3E5ED"/>
        </a:lt1>
        <a:dk2>
          <a:srgbClr val="000099"/>
        </a:dk2>
        <a:lt2>
          <a:srgbClr val="80ACC4"/>
        </a:lt2>
        <a:accent1>
          <a:srgbClr val="5089A8"/>
        </a:accent1>
        <a:accent2>
          <a:srgbClr val="BBC6DB"/>
        </a:accent2>
        <a:accent3>
          <a:srgbClr val="E6F0F4"/>
        </a:accent3>
        <a:accent4>
          <a:srgbClr val="000082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677</Words>
  <Application>Microsoft Office PowerPoint</Application>
  <PresentationFormat>Экран (4:3)</PresentationFormat>
  <Paragraphs>184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Разрез</vt:lpstr>
      <vt:lpstr>Reporting Progress or Status</vt:lpstr>
      <vt:lpstr>1_Reporting Progress or Status</vt:lpstr>
      <vt:lpstr>2_Reporting Progress or Status</vt:lpstr>
      <vt:lpstr>3_Reporting Progress or Status</vt:lpstr>
      <vt:lpstr>4_Reporting Progress or Status</vt:lpstr>
      <vt:lpstr>Оформление по умолчанию</vt:lpstr>
      <vt:lpstr>1_Оформление по умолчанию</vt:lpstr>
      <vt:lpstr>Формула</vt:lpstr>
      <vt:lpstr>Презентация PowerPoint</vt:lpstr>
      <vt:lpstr>Презентация PowerPoint</vt:lpstr>
      <vt:lpstr>Устный счет</vt:lpstr>
      <vt:lpstr>Тема урока:  Действия с положительными и отрицательными числами</vt:lpstr>
      <vt:lpstr>Цели занятия:</vt:lpstr>
      <vt:lpstr>Презентация PowerPoint</vt:lpstr>
      <vt:lpstr>Не зная прошлого науки, трудно понять  её настоящее.</vt:lpstr>
      <vt:lpstr>Найди и исправь ошибки в вычислениях</vt:lpstr>
      <vt:lpstr>Мир логики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-5,4y=-21,6</vt:lpstr>
      <vt:lpstr>y×(-2,5)=-15</vt:lpstr>
      <vt:lpstr>-0,25:5×(-260)</vt:lpstr>
      <vt:lpstr>6х(-3)+33</vt:lpstr>
      <vt:lpstr>30:(-3)+27</vt:lpstr>
      <vt:lpstr>-50-(-72)</vt:lpstr>
      <vt:lpstr>100+(-2,1:0,03)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35</cp:revision>
  <dcterms:created xsi:type="dcterms:W3CDTF">2013-03-18T16:45:41Z</dcterms:created>
  <dcterms:modified xsi:type="dcterms:W3CDTF">2013-03-19T19:31:33Z</dcterms:modified>
</cp:coreProperties>
</file>