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9" r:id="rId9"/>
    <p:sldId id="270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28507-8998-4D64-8772-11B077380C2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19EB-E097-40B9-93CB-EACC092E9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3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9EB-E097-40B9-93CB-EACC092E9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54DC51-6E08-4CE3-BB2B-3A55B4678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5E67-0C02-4B86-93A8-601EB3A5A10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856A-9D28-4F47-8256-AF82B58A4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286808" cy="523891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5400" b="1" i="1" dirty="0" smtClean="0"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ba-RU" sz="5400" b="1" i="1" dirty="0" smtClean="0">
                <a:solidFill>
                  <a:srgbClr val="0000FF"/>
                </a:solidFill>
                <a:latin typeface="Georgia" pitchFamily="18" charset="0"/>
              </a:rPr>
              <a:t>Унарлы       кәсерҙәр</a:t>
            </a:r>
            <a:r>
              <a:rPr lang="ru-RU" sz="5400" b="1" i="1" dirty="0" smtClean="0">
                <a:solidFill>
                  <a:srgbClr val="0000FF"/>
                </a:solidFill>
                <a:latin typeface="Georgia" pitchFamily="18" charset="0"/>
              </a:rPr>
              <a:t>»</a:t>
            </a:r>
          </a:p>
          <a:p>
            <a:pPr algn="ctr">
              <a:buFontTx/>
              <a:buNone/>
            </a:pPr>
            <a:r>
              <a:rPr lang="ba-RU" sz="5400" b="1" i="1" dirty="0" smtClean="0">
                <a:solidFill>
                  <a:srgbClr val="0066FF"/>
                </a:solidFill>
                <a:latin typeface="Georgia" pitchFamily="18" charset="0"/>
              </a:rPr>
              <a:t>иленә сәйәхәт</a:t>
            </a:r>
            <a:endParaRPr lang="ru-RU" sz="5400" b="1" i="1" dirty="0">
              <a:solidFill>
                <a:srgbClr val="0066FF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endParaRPr lang="ru-RU" sz="2400" b="1" i="1" dirty="0">
              <a:solidFill>
                <a:srgbClr val="0066FF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endParaRPr lang="ru-RU" sz="2400" b="1" i="1" dirty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buFontTx/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Georgia" pitchFamily="18" charset="0"/>
              </a:rPr>
              <a:t>5  </a:t>
            </a:r>
            <a:r>
              <a:rPr lang="ru-RU" sz="2400" b="1" i="1" dirty="0">
                <a:solidFill>
                  <a:srgbClr val="00B050"/>
                </a:solidFill>
                <a:latin typeface="Georgia" pitchFamily="18" charset="0"/>
              </a:rPr>
              <a:t>класс.</a:t>
            </a:r>
            <a:endParaRPr lang="ru-RU" sz="72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Documents and Settings\777\Рабочий стол\КОНКУРС\4498906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857496"/>
            <a:ext cx="4275264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930525" y="2713038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Arial" charset="0"/>
            </a:endParaRPr>
          </a:p>
        </p:txBody>
      </p:sp>
      <p:graphicFrame>
        <p:nvGraphicFramePr>
          <p:cNvPr id="5739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18537"/>
              </p:ext>
            </p:extLst>
          </p:nvPr>
        </p:nvGraphicFramePr>
        <p:xfrm>
          <a:off x="357158" y="309492"/>
          <a:ext cx="8207375" cy="2884488"/>
        </p:xfrm>
        <a:graphic>
          <a:graphicData uri="http://schemas.openxmlformats.org/drawingml/2006/table">
            <a:tbl>
              <a:tblPr/>
              <a:tblGrid>
                <a:gridCol w="4103687"/>
                <a:gridCol w="4103688"/>
              </a:tblGrid>
              <a:tr h="6381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Үҙ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аллы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эш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В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и 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 т 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25388"/>
              </p:ext>
            </p:extLst>
          </p:nvPr>
        </p:nvGraphicFramePr>
        <p:xfrm>
          <a:off x="1247775" y="1341438"/>
          <a:ext cx="26860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Формула" r:id="rId3" imgW="634680" imgH="203040" progId="Equation.3">
                  <p:embed/>
                </p:oleObj>
              </mc:Choice>
              <mc:Fallback>
                <p:oleObj name="Формула" r:id="rId3" imgW="6346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341438"/>
                        <a:ext cx="26860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98" name="Rectangle 54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68511"/>
              </p:ext>
            </p:extLst>
          </p:nvPr>
        </p:nvGraphicFramePr>
        <p:xfrm>
          <a:off x="4813300" y="1341438"/>
          <a:ext cx="33162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1341438"/>
                        <a:ext cx="3316288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99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43941"/>
              </p:ext>
            </p:extLst>
          </p:nvPr>
        </p:nvGraphicFramePr>
        <p:xfrm>
          <a:off x="1174750" y="2493963"/>
          <a:ext cx="27876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Формула" r:id="rId7" imgW="799920" imgH="203040" progId="Equation.3">
                  <p:embed/>
                </p:oleObj>
              </mc:Choice>
              <mc:Fallback>
                <p:oleObj name="Формула" r:id="rId7" imgW="7999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493963"/>
                        <a:ext cx="27876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02" name="Rectangle 58"/>
          <p:cNvSpPr>
            <a:spLocks noChangeArrowheads="1"/>
          </p:cNvSpPr>
          <p:nvPr/>
        </p:nvSpPr>
        <p:spPr bwMode="auto">
          <a:xfrm>
            <a:off x="-73025" y="-12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40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17954"/>
              </p:ext>
            </p:extLst>
          </p:nvPr>
        </p:nvGraphicFramePr>
        <p:xfrm>
          <a:off x="4857750" y="2420938"/>
          <a:ext cx="29495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Формула" r:id="rId9" imgW="787320" imgH="203040" progId="Equation.3">
                  <p:embed/>
                </p:oleObj>
              </mc:Choice>
              <mc:Fallback>
                <p:oleObj name="Формула" r:id="rId9" imgW="7873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420938"/>
                        <a:ext cx="2949575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09" name="AutoShape 65"/>
          <p:cNvSpPr>
            <a:spLocks noChangeArrowheads="1"/>
          </p:cNvSpPr>
          <p:nvPr/>
        </p:nvSpPr>
        <p:spPr bwMode="auto">
          <a:xfrm>
            <a:off x="357158" y="3643314"/>
            <a:ext cx="5857916" cy="2857520"/>
          </a:xfrm>
          <a:prstGeom prst="roundRect">
            <a:avLst>
              <a:gd name="adj" fmla="val 16667"/>
            </a:avLst>
          </a:prstGeom>
          <a:solidFill>
            <a:srgbClr val="FFFFC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Звездочёт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Һеҙгә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рәхмәттәр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әйтә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һәм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әкиәт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иленән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ҡайтыр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алтынан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һеҙгә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һәм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Алладинға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кем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ярҙам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иткәнен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белергә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тәҡдим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Georgia" pitchFamily="18" charset="0"/>
              </a:rPr>
              <a:t>итә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6391" name="Picture 7" descr="C:\Documents and Settings\777\Рабочий стол\КОНКУРС\345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70" y="3214686"/>
            <a:ext cx="30622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/>
      <p:bldP spid="57396" grpId="0" animBg="1"/>
      <p:bldP spid="57398" grpId="0" animBg="1"/>
      <p:bldP spid="57400" grpId="0" animBg="1"/>
      <p:bldP spid="57402" grpId="0" animBg="1"/>
      <p:bldP spid="5740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 dirty="0">
                <a:latin typeface="Georgia" pitchFamily="18" charset="0"/>
              </a:rPr>
              <a:t>В – 1.     8,24       824       82,4       8240</a:t>
            </a:r>
          </a:p>
          <a:p>
            <a:pPr>
              <a:buFontTx/>
              <a:buNone/>
            </a:pPr>
            <a:endParaRPr lang="ru-RU" b="1" i="1" dirty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 dirty="0">
                <a:latin typeface="Georgia" pitchFamily="18" charset="0"/>
              </a:rPr>
              <a:t>В – 2.     4369    </a:t>
            </a:r>
            <a:r>
              <a:rPr lang="ru-RU" b="1" i="1" dirty="0" smtClean="0">
                <a:latin typeface="Georgia" pitchFamily="18" charset="0"/>
              </a:rPr>
              <a:t>436,9  </a:t>
            </a:r>
            <a:r>
              <a:rPr lang="ru-RU" b="1" i="1" dirty="0">
                <a:latin typeface="Georgia" pitchFamily="18" charset="0"/>
              </a:rPr>
              <a:t>43,69    4,369</a:t>
            </a:r>
          </a:p>
          <a:p>
            <a:pPr>
              <a:buFontTx/>
              <a:buNone/>
            </a:pPr>
            <a:endParaRPr lang="ru-RU" b="1" i="1" dirty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 dirty="0">
                <a:latin typeface="Georgia" pitchFamily="18" charset="0"/>
              </a:rPr>
              <a:t>В – 3.     123,4   12,340,  1234     0,1234</a:t>
            </a:r>
          </a:p>
          <a:p>
            <a:pPr>
              <a:buFontTx/>
              <a:buNone/>
            </a:pPr>
            <a:endParaRPr lang="ru-RU" b="1" i="1" dirty="0"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b="1" i="1" dirty="0">
                <a:latin typeface="Georgia" pitchFamily="18" charset="0"/>
              </a:rPr>
              <a:t>В – 4.    </a:t>
            </a:r>
            <a:r>
              <a:rPr lang="ru-RU" b="1" i="1" dirty="0" smtClean="0">
                <a:latin typeface="Georgia" pitchFamily="18" charset="0"/>
              </a:rPr>
              <a:t>7825  78,25    </a:t>
            </a:r>
            <a:r>
              <a:rPr lang="ru-RU" b="1" i="1" dirty="0">
                <a:latin typeface="Georgia" pitchFamily="18" charset="0"/>
              </a:rPr>
              <a:t>782,5     7,825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704138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Выбрать  правильный  ответ: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5220072" y="1556792"/>
            <a:ext cx="13684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3563938" y="2780928"/>
            <a:ext cx="14398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Ж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2124075" y="3933056"/>
            <a:ext cx="14398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1835696" y="5028799"/>
            <a:ext cx="1512888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Georgia" pitchFamily="18" charset="0"/>
              </a:rPr>
              <a:t>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8" grpId="0" animBg="1"/>
      <p:bldP spid="64519" grpId="0" animBg="1"/>
      <p:bldP spid="64520" grpId="0" animBg="1"/>
      <p:bldP spid="645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777\Рабочий стол\КОНКУРС\245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00726" cy="5005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357826"/>
            <a:ext cx="7678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ДӘРЕС ӨСӨН РӘХМӘТ!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777\Рабочий стол\КОНКУРС\2887379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«…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Һин</a:t>
            </a:r>
            <a:r>
              <a:rPr lang="ru-RU" sz="2000" b="1" i="1" dirty="0" smtClean="0">
                <a:solidFill>
                  <a:srgbClr val="FF0000"/>
                </a:solidFill>
              </a:rPr>
              <a:t>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беләһең</a:t>
            </a:r>
            <a:r>
              <a:rPr lang="ru-RU" sz="2000" b="1" i="1" dirty="0" smtClean="0">
                <a:solidFill>
                  <a:srgbClr val="FF0000"/>
                </a:solidFill>
              </a:rPr>
              <a:t> – был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донъяла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мөғжизә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тулы</a:t>
            </a:r>
            <a:r>
              <a:rPr lang="ru-RU" sz="2000" b="1" i="1" dirty="0" smtClean="0">
                <a:solidFill>
                  <a:srgbClr val="FF0000"/>
                </a:solidFill>
              </a:rPr>
              <a:t>!  Тик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ул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мөғжизәне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кешеләр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үҙҙәре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эшләй</a:t>
            </a:r>
            <a:r>
              <a:rPr lang="ru-RU" sz="2000" b="1" i="1" dirty="0" smtClean="0">
                <a:solidFill>
                  <a:srgbClr val="FF0000"/>
                </a:solidFill>
              </a:rPr>
              <a:t> ала!…»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096" y="1565267"/>
            <a:ext cx="4038600" cy="445611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3714744" y="1214422"/>
            <a:ext cx="2297416" cy="990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№</a:t>
            </a:r>
            <a:r>
              <a:rPr lang="ru-RU" sz="2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786050" y="2852738"/>
            <a:ext cx="62944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Georgia" pitchFamily="18" charset="0"/>
              </a:rPr>
              <a:t>Ковер –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самолеттың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киңлеге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 4,5 метр, ә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оҙонлоғо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 2 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тапғыр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оҙонораҡ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Уның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майҙанын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  <a:latin typeface="Georgia" pitchFamily="18" charset="0"/>
              </a:rPr>
              <a:t>табығыҙ</a:t>
            </a: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.              </a:t>
            </a:r>
            <a:endParaRPr lang="ru-RU" sz="3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074" name="Picture 2" descr="C:\Documents and Settings\777\Рабочий стол\КОНКУРС\aladdin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2276475" cy="5153025"/>
          </a:xfrm>
          <a:prstGeom prst="rect">
            <a:avLst/>
          </a:prstGeom>
          <a:noFill/>
        </p:spPr>
      </p:pic>
      <p:sp>
        <p:nvSpPr>
          <p:cNvPr id="2" name="5-конечная звезда 1"/>
          <p:cNvSpPr/>
          <p:nvPr/>
        </p:nvSpPr>
        <p:spPr>
          <a:xfrm>
            <a:off x="7001617" y="5229200"/>
            <a:ext cx="1944216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40,5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2"/>
          <a:srcRect b="2173"/>
          <a:stretch>
            <a:fillRect/>
          </a:stretch>
        </p:blipFill>
        <p:spPr bwMode="auto">
          <a:xfrm>
            <a:off x="6257925" y="2214554"/>
            <a:ext cx="2886075" cy="428628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rot="14770739">
            <a:off x="34094" y="416800"/>
            <a:ext cx="5905220" cy="5328256"/>
          </a:xfrm>
          <a:prstGeom prst="wedgeEllipseCallout">
            <a:avLst>
              <a:gd name="adj1" fmla="val -38617"/>
              <a:gd name="adj2" fmla="val 73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4214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Беҙ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һеҙҙең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менән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әкиәт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иленә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осабыҙ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a-RU" sz="3200" b="1" i="1" dirty="0" smtClean="0">
                <a:latin typeface="Times New Roman" pitchFamily="18" charset="0"/>
                <a:cs typeface="Times New Roman" pitchFamily="18" charset="0"/>
              </a:rPr>
              <a:t>Һеҙгә  оҙон юл үтергә тура киләсәк. Ә ул юлдың оҙонлоғон һеҙ киләһе мәсьәләне </a:t>
            </a:r>
            <a:r>
              <a:rPr lang="ba-RU" sz="3200" b="1" i="1" dirty="0" smtClean="0">
                <a:latin typeface="Times New Roman" pitchFamily="18" charset="0"/>
                <a:cs typeface="Times New Roman" pitchFamily="18" charset="0"/>
              </a:rPr>
              <a:t>сығарып </a:t>
            </a:r>
          </a:p>
          <a:p>
            <a:pPr algn="ctr"/>
            <a:r>
              <a:rPr lang="ba-RU" sz="32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ba-RU" sz="3200" b="1" i="1" dirty="0" smtClean="0">
                <a:latin typeface="Times New Roman" pitchFamily="18" charset="0"/>
                <a:cs typeface="Times New Roman" pitchFamily="18" charset="0"/>
              </a:rPr>
              <a:t>абырһығыҙ.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/>
          </p:cNvSpPr>
          <p:nvPr/>
        </p:nvSpPr>
        <p:spPr bwMode="auto">
          <a:xfrm>
            <a:off x="4572000" y="714356"/>
            <a:ext cx="2088232" cy="770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i="1" kern="10" dirty="0" smtClean="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Georgia"/>
              </a:rPr>
              <a:t>№2.</a:t>
            </a:r>
            <a:endParaRPr lang="ru-RU" sz="2800" b="1" i="1" kern="10" dirty="0">
              <a:ln w="19050" cmpd="sng">
                <a:solidFill>
                  <a:srgbClr val="99CCFF"/>
                </a:solidFill>
                <a:prstDash val="solid"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913" y="1989138"/>
            <a:ext cx="5364088" cy="40767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   Юл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дүрт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өлөштән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 тора.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Беренсе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өлөшөнөң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оҙонлоғо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5,3 км.,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икенсеһе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–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беренсеһенә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ҡарағанда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2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тапҡыр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оҙонораҡ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,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өсөнсөһө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икенсеһенә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ҡарағанда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1,2 км.-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ға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оҙонораҡ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,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дүртенсеһе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өсөнсөһөнә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ҡарағанда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2,8 км.-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ға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ҡыҫҡараҡ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.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Юлдың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оҙонлоғон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CC0000"/>
                </a:solidFill>
                <a:latin typeface="Georgia" pitchFamily="18" charset="0"/>
              </a:rPr>
              <a:t>табығыҙ</a:t>
            </a:r>
            <a:r>
              <a:rPr lang="ru-RU" sz="2400" b="1" i="1" dirty="0" smtClean="0">
                <a:solidFill>
                  <a:srgbClr val="CC0000"/>
                </a:solidFill>
                <a:latin typeface="Georgia" pitchFamily="18" charset="0"/>
              </a:rPr>
              <a:t>.                                             </a:t>
            </a:r>
            <a:endParaRPr lang="ru-RU" sz="2800" b="1" i="1" dirty="0">
              <a:solidFill>
                <a:srgbClr val="CC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5122" name="Picture 2" descr="C:\Documents and Settings\777\Рабочий стол\КОНКУРС\доро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6" y="1002487"/>
            <a:ext cx="4049268" cy="463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77\Рабочий стол\КОНКУРС\3911657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37"/>
            <a:ext cx="5500694" cy="6881837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rot="15810542">
            <a:off x="4984218" y="480328"/>
            <a:ext cx="3195804" cy="4282824"/>
          </a:xfrm>
          <a:prstGeom prst="wedgeRoundRectCallout">
            <a:avLst>
              <a:gd name="adj1" fmla="val -11013"/>
              <a:gd name="adj2" fmla="val -83812"/>
              <a:gd name="adj3" fmla="val 16667"/>
            </a:avLst>
          </a:prstGeom>
          <a:solidFill>
            <a:srgbClr val="FFFF99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97835">
            <a:off x="4735560" y="1241150"/>
            <a:ext cx="3337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Балалар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ярҙам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итегеҙсе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!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Дейеү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миңә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изге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күңелле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булырға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ҡамасаулай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, ә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минең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яҡшылыҡтар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эшләгем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килә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Бының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өсөн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тигеҙләмәнең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тамырын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  <a:latin typeface="Georgia" pitchFamily="18" charset="0"/>
              </a:rPr>
              <a:t>табығыҙ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…</a:t>
            </a:r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07179" y="345496"/>
            <a:ext cx="8329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Тигеҙләмәнең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тамырын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табығыҙ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37620" y="1643050"/>
            <a:ext cx="5332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latin typeface="Georgia" pitchFamily="18" charset="0"/>
              </a:rPr>
              <a:t>    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х + 2,7 = 4,2</a:t>
            </a:r>
          </a:p>
          <a:p>
            <a:endParaRPr lang="ru-RU" sz="36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857496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Решение.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х + 2,7 = 4,2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х =  4,2 – 2,7</a:t>
            </a:r>
          </a:p>
          <a:p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х = 1,5</a:t>
            </a:r>
          </a:p>
          <a:p>
            <a:endParaRPr lang="ru-RU" sz="3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Яуап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: х = 1,5.</a:t>
            </a:r>
          </a:p>
          <a:p>
            <a:endParaRPr lang="ru-RU" sz="3200" dirty="0"/>
          </a:p>
        </p:txBody>
      </p:sp>
      <p:pic>
        <p:nvPicPr>
          <p:cNvPr id="7" name="Picture 2" descr="C:\Documents and Settings\777\Рабочий стол\КОНКУРС\animaciya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484784"/>
            <a:ext cx="3488814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687763" y="495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903663" y="517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3203575" y="0"/>
            <a:ext cx="5616575" cy="1785926"/>
          </a:xfrm>
          <a:prstGeom prst="wedgeRoundRectCallout">
            <a:avLst>
              <a:gd name="adj1" fmla="val 31208"/>
              <a:gd name="adj2" fmla="val 114519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ba-RU" sz="2200" b="1" i="1" dirty="0" smtClean="0">
                <a:latin typeface="Georgia" pitchFamily="18" charset="0"/>
              </a:rPr>
              <a:t>Сәйәхәтебеҙҙе дауам итәйек.  Ә был кем ул унда  шундай күңелһеҙләнеп ултыра</a:t>
            </a:r>
            <a:r>
              <a:rPr lang="ru-RU" sz="2200" b="1" i="1" dirty="0" smtClean="0">
                <a:latin typeface="Georgia" pitchFamily="18" charset="0"/>
              </a:rPr>
              <a:t>?  </a:t>
            </a:r>
            <a:r>
              <a:rPr lang="ba-RU" sz="2200" b="1" i="1" dirty="0" smtClean="0">
                <a:latin typeface="Georgia" pitchFamily="18" charset="0"/>
              </a:rPr>
              <a:t>Был бит Буратино!</a:t>
            </a:r>
          </a:p>
          <a:p>
            <a:r>
              <a:rPr lang="ba-RU" sz="2200" b="1" i="1" dirty="0" smtClean="0">
                <a:latin typeface="Georgia" pitchFamily="18" charset="0"/>
              </a:rPr>
              <a:t>- Буратино, нимә булды</a:t>
            </a:r>
            <a:r>
              <a:rPr lang="ru-RU" sz="2200" b="1" i="1" dirty="0" smtClean="0">
                <a:latin typeface="Georgia" pitchFamily="18" charset="0"/>
              </a:rPr>
              <a:t>?</a:t>
            </a:r>
            <a:endParaRPr lang="ru-RU" sz="2200" b="1" i="1" dirty="0">
              <a:latin typeface="Georgia" pitchFamily="18" charset="0"/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1061790" y="4959350"/>
            <a:ext cx="5436096" cy="1381832"/>
          </a:xfrm>
          <a:prstGeom prst="wedgeRoundRectCallout">
            <a:avLst>
              <a:gd name="adj1" fmla="val -32093"/>
              <a:gd name="adj2" fmla="val -12379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>
                <a:latin typeface="Georgia" pitchFamily="18" charset="0"/>
              </a:rPr>
              <a:t>  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Мальвина 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миңә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күнегеү</a:t>
            </a:r>
            <a:r>
              <a:rPr lang="ba-RU" sz="2000" b="1" i="1" dirty="0" smtClean="0">
                <a:solidFill>
                  <a:srgbClr val="663300"/>
                </a:solidFill>
                <a:latin typeface="Georgia" pitchFamily="18" charset="0"/>
              </a:rPr>
              <a:t>ҙәр 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бирҙе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, ә мин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эшләй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алмайым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.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Ярҙам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663300"/>
                </a:solidFill>
                <a:latin typeface="Georgia" pitchFamily="18" charset="0"/>
              </a:rPr>
              <a:t>итегеҙсе</a:t>
            </a:r>
            <a:r>
              <a:rPr lang="ru-RU" sz="2000" b="1" i="1" dirty="0" smtClean="0">
                <a:solidFill>
                  <a:srgbClr val="663300"/>
                </a:solidFill>
                <a:latin typeface="Georgia" pitchFamily="18" charset="0"/>
              </a:rPr>
              <a:t>!</a:t>
            </a:r>
            <a:endParaRPr lang="ru-RU" sz="2000" b="1" i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2290" name="Picture 2" descr="C:\Documents and Settings\777\Рабочий стол\КОНКУРС\buratino1_colo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0" y="1714488"/>
            <a:ext cx="3962666" cy="3071834"/>
          </a:xfrm>
          <a:prstGeom prst="rect">
            <a:avLst/>
          </a:prstGeom>
          <a:noFill/>
        </p:spPr>
      </p:pic>
      <p:pic>
        <p:nvPicPr>
          <p:cNvPr id="12291" name="Picture 3" descr="C:\Documents and Settings\777\Рабочий стол\КОНКУРС\4642164_buratino_kopi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78" t="12389" r="2762"/>
          <a:stretch>
            <a:fillRect/>
          </a:stretch>
        </p:blipFill>
        <p:spPr bwMode="auto">
          <a:xfrm>
            <a:off x="1643042" y="214290"/>
            <a:ext cx="928694" cy="1214446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1142976" y="0"/>
            <a:ext cx="1785950" cy="1643050"/>
          </a:xfrm>
          <a:prstGeom prst="wedgeEllipseCallou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C:\Documents and Settings\777\Рабочий стол\КОНКУРС\7938158_Aladdin75.gif"/>
          <p:cNvPicPr>
            <a:picLocks noChangeAspect="1" noChangeArrowheads="1"/>
          </p:cNvPicPr>
          <p:nvPr/>
        </p:nvPicPr>
        <p:blipFill>
          <a:blip r:embed="rId4"/>
          <a:srcRect b="4374"/>
          <a:stretch>
            <a:fillRect/>
          </a:stretch>
        </p:blipFill>
        <p:spPr bwMode="auto">
          <a:xfrm>
            <a:off x="6929454" y="2000240"/>
            <a:ext cx="221454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8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/>
      <p:bldP spid="788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0032" y="764704"/>
            <a:ext cx="3898206" cy="131445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0066FF"/>
                </a:solidFill>
                <a:latin typeface="Georgia" pitchFamily="18" charset="0"/>
              </a:rPr>
              <a:t>Аңлатманың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66FF"/>
                </a:solidFill>
                <a:latin typeface="Georgia" pitchFamily="18" charset="0"/>
              </a:rPr>
              <a:t>ҡиммәтен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66FF"/>
                </a:solidFill>
                <a:latin typeface="Georgia" pitchFamily="18" charset="0"/>
              </a:rPr>
              <a:t>табырға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66FF"/>
                </a:solidFill>
                <a:latin typeface="Georgia" pitchFamily="18" charset="0"/>
              </a:rPr>
              <a:t>ярҙам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rgbClr val="0066FF"/>
                </a:solidFill>
                <a:latin typeface="Georgia" pitchFamily="18" charset="0"/>
              </a:rPr>
              <a:t>итегеҙ</a:t>
            </a:r>
            <a:r>
              <a:rPr lang="ru-RU" sz="3200" b="1" i="1" dirty="0" smtClean="0">
                <a:solidFill>
                  <a:srgbClr val="0066FF"/>
                </a:solidFill>
                <a:latin typeface="Georgia" pitchFamily="18" charset="0"/>
              </a:rPr>
              <a:t>:</a:t>
            </a:r>
            <a:endParaRPr lang="ru-RU" sz="32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39338" y="4077072"/>
            <a:ext cx="63166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Унарлы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кәсерҙәр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нисек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алына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6,2 – 4,9 = 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ba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Унарлы кәсерҙе натураль һанға нисек ҡабатлайҙар?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ba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2,4*6 =   </a:t>
            </a:r>
            <a:endParaRPr lang="ba-RU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ba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Унарлы кәсерҙе 10,100 нисек ҡабатлайҙар?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ba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8,49*10 =   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831493" y="520045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15" name="Picture 3" descr="C:\Documents and Settings\777\Рабочий стол\КОНКУРС\buratino1_colo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4676347" cy="3625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27089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Унарлы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кәсерҙәр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нисек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ҡушыла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  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3,6 + 7,8 </a:t>
            </a:r>
            <a:r>
              <a:rPr lang="ru-RU" sz="2000" b="1" dirty="0" smtClean="0">
                <a:solidFill>
                  <a:srgbClr val="7030A0"/>
                </a:solidFill>
              </a:rPr>
              <a:t>= 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363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Формула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Тигеҙләмәнең тамырын табығыҙ:</vt:lpstr>
      <vt:lpstr>Презентация PowerPoint</vt:lpstr>
      <vt:lpstr>Аңлатманың ҡиммәтен табырға ярҙам итегеҙ:</vt:lpstr>
      <vt:lpstr>Презентация PowerPoint</vt:lpstr>
      <vt:lpstr>Презентация PowerPoint</vt:lpstr>
      <vt:lpstr>Презентация PowerPoint</vt:lpstr>
    </vt:vector>
  </TitlesOfParts>
  <Company>OEM Customer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Corporate User</dc:creator>
  <cp:lastModifiedBy>аминева</cp:lastModifiedBy>
  <cp:revision>29</cp:revision>
  <dcterms:created xsi:type="dcterms:W3CDTF">2011-11-20T14:58:28Z</dcterms:created>
  <dcterms:modified xsi:type="dcterms:W3CDTF">2013-12-23T13:09:52Z</dcterms:modified>
</cp:coreProperties>
</file>