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4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CFCB7B8-2601-46A2-91FA-2B1D8EC44A77}" type="datetimeFigureOut">
              <a:rPr lang="ru-RU" smtClean="0"/>
              <a:t>29.03.2012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DD8833-C541-4E9B-ACD7-78CF7DDB6042}" type="slidenum">
              <a:rPr lang="ru-RU" smtClean="0"/>
              <a:t>‹#›</a:t>
            </a:fld>
            <a:endParaRPr lang="ru-RU"/>
          </a:p>
        </p:txBody>
      </p:sp>
    </p:spTree>
    <p:extLst>
      <p:ext uri="{BB962C8B-B14F-4D97-AF65-F5344CB8AC3E}">
        <p14:creationId xmlns:p14="http://schemas.microsoft.com/office/powerpoint/2010/main" val="328314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CFCB7B8-2601-46A2-91FA-2B1D8EC44A77}" type="datetimeFigureOut">
              <a:rPr lang="ru-RU" smtClean="0"/>
              <a:t>29.03.2012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DD8833-C541-4E9B-ACD7-78CF7DDB6042}" type="slidenum">
              <a:rPr lang="ru-RU" smtClean="0"/>
              <a:t>‹#›</a:t>
            </a:fld>
            <a:endParaRPr lang="ru-RU"/>
          </a:p>
        </p:txBody>
      </p:sp>
    </p:spTree>
    <p:extLst>
      <p:ext uri="{BB962C8B-B14F-4D97-AF65-F5344CB8AC3E}">
        <p14:creationId xmlns:p14="http://schemas.microsoft.com/office/powerpoint/2010/main" val="104965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CFCB7B8-2601-46A2-91FA-2B1D8EC44A77}" type="datetimeFigureOut">
              <a:rPr lang="ru-RU" smtClean="0"/>
              <a:t>29.03.2012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DD8833-C541-4E9B-ACD7-78CF7DDB6042}" type="slidenum">
              <a:rPr lang="ru-RU" smtClean="0"/>
              <a:t>‹#›</a:t>
            </a:fld>
            <a:endParaRPr lang="ru-RU"/>
          </a:p>
        </p:txBody>
      </p:sp>
    </p:spTree>
    <p:extLst>
      <p:ext uri="{BB962C8B-B14F-4D97-AF65-F5344CB8AC3E}">
        <p14:creationId xmlns:p14="http://schemas.microsoft.com/office/powerpoint/2010/main" val="3185590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CFCB7B8-2601-46A2-91FA-2B1D8EC44A77}" type="datetimeFigureOut">
              <a:rPr lang="ru-RU" smtClean="0"/>
              <a:t>29.03.2012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DD8833-C541-4E9B-ACD7-78CF7DDB6042}" type="slidenum">
              <a:rPr lang="ru-RU" smtClean="0"/>
              <a:t>‹#›</a:t>
            </a:fld>
            <a:endParaRPr lang="ru-RU"/>
          </a:p>
        </p:txBody>
      </p:sp>
    </p:spTree>
    <p:extLst>
      <p:ext uri="{BB962C8B-B14F-4D97-AF65-F5344CB8AC3E}">
        <p14:creationId xmlns:p14="http://schemas.microsoft.com/office/powerpoint/2010/main" val="3876195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CFCB7B8-2601-46A2-91FA-2B1D8EC44A77}" type="datetimeFigureOut">
              <a:rPr lang="ru-RU" smtClean="0"/>
              <a:t>29.03.2012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DD8833-C541-4E9B-ACD7-78CF7DDB6042}" type="slidenum">
              <a:rPr lang="ru-RU" smtClean="0"/>
              <a:t>‹#›</a:t>
            </a:fld>
            <a:endParaRPr lang="ru-RU"/>
          </a:p>
        </p:txBody>
      </p:sp>
    </p:spTree>
    <p:extLst>
      <p:ext uri="{BB962C8B-B14F-4D97-AF65-F5344CB8AC3E}">
        <p14:creationId xmlns:p14="http://schemas.microsoft.com/office/powerpoint/2010/main" val="643095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CFCB7B8-2601-46A2-91FA-2B1D8EC44A77}" type="datetimeFigureOut">
              <a:rPr lang="ru-RU" smtClean="0"/>
              <a:t>29.03.2012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DD8833-C541-4E9B-ACD7-78CF7DDB6042}" type="slidenum">
              <a:rPr lang="ru-RU" smtClean="0"/>
              <a:t>‹#›</a:t>
            </a:fld>
            <a:endParaRPr lang="ru-RU"/>
          </a:p>
        </p:txBody>
      </p:sp>
    </p:spTree>
    <p:extLst>
      <p:ext uri="{BB962C8B-B14F-4D97-AF65-F5344CB8AC3E}">
        <p14:creationId xmlns:p14="http://schemas.microsoft.com/office/powerpoint/2010/main" val="2034947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CFCB7B8-2601-46A2-91FA-2B1D8EC44A77}" type="datetimeFigureOut">
              <a:rPr lang="ru-RU" smtClean="0"/>
              <a:t>29.03.2012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DDD8833-C541-4E9B-ACD7-78CF7DDB6042}" type="slidenum">
              <a:rPr lang="ru-RU" smtClean="0"/>
              <a:t>‹#›</a:t>
            </a:fld>
            <a:endParaRPr lang="ru-RU"/>
          </a:p>
        </p:txBody>
      </p:sp>
    </p:spTree>
    <p:extLst>
      <p:ext uri="{BB962C8B-B14F-4D97-AF65-F5344CB8AC3E}">
        <p14:creationId xmlns:p14="http://schemas.microsoft.com/office/powerpoint/2010/main" val="4016041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CFCB7B8-2601-46A2-91FA-2B1D8EC44A77}" type="datetimeFigureOut">
              <a:rPr lang="ru-RU" smtClean="0"/>
              <a:t>29.03.2012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DDD8833-C541-4E9B-ACD7-78CF7DDB6042}" type="slidenum">
              <a:rPr lang="ru-RU" smtClean="0"/>
              <a:t>‹#›</a:t>
            </a:fld>
            <a:endParaRPr lang="ru-RU"/>
          </a:p>
        </p:txBody>
      </p:sp>
    </p:spTree>
    <p:extLst>
      <p:ext uri="{BB962C8B-B14F-4D97-AF65-F5344CB8AC3E}">
        <p14:creationId xmlns:p14="http://schemas.microsoft.com/office/powerpoint/2010/main" val="3411699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CFCB7B8-2601-46A2-91FA-2B1D8EC44A77}" type="datetimeFigureOut">
              <a:rPr lang="ru-RU" smtClean="0"/>
              <a:t>29.03.2012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DDD8833-C541-4E9B-ACD7-78CF7DDB6042}" type="slidenum">
              <a:rPr lang="ru-RU" smtClean="0"/>
              <a:t>‹#›</a:t>
            </a:fld>
            <a:endParaRPr lang="ru-RU"/>
          </a:p>
        </p:txBody>
      </p:sp>
    </p:spTree>
    <p:extLst>
      <p:ext uri="{BB962C8B-B14F-4D97-AF65-F5344CB8AC3E}">
        <p14:creationId xmlns:p14="http://schemas.microsoft.com/office/powerpoint/2010/main" val="192299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CFCB7B8-2601-46A2-91FA-2B1D8EC44A77}" type="datetimeFigureOut">
              <a:rPr lang="ru-RU" smtClean="0"/>
              <a:t>29.03.2012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DD8833-C541-4E9B-ACD7-78CF7DDB6042}" type="slidenum">
              <a:rPr lang="ru-RU" smtClean="0"/>
              <a:t>‹#›</a:t>
            </a:fld>
            <a:endParaRPr lang="ru-RU"/>
          </a:p>
        </p:txBody>
      </p:sp>
    </p:spTree>
    <p:extLst>
      <p:ext uri="{BB962C8B-B14F-4D97-AF65-F5344CB8AC3E}">
        <p14:creationId xmlns:p14="http://schemas.microsoft.com/office/powerpoint/2010/main" val="1498288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CFCB7B8-2601-46A2-91FA-2B1D8EC44A77}" type="datetimeFigureOut">
              <a:rPr lang="ru-RU" smtClean="0"/>
              <a:t>29.03.2012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DD8833-C541-4E9B-ACD7-78CF7DDB6042}" type="slidenum">
              <a:rPr lang="ru-RU" smtClean="0"/>
              <a:t>‹#›</a:t>
            </a:fld>
            <a:endParaRPr lang="ru-RU"/>
          </a:p>
        </p:txBody>
      </p:sp>
    </p:spTree>
    <p:extLst>
      <p:ext uri="{BB962C8B-B14F-4D97-AF65-F5344CB8AC3E}">
        <p14:creationId xmlns:p14="http://schemas.microsoft.com/office/powerpoint/2010/main" val="3583222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CB7B8-2601-46A2-91FA-2B1D8EC44A77}" type="datetimeFigureOut">
              <a:rPr lang="ru-RU" smtClean="0"/>
              <a:t>29.03.2012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D8833-C541-4E9B-ACD7-78CF7DDB6042}" type="slidenum">
              <a:rPr lang="ru-RU" smtClean="0"/>
              <a:t>‹#›</a:t>
            </a:fld>
            <a:endParaRPr lang="ru-RU"/>
          </a:p>
        </p:txBody>
      </p:sp>
    </p:spTree>
    <p:extLst>
      <p:ext uri="{BB962C8B-B14F-4D97-AF65-F5344CB8AC3E}">
        <p14:creationId xmlns:p14="http://schemas.microsoft.com/office/powerpoint/2010/main" val="2896656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9592" y="1268760"/>
            <a:ext cx="7602466" cy="2123658"/>
          </a:xfrm>
          <a:prstGeom prst="rect">
            <a:avLst/>
          </a:prstGeom>
        </p:spPr>
        <p:txBody>
          <a:bodyPr wrap="none">
            <a:spAutoFit/>
          </a:bodyPr>
          <a:lstStyle/>
          <a:p>
            <a:pPr algn="ctr"/>
            <a:r>
              <a:rPr lang="ru-RU" sz="6600" dirty="0" smtClean="0">
                <a:solidFill>
                  <a:srgbClr val="FF0000"/>
                </a:solidFill>
              </a:rPr>
              <a:t>Круговорот веществ </a:t>
            </a:r>
          </a:p>
          <a:p>
            <a:pPr algn="ctr"/>
            <a:r>
              <a:rPr lang="ru-RU" sz="6600" dirty="0" smtClean="0">
                <a:solidFill>
                  <a:srgbClr val="FF0000"/>
                </a:solidFill>
              </a:rPr>
              <a:t>в биосфере</a:t>
            </a:r>
            <a:endParaRPr lang="ru-RU" sz="6600" dirty="0">
              <a:solidFill>
                <a:srgbClr val="FF0000"/>
              </a:solidFill>
            </a:endParaRPr>
          </a:p>
        </p:txBody>
      </p:sp>
    </p:spTree>
    <p:extLst>
      <p:ext uri="{BB962C8B-B14F-4D97-AF65-F5344CB8AC3E}">
        <p14:creationId xmlns:p14="http://schemas.microsoft.com/office/powerpoint/2010/main" val="2724311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963234" y="158930"/>
            <a:ext cx="5036894" cy="643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Определение биосферы</a:t>
            </a:r>
            <a:endParaRPr kumimoji="0" lang="ru-RU" sz="20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Биосфера, по В.И. Вернадскому, – это общепланетарная оболочка, та область Земли, где существует или существовала жизнь и которая подвергается или подвергалась ее воздействию. Биосфера охватывает всю поверхность суши, моря и океаны, а также ту часть недр Земли, где находятся породы, созданные деятельностью живых организмов.</a:t>
            </a:r>
            <a:endParaRPr kumimoji="0" lang="ru-RU"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pitchFamily="34" charset="0"/>
            </a:endParaRPr>
          </a:p>
        </p:txBody>
      </p:sp>
      <p:pic>
        <p:nvPicPr>
          <p:cNvPr id="1025" name="Рисунок 1" descr="Описание: http://festival.1september.ru/articles/588280/im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7062"/>
            <a:ext cx="3096344" cy="35817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324544" y="4050484"/>
            <a:ext cx="4355976"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И. Вернадский</a:t>
            </a: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b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(1863-1945)</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Выдающийся русский ученый </a:t>
            </a:r>
            <a:b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Академик, основоположник науки геохимии </a:t>
            </a:r>
            <a:b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Создал учение о биосфере Земли.</a:t>
            </a:r>
            <a:endParaRPr kumimoji="0" lang="ru-RU" sz="14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404847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69228" y="260648"/>
            <a:ext cx="8460432" cy="5878532"/>
          </a:xfrm>
          <a:prstGeom prst="rect">
            <a:avLst/>
          </a:prstGeom>
        </p:spPr>
        <p:txBody>
          <a:bodyPr wrap="square">
            <a:spAutoFit/>
          </a:bodyPr>
          <a:lstStyle/>
          <a:p>
            <a:pPr algn="ctr"/>
            <a:r>
              <a:rPr lang="ru-RU" sz="2000" b="1" dirty="0">
                <a:solidFill>
                  <a:srgbClr val="FF0000"/>
                </a:solidFill>
              </a:rPr>
              <a:t>Характеристика </a:t>
            </a:r>
            <a:r>
              <a:rPr lang="ru-RU" sz="2000" b="1" dirty="0" smtClean="0">
                <a:solidFill>
                  <a:srgbClr val="FF0000"/>
                </a:solidFill>
              </a:rPr>
              <a:t>биосферы</a:t>
            </a:r>
          </a:p>
          <a:p>
            <a:pPr algn="ctr"/>
            <a:endParaRPr lang="ru-RU" dirty="0"/>
          </a:p>
          <a:p>
            <a:r>
              <a:rPr lang="ru-RU" sz="2000" b="1" dirty="0"/>
              <a:t>Биосфера</a:t>
            </a:r>
            <a:r>
              <a:rPr lang="ru-RU" sz="2000" dirty="0"/>
              <a:t> охватывает всю поверхность суши, моря и океаны, а также ту часть недр Земли, где находятся породы, созданные деятельностью живых организмов. В атмосфере верхние границы жизни определяются </a:t>
            </a:r>
            <a:r>
              <a:rPr lang="ru-RU" sz="2000" b="1" i="1" dirty="0"/>
              <a:t>озоновым экраном</a:t>
            </a:r>
            <a:r>
              <a:rPr lang="ru-RU" sz="2000" dirty="0"/>
              <a:t> – тонким слоем газа озона на высоте 16–20 км. Он задерживает губительные ультрафиолетовые лучи солнца. Океан насыщен жизнью целиком, до дна самых глубоких впадин в 10–11 км. В глубину твердой части Земли активная жизнь проникает местами до 3 км (бактерии в нефтяных месторождениях). Результаты жизнедеятельности организмов в виде осадочных пород прослеживаются еще глубже.</a:t>
            </a:r>
          </a:p>
          <a:p>
            <a:r>
              <a:rPr lang="ru-RU" sz="2000" dirty="0"/>
              <a:t>Размножение, рост, обмен веществ и активность живых организмов за миллиарды лет полностью преобразовали эту часть нашей планеты.</a:t>
            </a:r>
          </a:p>
          <a:p>
            <a:r>
              <a:rPr lang="ru-RU" sz="2000" dirty="0"/>
              <a:t>Всю массу организмов всех видов В.И. Вернадский назвал </a:t>
            </a:r>
            <a:r>
              <a:rPr lang="ru-RU" sz="2000" b="1" dirty="0"/>
              <a:t>живым веществом</a:t>
            </a:r>
            <a:r>
              <a:rPr lang="ru-RU" sz="2000" dirty="0"/>
              <a:t> Земли.</a:t>
            </a:r>
          </a:p>
          <a:p>
            <a:r>
              <a:rPr lang="ru-RU" sz="2000" dirty="0"/>
              <a:t>В химический состав живого вещества входят те же самые атомы, которые составляют неживую природу, но в ином соотношении. В ходе обмена веществ живые существа постоянно перераспределяют химические элементы в природе. Таким образом, меняется химизм биосферы.</a:t>
            </a:r>
          </a:p>
        </p:txBody>
      </p:sp>
    </p:spTree>
    <p:extLst>
      <p:ext uri="{BB962C8B-B14F-4D97-AF65-F5344CB8AC3E}">
        <p14:creationId xmlns:p14="http://schemas.microsoft.com/office/powerpoint/2010/main" val="6917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23528" y="35788"/>
            <a:ext cx="8496944"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В.И. Вернадский писал, что на земной поверхности нет химической силы более постоянно действующей, а потому и более могущественной по своим последствиям, чем живые организмы, взятые в целом. За миллиарды лет фотосинтезирующие организмы (рис. 1) связали и превратили в химическую работу огромное количество солнечной энергии. Часть ее запасов в ходе геологической истории накопилась в виде залежей угля и других ископаемых органических веществ – нефти, торфа и др.</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endParaRPr>
          </a:p>
        </p:txBody>
      </p:sp>
      <p:pic>
        <p:nvPicPr>
          <p:cNvPr id="2049" name="Рисунок 2" descr="Описание: http://festival.1september.ru/articles/588280/img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1740" y="1916832"/>
            <a:ext cx="5112568" cy="347654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971600" y="5343019"/>
            <a:ext cx="6804248"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Рис. 1.</a:t>
            </a: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Первые растения суши (400 млн. лет назад)</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Благодаря живым существам возникли многие горные породы на Земле. Организмы обладают способностью избирательно поглощать и накапливать в себе отдельные элементы в гораздо большем количестве, чем они есть в окружающей среде.</a:t>
            </a:r>
            <a:endParaRPr kumimoji="0" lang="ru-RU" sz="1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37526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242732" y="223057"/>
            <a:ext cx="5904656"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Роль живых организмов в биосфере</a:t>
            </a:r>
            <a:endParaRPr kumimoji="0" lang="ru-RU"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Живые организмы создают в биосфере круговороты важнейших </a:t>
            </a: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биогенных элементов</a:t>
            </a: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которые попеременно переходят из живого вещества в неорганическую материю. Эти циклы делят на две основные группы: круговороты газов и осадочные круговороты. В первом случае главный поставщик элементов – атмосфера (углерод, кислород, азот), во втором – горные осадочные породы (фосфор, сера и др.).</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Благодаря живым существам возникли многие горные породы на Земле. Организмы обладают способностью избирательно поглощать и накапливать в себе отдельные элементы в гораздо большем количестве, чем они есть в окружающей среде.</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Совершая гигантский </a:t>
            </a: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биологический круговорот веществ</a:t>
            </a: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в биосфере, жизнь поддерживает стабильные условия для своего существования и существования в ней человека.</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Живые организмы играют большую роль в разрушении и выветривании горных пород на суше. Они – главные разрушители мертвого органического вещества.</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pic>
        <p:nvPicPr>
          <p:cNvPr id="3073" name="Рисунок 3" descr="Описание: http://festival.1september.ru/articles/588280/img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492" y="332656"/>
            <a:ext cx="3131840" cy="372524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rot="10800000" flipV="1">
            <a:off x="395536" y="4581128"/>
            <a:ext cx="7416824"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В. Докучаев</a:t>
            </a: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b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(1846 - 1903)</a:t>
            </a:r>
            <a:b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Основоположник современного почвоведения, </a:t>
            </a:r>
            <a:b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основанного на идее глубокой взаимосвязи живой и неживой природы</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Таким образом, за период своего существования жизнь преобразовала атмосферу Земли, состав вод океана, создала озоновый экран, почвы, многие горные породы. Изменились условия выветривания пород, большую роль стал играть микроклимат, создаваемый растительностью, изменился и климат Земли.</a:t>
            </a:r>
            <a:endParaRPr kumimoji="0" lang="ru-RU" sz="14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110619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9646" y="188640"/>
            <a:ext cx="898249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Круговорот углерода</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(рис. 4). Источником его для </a:t>
            </a:r>
            <a:r>
              <a:rPr kumimoji="0" lang="ru-RU"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фотосинтеза</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служит углекислый газ (диоксид углерода), находящийся в атмосфере или растворенный в воде. Углерод, связанный в горных породах, вовлекается в круговорот значительно медленнее. В составе синтезированных растением органических веществ углерод поступает, затем в </a:t>
            </a:r>
            <a:r>
              <a:rPr kumimoji="0" lang="ru-RU"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цепи питания</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через живые или мертвые ткани растений и возвращается в атмосферу снова в форме углекислого газа в результате дыхания, брожения или сгорания топлива (древесины, нефти, угля и т.п.). Продолжительность цикла углерода равна трем-четырем столетиям.</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pic>
        <p:nvPicPr>
          <p:cNvPr id="4097" name="Рисунок 6" descr="Описание: http://festival.1september.ru/articles/588280/img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8067" y="2731094"/>
            <a:ext cx="4332125" cy="324036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6442303"/>
            <a:ext cx="630019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Рис. 4.</a:t>
            </a: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Круговорот углерода в биосфере</a:t>
            </a:r>
            <a:endParaRPr kumimoji="0" lang="ru-RU"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544831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27584" y="1412776"/>
            <a:ext cx="6858000" cy="3416320"/>
          </a:xfrm>
          <a:prstGeom prst="rect">
            <a:avLst/>
          </a:prstGeom>
        </p:spPr>
        <p:txBody>
          <a:bodyPr wrap="square">
            <a:spAutoFit/>
          </a:bodyPr>
          <a:lstStyle/>
          <a:p>
            <a:r>
              <a:rPr lang="ru-RU" sz="2400" b="1" dirty="0" smtClean="0"/>
              <a:t>вывод</a:t>
            </a:r>
            <a:endParaRPr lang="ru-RU" sz="2400" dirty="0"/>
          </a:p>
          <a:p>
            <a:r>
              <a:rPr lang="ru-RU" sz="2400" dirty="0"/>
              <a:t>1. Биосфера – энергетически открытая система</a:t>
            </a:r>
          </a:p>
          <a:p>
            <a:r>
              <a:rPr lang="ru-RU" sz="2400" dirty="0"/>
              <a:t>2. Накопление веществ в биосфере идёт за счёт растений, способных преобразовывать энергию солнечного света.</a:t>
            </a:r>
          </a:p>
          <a:p>
            <a:r>
              <a:rPr lang="ru-RU" sz="2400" dirty="0"/>
              <a:t>3. Круговорот веществ - необходимое условие существования жизни на Земле.</a:t>
            </a:r>
          </a:p>
          <a:p>
            <a:r>
              <a:rPr lang="ru-RU" sz="2400" dirty="0"/>
              <a:t>4. В процессе эволюции в биосфере установилось равновесие между организмами.</a:t>
            </a:r>
          </a:p>
        </p:txBody>
      </p:sp>
    </p:spTree>
    <p:extLst>
      <p:ext uri="{BB962C8B-B14F-4D97-AF65-F5344CB8AC3E}">
        <p14:creationId xmlns:p14="http://schemas.microsoft.com/office/powerpoint/2010/main" val="595298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404664"/>
            <a:ext cx="8964488" cy="6463308"/>
          </a:xfrm>
          <a:prstGeom prst="rect">
            <a:avLst/>
          </a:prstGeom>
        </p:spPr>
        <p:txBody>
          <a:bodyPr wrap="square">
            <a:spAutoFit/>
          </a:bodyPr>
          <a:lstStyle/>
          <a:p>
            <a:r>
              <a:rPr lang="ru-RU" b="1" dirty="0" smtClean="0">
                <a:solidFill>
                  <a:srgbClr val="FF0000"/>
                </a:solidFill>
              </a:rPr>
              <a:t>Подготовка к контрольной работе</a:t>
            </a:r>
          </a:p>
          <a:p>
            <a:r>
              <a:rPr lang="ru-RU" b="1" dirty="0" smtClean="0"/>
              <a:t>Уровни </a:t>
            </a:r>
            <a:r>
              <a:rPr lang="ru-RU" b="1" dirty="0"/>
              <a:t>организации живой материи</a:t>
            </a:r>
            <a:endParaRPr lang="ru-RU" dirty="0"/>
          </a:p>
          <a:p>
            <a:r>
              <a:rPr lang="ru-RU" b="1" dirty="0"/>
              <a:t>1. Молекулярный</a:t>
            </a:r>
            <a:r>
              <a:rPr lang="ru-RU" dirty="0"/>
              <a:t> – это уровень сложных органических веществ – белков и нуклеиновых кислот. На этом уровне происходят </a:t>
            </a:r>
            <a:r>
              <a:rPr lang="ru-RU" b="1" dirty="0"/>
              <a:t>химические реакции обмена веществ</a:t>
            </a:r>
            <a:r>
              <a:rPr lang="ru-RU" dirty="0"/>
              <a:t> (гликолиз, кроссинговер и т.п.), но молекулы сами по себе еще не могут считаться живыми.</a:t>
            </a:r>
          </a:p>
          <a:p>
            <a:r>
              <a:rPr lang="ru-RU" b="1" dirty="0"/>
              <a:t>2. Клеточный</a:t>
            </a:r>
            <a:r>
              <a:rPr lang="ru-RU" dirty="0"/>
              <a:t>. На этом уровне возникает </a:t>
            </a:r>
            <a:r>
              <a:rPr lang="ru-RU" b="1" dirty="0"/>
              <a:t>жизнь</a:t>
            </a:r>
            <a:r>
              <a:rPr lang="ru-RU" dirty="0"/>
              <a:t>, потому что клетка – минимальная единица, обладающая всеми свойствами живого.</a:t>
            </a:r>
          </a:p>
          <a:p>
            <a:r>
              <a:rPr lang="ru-RU" b="1" dirty="0"/>
              <a:t>3. Органно-тканевой</a:t>
            </a:r>
            <a:r>
              <a:rPr lang="ru-RU" dirty="0"/>
              <a:t> – характерен только для многоклеточных организмов.</a:t>
            </a:r>
          </a:p>
          <a:p>
            <a:r>
              <a:rPr lang="ru-RU" b="1" dirty="0"/>
              <a:t>4. Организменный</a:t>
            </a:r>
            <a:r>
              <a:rPr lang="ru-RU" dirty="0"/>
              <a:t> – за счет нервно-гуморальной регуляции и обмена веществ на этом уровне осуществляется </a:t>
            </a:r>
            <a:r>
              <a:rPr lang="ru-RU" b="1" dirty="0"/>
              <a:t>гомеостаз</a:t>
            </a:r>
            <a:r>
              <a:rPr lang="ru-RU" dirty="0"/>
              <a:t>, т.е. сохранение постоянства внутренней среды организма.</a:t>
            </a:r>
          </a:p>
          <a:p>
            <a:r>
              <a:rPr lang="ru-RU" b="1" dirty="0"/>
              <a:t>5. Популяционно-видовой</a:t>
            </a:r>
            <a:r>
              <a:rPr lang="ru-RU" dirty="0"/>
              <a:t>. На этом уровне происходит </a:t>
            </a:r>
            <a:r>
              <a:rPr lang="ru-RU" b="1" dirty="0"/>
              <a:t>эволюция</a:t>
            </a:r>
            <a:r>
              <a:rPr lang="ru-RU" dirty="0"/>
              <a:t>, т.е. изменение организмов, связанное с приспособлением их к среде обитания под действием естественного отбора. Наименьшей единицей эволюции является популяция.</a:t>
            </a:r>
          </a:p>
          <a:p>
            <a:r>
              <a:rPr lang="ru-RU" b="1" dirty="0"/>
              <a:t>6. </a:t>
            </a:r>
            <a:r>
              <a:rPr lang="ru-RU" b="1" dirty="0" err="1"/>
              <a:t>Биогеоцентический</a:t>
            </a:r>
            <a:r>
              <a:rPr lang="ru-RU" dirty="0"/>
              <a:t> (совокупность популяций разных видов, связанных между собой и окружающей неживой природой). На этом уровне происходит </a:t>
            </a:r>
          </a:p>
          <a:p>
            <a:pPr lvl="0"/>
            <a:r>
              <a:rPr lang="ru-RU" b="1" dirty="0"/>
              <a:t>круговорот веществ и превращение энергии</a:t>
            </a:r>
            <a:r>
              <a:rPr lang="ru-RU" dirty="0"/>
              <a:t>, а так же</a:t>
            </a:r>
          </a:p>
          <a:p>
            <a:pPr lvl="0"/>
            <a:r>
              <a:rPr lang="ru-RU" b="1" dirty="0" err="1"/>
              <a:t>саморегуляция</a:t>
            </a:r>
            <a:r>
              <a:rPr lang="ru-RU" dirty="0"/>
              <a:t>, за счет которой поддерживается устойчивость экосистем и биогеоценозов.</a:t>
            </a:r>
          </a:p>
          <a:p>
            <a:r>
              <a:rPr lang="ru-RU" b="1" dirty="0"/>
              <a:t>7. Биосферный</a:t>
            </a:r>
            <a:r>
              <a:rPr lang="ru-RU" dirty="0"/>
              <a:t>. На этом уровне происходит </a:t>
            </a:r>
          </a:p>
          <a:p>
            <a:pPr lvl="0"/>
            <a:r>
              <a:rPr lang="ru-RU" b="1" dirty="0"/>
              <a:t>глобальный круговорот</a:t>
            </a:r>
            <a:r>
              <a:rPr lang="ru-RU" dirty="0"/>
              <a:t> </a:t>
            </a:r>
            <a:r>
              <a:rPr lang="ru-RU" b="1" dirty="0"/>
              <a:t>веществ и превращение энергии</a:t>
            </a:r>
            <a:r>
              <a:rPr lang="ru-RU" dirty="0"/>
              <a:t>, а так же</a:t>
            </a:r>
          </a:p>
          <a:p>
            <a:pPr lvl="0"/>
            <a:r>
              <a:rPr lang="ru-RU" b="1" dirty="0"/>
              <a:t>взаимодействие живого и неживого вещества</a:t>
            </a:r>
            <a:r>
              <a:rPr lang="ru-RU" dirty="0"/>
              <a:t> планеты.</a:t>
            </a:r>
          </a:p>
          <a:p>
            <a:r>
              <a:rPr lang="ru-RU" dirty="0"/>
              <a:t> </a:t>
            </a:r>
          </a:p>
        </p:txBody>
      </p:sp>
    </p:spTree>
    <p:extLst>
      <p:ext uri="{BB962C8B-B14F-4D97-AF65-F5344CB8AC3E}">
        <p14:creationId xmlns:p14="http://schemas.microsoft.com/office/powerpoint/2010/main" val="89930374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702</Words>
  <Application>Microsoft Office PowerPoint</Application>
  <PresentationFormat>Экран (4:3)</PresentationFormat>
  <Paragraphs>43</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4</cp:revision>
  <dcterms:created xsi:type="dcterms:W3CDTF">2012-03-29T11:02:23Z</dcterms:created>
  <dcterms:modified xsi:type="dcterms:W3CDTF">2012-03-29T11:33:30Z</dcterms:modified>
</cp:coreProperties>
</file>