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1A9BD96-8BB4-4411-BBF6-31BF707F0BD8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14CB404D-B3B4-4592-82BD-95249B43F6E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83568" y="404664"/>
            <a:ext cx="756084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Gabriola" pitchFamily="82" charset="0"/>
              </a:rPr>
              <a:t>«</a:t>
            </a:r>
            <a:r>
              <a:rPr lang="ru-RU" sz="5400" dirty="0">
                <a:latin typeface="Gabriola" pitchFamily="82" charset="0"/>
              </a:rPr>
              <a:t>Нельзя чему-нибудь научить человека, можно только помочь ему обнаружить это внутри себя». </a:t>
            </a:r>
            <a:endParaRPr lang="ru-RU" sz="5400" dirty="0" smtClean="0">
              <a:latin typeface="Gabriola" pitchFamily="82" charset="0"/>
            </a:endParaRP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Г. Галилей.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1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3350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log</a:t>
            </a:r>
            <a:r>
              <a:rPr kumimoji="0" lang="ru-RU" sz="3200" b="0" i="0" u="none" strike="noStrike" kern="0" cap="none" spc="0" normalizeH="0" baseline="-3000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3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(х</a:t>
            </a:r>
            <a:r>
              <a:rPr kumimoji="0" lang="ru-RU" sz="3200" b="0" i="0" u="none" strike="noStrike" kern="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2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+4х+12)=2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556792"/>
            <a:ext cx="1784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ru-RU" sz="3200" baseline="30000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х+8</a:t>
            </a:r>
            <a:r>
              <a:rPr lang="ru-RU" sz="3200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=32 </a:t>
            </a:r>
            <a:endParaRPr lang="ru-RU" sz="32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92461" y="2200508"/>
            <a:ext cx="2991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lg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 1/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x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=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lg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(2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x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Times New Roman" pitchFamily="18" charset="0"/>
              </a:rPr>
              <a:t>-7)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476672"/>
            <a:ext cx="15488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Times New Roman" pitchFamily="18" charset="0"/>
              </a:rPr>
              <a:t>3</a:t>
            </a:r>
            <a:r>
              <a:rPr kumimoji="0" lang="ru-RU" sz="32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Times New Roman" pitchFamily="18" charset="0"/>
              </a:rPr>
              <a:t>2-х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Times New Roman" pitchFamily="18" charset="0"/>
              </a:rPr>
              <a:t>=3</a:t>
            </a:r>
            <a:r>
              <a:rPr kumimoji="0" lang="ru-RU" sz="32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Times New Roman" pitchFamily="18" charset="0"/>
              </a:rPr>
              <a:t>5х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84402" y="1412776"/>
            <a:ext cx="29722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2х</a:t>
            </a:r>
            <a:r>
              <a:rPr kumimoji="0" lang="ru-RU" sz="3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2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−7х + 20 = 0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56" y="4496384"/>
            <a:ext cx="2079625" cy="665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402" y="3284984"/>
            <a:ext cx="2592288" cy="611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76596" y="3459777"/>
            <a:ext cx="2561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х</a:t>
            </a:r>
            <a:r>
              <a:rPr kumimoji="0" lang="ru-RU" sz="3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2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Lucida Sans Unicode" pitchFamily="34" charset="0"/>
              </a:rPr>
              <a:t> + 4х −4 = 0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492895"/>
            <a:ext cx="3278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4 х+5=20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1911" y="4496384"/>
            <a:ext cx="2719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0,82х-34,1=23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6628" y="5445224"/>
            <a:ext cx="2446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Lucida Sans Unicode" pitchFamily="34" charset="0"/>
              </a:rPr>
              <a:t>х</a:t>
            </a:r>
            <a:r>
              <a:rPr lang="ru-RU" sz="2800" b="1" baseline="30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Lucida Sans Unicode" pitchFamily="34" charset="0"/>
              </a:rPr>
              <a:t>5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Lucida Sans Unicode" pitchFamily="34" charset="0"/>
              </a:rPr>
              <a:t> </a:t>
            </a: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Lucida Sans Unicode" pitchFamily="34" charset="0"/>
              </a:rPr>
              <a:t>−5х −3 =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Lucida Sans Unicode" pitchFamily="34" charset="0"/>
              </a:rPr>
              <a:t>81.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3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3496" y="1124744"/>
            <a:ext cx="86409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Уравнения. Общие методы решения уравнений.</a:t>
            </a:r>
            <a:endParaRPr lang="ru-RU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05155" y="58166"/>
            <a:ext cx="5118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50" dirty="0" smtClean="0">
                <a:ln w="12700" cmpd="sng">
                  <a:solidFill>
                    <a:srgbClr val="958B8B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958B8B">
                    <a:tint val="1000"/>
                  </a:srgbClr>
                </a:solidFill>
                <a:effectLst>
                  <a:glow rad="53100">
                    <a:srgbClr val="958B8B">
                      <a:satMod val="180000"/>
                      <a:alpha val="30000"/>
                    </a:srgbClr>
                  </a:glow>
                </a:effectLst>
                <a:latin typeface="Gabriola" pitchFamily="82" charset="0"/>
              </a:rPr>
              <a:t>Подготовка к ЕГЭ</a:t>
            </a:r>
            <a:endParaRPr lang="ru-RU" sz="4000" b="1" spc="50" dirty="0">
              <a:ln w="12700" cmpd="sng">
                <a:solidFill>
                  <a:srgbClr val="958B8B">
                    <a:satMod val="120000"/>
                    <a:shade val="80000"/>
                  </a:srgbClr>
                </a:solidFill>
                <a:prstDash val="solid"/>
              </a:ln>
              <a:solidFill>
                <a:srgbClr val="958B8B">
                  <a:tint val="1000"/>
                </a:srgbClr>
              </a:solidFill>
              <a:effectLst>
                <a:glow rad="53100">
                  <a:srgbClr val="958B8B">
                    <a:satMod val="180000"/>
                    <a:alpha val="30000"/>
                  </a:srgbClr>
                </a:glo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70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0492"/>
            <a:ext cx="14811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07" y="1646073"/>
            <a:ext cx="14811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550" y="3421023"/>
            <a:ext cx="14811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4920" y="260648"/>
            <a:ext cx="2723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вспомнить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0902" y="1646073"/>
            <a:ext cx="1798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узнать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421123"/>
            <a:ext cx="2614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научиться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4973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Gabriola" pitchFamily="82" charset="0"/>
              </a:rPr>
              <a:t>виды уравнений,  какие методы решения уравнений  нам известны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99669" y="190768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000" dirty="0">
                <a:solidFill>
                  <a:srgbClr val="FFFFFF"/>
                </a:solidFill>
                <a:latin typeface="Gabriola" pitchFamily="82" charset="0"/>
              </a:rPr>
              <a:t>общие методы решения уравнений.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34290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000" dirty="0">
                <a:solidFill>
                  <a:srgbClr val="FFFFFF"/>
                </a:solidFill>
                <a:latin typeface="Gabriola" pitchFamily="82" charset="0"/>
              </a:rPr>
              <a:t>учиться применять их при решении уравнений разного типа, проверить насколько хорошо </a:t>
            </a:r>
            <a:r>
              <a:rPr lang="ru-RU" sz="4000" dirty="0" smtClean="0">
                <a:solidFill>
                  <a:srgbClr val="FFFFFF"/>
                </a:solidFill>
                <a:latin typeface="Gabriola" pitchFamily="82" charset="0"/>
              </a:rPr>
              <a:t>вы </a:t>
            </a:r>
            <a:r>
              <a:rPr lang="ru-RU" sz="4000" dirty="0">
                <a:solidFill>
                  <a:srgbClr val="FFFFFF"/>
                </a:solidFill>
                <a:latin typeface="Gabriola" pitchFamily="82" charset="0"/>
              </a:rPr>
              <a:t>ими владеем.</a:t>
            </a:r>
          </a:p>
        </p:txBody>
      </p:sp>
    </p:spTree>
    <p:extLst>
      <p:ext uri="{BB962C8B-B14F-4D97-AF65-F5344CB8AC3E}">
        <p14:creationId xmlns:p14="http://schemas.microsoft.com/office/powerpoint/2010/main" val="206821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9005" y="188640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Задание для работы в паре: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2" y="1144353"/>
            <a:ext cx="8640960" cy="290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4572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3200" dirty="0" smtClean="0">
                <a:latin typeface="Gabriola" pitchFamily="82" charset="0"/>
                <a:ea typeface="Calibri"/>
                <a:cs typeface="Times New Roman"/>
              </a:rPr>
              <a:t> </a:t>
            </a:r>
            <a:r>
              <a:rPr lang="ru-RU" sz="3200" dirty="0">
                <a:latin typeface="Gabriola" pitchFamily="82" charset="0"/>
                <a:ea typeface="Calibri"/>
                <a:cs typeface="Times New Roman"/>
              </a:rPr>
              <a:t>Просмотрите несколько вариантов задания В5.</a:t>
            </a:r>
          </a:p>
          <a:p>
            <a:pPr marL="914400" indent="-4572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3200" dirty="0">
                <a:latin typeface="Gabriola" pitchFamily="82" charset="0"/>
                <a:ea typeface="Calibri"/>
                <a:cs typeface="Times New Roman"/>
              </a:rPr>
              <a:t> </a:t>
            </a:r>
            <a:r>
              <a:rPr lang="ru-RU" sz="3200" dirty="0" smtClean="0">
                <a:latin typeface="Gabriola" pitchFamily="82" charset="0"/>
                <a:ea typeface="Calibri"/>
                <a:cs typeface="Times New Roman"/>
              </a:rPr>
              <a:t> </a:t>
            </a:r>
            <a:r>
              <a:rPr lang="ru-RU" sz="3200" dirty="0">
                <a:latin typeface="Gabriola" pitchFamily="82" charset="0"/>
                <a:ea typeface="Calibri"/>
                <a:cs typeface="Times New Roman"/>
              </a:rPr>
              <a:t>Какие виды уравнений предложены для решения?</a:t>
            </a:r>
          </a:p>
          <a:p>
            <a:pPr marL="91440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3200" dirty="0" smtClean="0">
                <a:latin typeface="Gabriola" pitchFamily="82" charset="0"/>
                <a:ea typeface="Calibri"/>
                <a:cs typeface="Times New Roman"/>
              </a:rPr>
              <a:t> </a:t>
            </a:r>
            <a:r>
              <a:rPr lang="ru-RU" sz="3200" dirty="0">
                <a:latin typeface="Gabriola" pitchFamily="82" charset="0"/>
                <a:ea typeface="Calibri"/>
                <a:cs typeface="Times New Roman"/>
              </a:rPr>
              <a:t>Сделайте вывод.</a:t>
            </a:r>
          </a:p>
          <a:p>
            <a:r>
              <a:rPr lang="ru-RU" sz="3200" dirty="0">
                <a:latin typeface="Gabriola" pitchFamily="82" charset="0"/>
                <a:ea typeface="Calibri"/>
                <a:cs typeface="Times New Roman"/>
              </a:rPr>
              <a:t>Свой ответ вы можете начать так</a:t>
            </a:r>
            <a:r>
              <a:rPr lang="ru-RU" sz="3200" dirty="0" smtClean="0">
                <a:latin typeface="Gabriola" pitchFamily="82" charset="0"/>
                <a:ea typeface="Calibri"/>
                <a:cs typeface="Times New Roman"/>
              </a:rPr>
              <a:t>:  </a:t>
            </a:r>
            <a:r>
              <a:rPr lang="ru-RU" sz="3200" b="1" dirty="0">
                <a:latin typeface="Gabriola" pitchFamily="82" charset="0"/>
                <a:ea typeface="Calibri"/>
                <a:cs typeface="Times New Roman"/>
              </a:rPr>
              <a:t>сравнив несколько вариантов задания В5, мы пришли к выводу, что …</a:t>
            </a:r>
            <a:endParaRPr lang="ru-RU" sz="32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03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0"/>
            <a:ext cx="6665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Модельный вид « Кластера»: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32295" y="885441"/>
            <a:ext cx="2232248" cy="561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Gabriola" pitchFamily="82" charset="0"/>
              </a:rPr>
              <a:t>Уравнения</a:t>
            </a:r>
            <a:endParaRPr lang="ru-RU" sz="2800" dirty="0">
              <a:latin typeface="Gabriola" pitchFamily="82" charset="0"/>
            </a:endParaRP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0" y="1725684"/>
            <a:ext cx="1115617" cy="648072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abriola" pitchFamily="82" charset="0"/>
              </a:rPr>
              <a:t>л</a:t>
            </a:r>
            <a:r>
              <a:rPr lang="ru-RU" sz="2000" dirty="0" smtClean="0">
                <a:latin typeface="Gabriola" pitchFamily="82" charset="0"/>
              </a:rPr>
              <a:t>иней</a:t>
            </a:r>
          </a:p>
          <a:p>
            <a:pPr algn="ctr"/>
            <a:r>
              <a:rPr lang="ru-RU" sz="2000" dirty="0" err="1" smtClean="0">
                <a:latin typeface="Gabriola" pitchFamily="82" charset="0"/>
              </a:rPr>
              <a:t>ные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1403648" y="1706932"/>
            <a:ext cx="1152128" cy="648072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abriola" pitchFamily="82" charset="0"/>
              </a:rPr>
              <a:t>к</a:t>
            </a:r>
            <a:r>
              <a:rPr lang="ru-RU" sz="2000" dirty="0" smtClean="0">
                <a:latin typeface="Gabriola" pitchFamily="82" charset="0"/>
              </a:rPr>
              <a:t>вадрат</a:t>
            </a:r>
          </a:p>
          <a:p>
            <a:pPr algn="ctr"/>
            <a:r>
              <a:rPr lang="ru-RU" sz="2000" dirty="0" err="1" smtClean="0">
                <a:latin typeface="Gabriola" pitchFamily="82" charset="0"/>
              </a:rPr>
              <a:t>ные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2843808" y="1695811"/>
            <a:ext cx="1296144" cy="648072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Gabriola" pitchFamily="82" charset="0"/>
              </a:rPr>
              <a:t>а</a:t>
            </a:r>
            <a:r>
              <a:rPr lang="ru-RU" sz="2000" dirty="0" err="1" smtClean="0">
                <a:latin typeface="Gabriola" pitchFamily="82" charset="0"/>
              </a:rPr>
              <a:t>лгебраи</a:t>
            </a:r>
            <a:endParaRPr lang="ru-RU" sz="2000" dirty="0" smtClean="0">
              <a:latin typeface="Gabriola" pitchFamily="82" charset="0"/>
            </a:endParaRPr>
          </a:p>
          <a:p>
            <a:pPr algn="ctr"/>
            <a:r>
              <a:rPr lang="ru-RU" sz="2000" dirty="0" err="1" smtClean="0">
                <a:latin typeface="Gabriola" pitchFamily="82" charset="0"/>
              </a:rPr>
              <a:t>ческие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4448419" y="1725684"/>
            <a:ext cx="1200610" cy="57606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Gabriola" pitchFamily="82" charset="0"/>
              </a:rPr>
              <a:t>и</a:t>
            </a:r>
            <a:r>
              <a:rPr lang="ru-RU" sz="2000" dirty="0" err="1" smtClean="0">
                <a:latin typeface="Gabriola" pitchFamily="82" charset="0"/>
              </a:rPr>
              <a:t>ррацио</a:t>
            </a:r>
            <a:endParaRPr lang="ru-RU" sz="2000" dirty="0" smtClean="0">
              <a:latin typeface="Gabriola" pitchFamily="82" charset="0"/>
            </a:endParaRPr>
          </a:p>
          <a:p>
            <a:pPr algn="ctr"/>
            <a:r>
              <a:rPr lang="ru-RU" sz="2000" dirty="0" err="1" smtClean="0">
                <a:latin typeface="Gabriola" pitchFamily="82" charset="0"/>
              </a:rPr>
              <a:t>нальные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8" name="Прямоугольник с одним скругленным углом 7"/>
          <p:cNvSpPr/>
          <p:nvPr/>
        </p:nvSpPr>
        <p:spPr>
          <a:xfrm>
            <a:off x="6130201" y="1728211"/>
            <a:ext cx="1080120" cy="57606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abriola" pitchFamily="82" charset="0"/>
              </a:rPr>
              <a:t>п</a:t>
            </a:r>
            <a:r>
              <a:rPr lang="ru-RU" sz="2000" dirty="0" smtClean="0">
                <a:latin typeface="Gabriola" pitchFamily="82" charset="0"/>
              </a:rPr>
              <a:t>оказа</a:t>
            </a:r>
          </a:p>
          <a:p>
            <a:pPr algn="ctr"/>
            <a:r>
              <a:rPr lang="ru-RU" sz="2000" dirty="0" smtClean="0">
                <a:latin typeface="Gabriola" pitchFamily="82" charset="0"/>
              </a:rPr>
              <a:t>тельные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7668344" y="1728211"/>
            <a:ext cx="1224136" cy="583272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Gabriola" pitchFamily="82" charset="0"/>
              </a:rPr>
              <a:t>л</a:t>
            </a:r>
            <a:r>
              <a:rPr lang="ru-RU" sz="2000" dirty="0" err="1" smtClean="0">
                <a:latin typeface="Gabriola" pitchFamily="82" charset="0"/>
              </a:rPr>
              <a:t>огариф</a:t>
            </a:r>
            <a:endParaRPr lang="ru-RU" sz="2000" dirty="0" smtClean="0">
              <a:latin typeface="Gabriola" pitchFamily="82" charset="0"/>
            </a:endParaRPr>
          </a:p>
          <a:p>
            <a:pPr algn="ctr"/>
            <a:r>
              <a:rPr lang="ru-RU" sz="2000" dirty="0" err="1" smtClean="0">
                <a:latin typeface="Gabriola" pitchFamily="82" charset="0"/>
              </a:rPr>
              <a:t>мические</a:t>
            </a:r>
            <a:endParaRPr lang="ru-RU" sz="2000" dirty="0">
              <a:latin typeface="Gabriola" pitchFamily="82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59832" y="2733580"/>
            <a:ext cx="1165920" cy="30242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1. Метод </a:t>
            </a:r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разложе</a:t>
            </a:r>
            <a:endParaRPr lang="ru-RU" sz="1600" dirty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ния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 на </a:t>
            </a:r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мно</a:t>
            </a:r>
            <a:endParaRPr lang="ru-RU" sz="1600" dirty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жители.</a:t>
            </a: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2. Метод </a:t>
            </a:r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вве</a:t>
            </a:r>
            <a:endParaRPr lang="ru-RU" sz="1600" dirty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дения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 но</a:t>
            </a: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вой пере</a:t>
            </a:r>
          </a:p>
          <a:p>
            <a:pPr lvl="0"/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менной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3. Метод за</a:t>
            </a: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мены </a:t>
            </a:r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урав</a:t>
            </a:r>
            <a:endParaRPr lang="ru-RU" sz="1600" dirty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нения </a:t>
            </a:r>
            <a:r>
              <a:rPr lang="ru-RU" sz="1600" dirty="0" err="1">
                <a:solidFill>
                  <a:srgbClr val="FF0000"/>
                </a:solidFill>
                <a:latin typeface="Gabriola" pitchFamily="82" charset="0"/>
              </a:rPr>
              <a:t>рав</a:t>
            </a:r>
            <a:endParaRPr lang="ru-RU" sz="1600" dirty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носильным</a:t>
            </a:r>
            <a:r>
              <a:rPr lang="ru-RU" dirty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03648" y="2733580"/>
            <a:ext cx="1309936" cy="29996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1.Формулы.</a:t>
            </a:r>
          </a:p>
          <a:p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2.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Разложе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ние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на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мно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жители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.</a:t>
            </a:r>
          </a:p>
          <a:p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3.Теорема, обратная т. Виета.</a:t>
            </a:r>
          </a:p>
          <a:p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4. Введение новой 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перемены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(биквадрат</a:t>
            </a:r>
          </a:p>
          <a:p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ные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0" y="2733580"/>
            <a:ext cx="1259631" cy="29523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u="sng" dirty="0">
                <a:solidFill>
                  <a:srgbClr val="FF0000"/>
                </a:solidFill>
                <a:latin typeface="Gabriola" pitchFamily="82" charset="0"/>
              </a:rPr>
              <a:t>Алгоритм:</a:t>
            </a:r>
          </a:p>
          <a:p>
            <a:r>
              <a:rPr lang="ru-RU" sz="1400" dirty="0">
                <a:latin typeface="Gabriola" pitchFamily="82" charset="0"/>
              </a:rPr>
              <a:t>1.Раскрыть скобки.</a:t>
            </a:r>
          </a:p>
          <a:p>
            <a:r>
              <a:rPr lang="ru-RU" sz="1400" dirty="0">
                <a:latin typeface="Gabriola" pitchFamily="82" charset="0"/>
              </a:rPr>
              <a:t>2.Перенести неизвестные в </a:t>
            </a:r>
            <a:r>
              <a:rPr lang="ru-RU" sz="1400" dirty="0" err="1">
                <a:latin typeface="Gabriola" pitchFamily="82" charset="0"/>
              </a:rPr>
              <a:t>л.ч.,а</a:t>
            </a:r>
            <a:r>
              <a:rPr lang="ru-RU" sz="1400" dirty="0">
                <a:latin typeface="Gabriola" pitchFamily="82" charset="0"/>
              </a:rPr>
              <a:t> известные в правую.</a:t>
            </a:r>
          </a:p>
          <a:p>
            <a:r>
              <a:rPr lang="ru-RU" sz="1400" dirty="0">
                <a:latin typeface="Gabriola" pitchFamily="82" charset="0"/>
              </a:rPr>
              <a:t>3.Разделить  обе части на </a:t>
            </a:r>
            <a:r>
              <a:rPr lang="ru-RU" sz="1400" dirty="0" err="1" smtClean="0">
                <a:latin typeface="Gabriola" pitchFamily="82" charset="0"/>
              </a:rPr>
              <a:t>коэффиц</a:t>
            </a:r>
            <a:r>
              <a:rPr lang="ru-RU" sz="1400" dirty="0" smtClean="0">
                <a:latin typeface="Gabriola" pitchFamily="82" charset="0"/>
              </a:rPr>
              <a:t>. при </a:t>
            </a:r>
            <a:r>
              <a:rPr lang="ru-RU" sz="1400" dirty="0" err="1" smtClean="0">
                <a:latin typeface="Gabriola" pitchFamily="82" charset="0"/>
              </a:rPr>
              <a:t>неиз</a:t>
            </a:r>
            <a:endParaRPr lang="ru-RU" sz="1400" dirty="0" smtClean="0">
              <a:latin typeface="Gabriola" pitchFamily="82" charset="0"/>
            </a:endParaRPr>
          </a:p>
          <a:p>
            <a:r>
              <a:rPr lang="ru-RU" sz="1400" dirty="0" err="1" smtClean="0">
                <a:latin typeface="Gabriola" pitchFamily="82" charset="0"/>
              </a:rPr>
              <a:t>вестном</a:t>
            </a:r>
            <a:r>
              <a:rPr lang="ru-RU" sz="1400" dirty="0">
                <a:latin typeface="Gabriola" pitchFamily="82" charset="0"/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44008" y="2733580"/>
            <a:ext cx="1165920" cy="30242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1.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разложе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на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мно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жители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.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2.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вве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дения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но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вой пере</a:t>
            </a: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менной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3. Метод за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мены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урав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нения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носильным</a:t>
            </a:r>
            <a:r>
              <a:rPr lang="ru-RU" sz="1600" dirty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5746" y="2733580"/>
            <a:ext cx="1165920" cy="29996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1.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разложе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на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мно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жители.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2.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вве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дения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но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вой пере</a:t>
            </a: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менной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3. Метод за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мены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урав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нения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носильным</a:t>
            </a:r>
            <a:endParaRPr lang="ru-RU" sz="16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781222" y="2733580"/>
            <a:ext cx="1165920" cy="29996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1.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разложе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на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мно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жители.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2. Метод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вве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дения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 но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вой пере</a:t>
            </a:r>
          </a:p>
          <a:p>
            <a:pPr lvl="0"/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менной</a:t>
            </a:r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.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3. Метод за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мены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урав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нения </a:t>
            </a:r>
            <a:r>
              <a:rPr lang="ru-RU" sz="1600" dirty="0" err="1" smtClean="0">
                <a:solidFill>
                  <a:srgbClr val="FF0000"/>
                </a:solidFill>
                <a:latin typeface="Gabriola" pitchFamily="82" charset="0"/>
              </a:rPr>
              <a:t>рав</a:t>
            </a:r>
            <a:endParaRPr lang="ru-RU" sz="16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 lvl="0"/>
            <a:r>
              <a:rPr lang="ru-RU" sz="1600" dirty="0" smtClean="0">
                <a:solidFill>
                  <a:srgbClr val="FF0000"/>
                </a:solidFill>
                <a:latin typeface="Gabriola" pitchFamily="82" charset="0"/>
              </a:rPr>
              <a:t>носильным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433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874" y="33066"/>
            <a:ext cx="8363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Общие способы решения уравнений: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983" y="956396"/>
            <a:ext cx="8712968" cy="53553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atin typeface="Gabriola" pitchFamily="82" charset="0"/>
              </a:rPr>
              <a:t> </a:t>
            </a:r>
            <a:r>
              <a:rPr lang="ru-RU" sz="2400" b="1" u="sng" dirty="0">
                <a:latin typeface="Gabriola" pitchFamily="82" charset="0"/>
              </a:rPr>
              <a:t>1. Метод разложения на множители. </a:t>
            </a:r>
            <a:endParaRPr lang="ru-RU" sz="2400" u="sng" dirty="0">
              <a:latin typeface="Gabriola" pitchFamily="82" charset="0"/>
            </a:endParaRPr>
          </a:p>
          <a:p>
            <a:r>
              <a:rPr lang="ru-RU" sz="2400" dirty="0">
                <a:latin typeface="Gabriola" pitchFamily="82" charset="0"/>
              </a:rPr>
              <a:t>Уравнение f(x)g(x)h(x)=0 заменить совокупностью уравнений f(x)=0, g(x)=0, h(x)=0. Необходима проверка корней.</a:t>
            </a:r>
          </a:p>
          <a:p>
            <a:r>
              <a:rPr lang="ru-RU" sz="2400" b="1" u="sng" dirty="0">
                <a:latin typeface="Gabriola" pitchFamily="82" charset="0"/>
              </a:rPr>
              <a:t>2. Метод введения новой переменной. </a:t>
            </a:r>
            <a:endParaRPr lang="ru-RU" sz="2400" u="sng" dirty="0">
              <a:latin typeface="Gabriola" pitchFamily="82" charset="0"/>
            </a:endParaRPr>
          </a:p>
          <a:p>
            <a:r>
              <a:rPr lang="ru-RU" sz="2400" dirty="0">
                <a:latin typeface="Gabriola" pitchFamily="82" charset="0"/>
              </a:rPr>
              <a:t>Пусть g(x)=t,  тогда уравнение p(g(x))=0 равносильно уравнению p(t)=0.</a:t>
            </a:r>
          </a:p>
          <a:p>
            <a:r>
              <a:rPr lang="ru-RU" sz="2400" b="1" u="sng" dirty="0">
                <a:latin typeface="Gabriola" pitchFamily="82" charset="0"/>
              </a:rPr>
              <a:t>3. Метод замены уравнения равносильным. </a:t>
            </a:r>
            <a:endParaRPr lang="ru-RU" sz="2400" u="sng" dirty="0">
              <a:latin typeface="Gabriola" pitchFamily="82" charset="0"/>
            </a:endParaRP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>
                <a:latin typeface="Gabriola" pitchFamily="82" charset="0"/>
              </a:rPr>
              <a:t>При решении показательных уравнений: уравнение </a:t>
            </a:r>
            <a:r>
              <a:rPr lang="ru-RU" sz="2400" dirty="0" err="1">
                <a:latin typeface="Gabriola" pitchFamily="82" charset="0"/>
              </a:rPr>
              <a:t>a</a:t>
            </a:r>
            <a:r>
              <a:rPr lang="ru-RU" sz="2400" baseline="30000" dirty="0" err="1">
                <a:latin typeface="Gabriola" pitchFamily="82" charset="0"/>
              </a:rPr>
              <a:t>f</a:t>
            </a:r>
            <a:r>
              <a:rPr lang="ru-RU" sz="2400" baseline="30000" dirty="0">
                <a:latin typeface="Gabriola" pitchFamily="82" charset="0"/>
              </a:rPr>
              <a:t>(x)</a:t>
            </a:r>
            <a:r>
              <a:rPr lang="ru-RU" sz="2400" dirty="0">
                <a:latin typeface="Gabriola" pitchFamily="82" charset="0"/>
              </a:rPr>
              <a:t> = </a:t>
            </a:r>
            <a:r>
              <a:rPr lang="ru-RU" sz="2400" dirty="0" err="1">
                <a:latin typeface="Gabriola" pitchFamily="82" charset="0"/>
              </a:rPr>
              <a:t>a</a:t>
            </a:r>
            <a:r>
              <a:rPr lang="ru-RU" sz="2400" baseline="30000" dirty="0" err="1">
                <a:latin typeface="Gabriola" pitchFamily="82" charset="0"/>
              </a:rPr>
              <a:t>g</a:t>
            </a:r>
            <a:r>
              <a:rPr lang="ru-RU" sz="2400" baseline="30000" dirty="0">
                <a:latin typeface="Gabriola" pitchFamily="82" charset="0"/>
              </a:rPr>
              <a:t>(x)</a:t>
            </a:r>
            <a:r>
              <a:rPr lang="ru-RU" sz="2400" dirty="0">
                <a:latin typeface="Gabriola" pitchFamily="82" charset="0"/>
              </a:rPr>
              <a:t> (a &gt;0, a≠1) равносильно  f(x) = g(x).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>
                <a:latin typeface="Gabriola" pitchFamily="82" charset="0"/>
              </a:rPr>
              <a:t>При решении логарифмических уравнений: уравнение </a:t>
            </a:r>
            <a:r>
              <a:rPr lang="ru-RU" sz="2400" dirty="0" err="1">
                <a:latin typeface="Gabriola" pitchFamily="82" charset="0"/>
              </a:rPr>
              <a:t>log</a:t>
            </a:r>
            <a:r>
              <a:rPr lang="ru-RU" sz="2400" baseline="-25000" dirty="0" err="1">
                <a:latin typeface="Gabriola" pitchFamily="82" charset="0"/>
              </a:rPr>
              <a:t>a</a:t>
            </a:r>
            <a:r>
              <a:rPr lang="ru-RU" sz="2400" dirty="0">
                <a:latin typeface="Gabriola" pitchFamily="82" charset="0"/>
              </a:rPr>
              <a:t> f(x) = </a:t>
            </a:r>
            <a:r>
              <a:rPr lang="ru-RU" sz="2400" dirty="0" err="1">
                <a:latin typeface="Gabriola" pitchFamily="82" charset="0"/>
              </a:rPr>
              <a:t>log</a:t>
            </a:r>
            <a:r>
              <a:rPr lang="ru-RU" sz="2400" baseline="-25000" dirty="0" err="1">
                <a:latin typeface="Gabriola" pitchFamily="82" charset="0"/>
              </a:rPr>
              <a:t>a</a:t>
            </a:r>
            <a:r>
              <a:rPr lang="ru-RU" sz="2400" dirty="0">
                <a:latin typeface="Gabriola" pitchFamily="82" charset="0"/>
              </a:rPr>
              <a:t> g(x) (f(x) &gt; 0, g(x)&gt;0,  a&gt;0,  a≠1) равносильно f (x) = g(x).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>
                <a:latin typeface="Gabriola" pitchFamily="82" charset="0"/>
              </a:rPr>
              <a:t>При решении иррациональных уравнений (можно применять, если функции монотонны): уравнение   равносильно f(x) = g(x).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980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632"/>
            <a:ext cx="6130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Схема решения проблемы: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1037646"/>
            <a:ext cx="5688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            </a:t>
            </a:r>
            <a:r>
              <a:rPr lang="ru-RU" sz="3600" dirty="0" smtClean="0">
                <a:latin typeface="Gabriola" pitchFamily="82" charset="0"/>
              </a:rPr>
              <a:t> </a:t>
            </a:r>
            <a:r>
              <a:rPr lang="ru-RU" sz="3600" i="1" dirty="0">
                <a:latin typeface="Gabriola" pitchFamily="82" charset="0"/>
              </a:rPr>
              <a:t>осознание проблемы;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постановка </a:t>
            </a:r>
            <a:r>
              <a:rPr lang="ru-RU" sz="3600" i="1" dirty="0">
                <a:latin typeface="Gabriola" pitchFamily="82" charset="0"/>
              </a:rPr>
              <a:t>цели;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 </a:t>
            </a:r>
            <a:r>
              <a:rPr lang="ru-RU" sz="3600" i="1" dirty="0">
                <a:latin typeface="Gabriola" pitchFamily="82" charset="0"/>
              </a:rPr>
              <a:t>формирование задач;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выбор </a:t>
            </a:r>
            <a:r>
              <a:rPr lang="ru-RU" sz="3600" i="1" dirty="0">
                <a:latin typeface="Gabriola" pitchFamily="82" charset="0"/>
              </a:rPr>
              <a:t>стратегии;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планирование</a:t>
            </a:r>
            <a:r>
              <a:rPr lang="ru-RU" sz="3600" i="1" dirty="0">
                <a:latin typeface="Gabriola" pitchFamily="82" charset="0"/>
              </a:rPr>
              <a:t>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 </a:t>
            </a:r>
            <a:r>
              <a:rPr lang="ru-RU" sz="3600" i="1" dirty="0">
                <a:latin typeface="Gabriola" pitchFamily="82" charset="0"/>
              </a:rPr>
              <a:t>контроль выполнения плана;</a:t>
            </a:r>
            <a:endParaRPr lang="ru-RU" sz="3600" dirty="0">
              <a:latin typeface="Gabriola" pitchFamily="82" charset="0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>
                <a:latin typeface="Gabriola" pitchFamily="82" charset="0"/>
              </a:rPr>
              <a:t>     </a:t>
            </a:r>
            <a:r>
              <a:rPr lang="ru-RU" sz="3600" i="1" dirty="0" smtClean="0">
                <a:latin typeface="Gabriola" pitchFamily="82" charset="0"/>
              </a:rPr>
              <a:t> </a:t>
            </a:r>
            <a:r>
              <a:rPr lang="ru-RU" sz="3600" i="1" dirty="0">
                <a:latin typeface="Gabriola" pitchFamily="82" charset="0"/>
              </a:rPr>
              <a:t>осознание результата </a:t>
            </a:r>
            <a:r>
              <a:rPr lang="ru-RU" sz="3600" i="1" dirty="0" smtClean="0">
                <a:latin typeface="Gabriola" pitchFamily="82" charset="0"/>
              </a:rPr>
              <a:t>                        деятельности</a:t>
            </a:r>
            <a:endParaRPr lang="ru-RU" sz="36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64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 </a:t>
            </a:r>
            <a:r>
              <a:rPr lang="ru-RU" sz="4000" i="1" u="sng" dirty="0">
                <a:latin typeface="Gabriola" pitchFamily="82" charset="0"/>
              </a:rPr>
              <a:t>Эту загадку задают детям при поступлении</a:t>
            </a:r>
            <a:endParaRPr lang="ru-RU" sz="4000" i="1" dirty="0">
              <a:latin typeface="Gabriola" pitchFamily="82" charset="0"/>
            </a:endParaRPr>
          </a:p>
          <a:p>
            <a:r>
              <a:rPr lang="ru-RU" sz="4000" i="1" u="sng" dirty="0">
                <a:latin typeface="Gabriola" pitchFamily="82" charset="0"/>
              </a:rPr>
              <a:t> в одну из московских школ.</a:t>
            </a:r>
            <a:endParaRPr lang="ru-RU" sz="4000" i="1" dirty="0">
              <a:latin typeface="Gabriola" pitchFamily="82" charset="0"/>
            </a:endParaRPr>
          </a:p>
          <a:p>
            <a:r>
              <a:rPr lang="ru-RU" sz="4000" i="1" u="sng" dirty="0">
                <a:latin typeface="Gabriola" pitchFamily="82" charset="0"/>
              </a:rPr>
              <a:t> Если ребенок отвечает на нее - его определяют </a:t>
            </a:r>
            <a:endParaRPr lang="ru-RU" sz="4000" i="1" dirty="0">
              <a:latin typeface="Gabriola" pitchFamily="82" charset="0"/>
            </a:endParaRPr>
          </a:p>
          <a:p>
            <a:r>
              <a:rPr lang="ru-RU" sz="4000" i="1" u="sng" dirty="0">
                <a:latin typeface="Gabriola" pitchFamily="82" charset="0"/>
              </a:rPr>
              <a:t>в физико-математический класс. </a:t>
            </a:r>
            <a:endParaRPr lang="ru-RU" sz="4000" i="1" dirty="0">
              <a:latin typeface="Gabriola" pitchFamily="82" charset="0"/>
            </a:endParaRPr>
          </a:p>
          <a:p>
            <a:r>
              <a:rPr lang="ru-RU" sz="4000" i="1" dirty="0">
                <a:latin typeface="Gabriola" pitchFamily="82" charset="0"/>
              </a:rPr>
              <a:t>Корова - 2    Овца - 2    Свинья - 3    Собака - 3     Кошка - 3 </a:t>
            </a:r>
          </a:p>
          <a:p>
            <a:r>
              <a:rPr lang="ru-RU" sz="4000" i="1" dirty="0">
                <a:latin typeface="Gabriola" pitchFamily="82" charset="0"/>
              </a:rPr>
              <a:t>Утка - 3    Кукушка - 4      Петух - 8    Ослик -?</a:t>
            </a:r>
            <a:endParaRPr lang="ru-RU" sz="4000" i="1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97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TC101859862[[fn=Поп-музыка]]</Template>
  <TotalTime>253</TotalTime>
  <Words>463</Words>
  <Application>Microsoft Office PowerPoint</Application>
  <PresentationFormat>Экран (4:3)</PresentationFormat>
  <Paragraphs>119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Urban Pop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20</cp:revision>
  <dcterms:created xsi:type="dcterms:W3CDTF">2014-02-10T16:01:05Z</dcterms:created>
  <dcterms:modified xsi:type="dcterms:W3CDTF">2014-03-04T11:08:23Z</dcterms:modified>
</cp:coreProperties>
</file>